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60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8AFEC-A029-6B4E-A9EA-EF17FD2BA203}" type="datetimeFigureOut">
              <a:rPr lang="en-US" smtClean="0"/>
              <a:t>1/12/14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B05F7-881F-2F4B-B29D-8EF9B3DD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2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EA21-3DD8-D342-BBA9-4B3B1CF589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35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thoughts</a:t>
            </a:r>
            <a:r>
              <a:rPr lang="en-US" baseline="0" dirty="0" smtClean="0"/>
              <a:t> from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EA21-3DD8-D342-BBA9-4B3B1CF589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65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thoughts</a:t>
            </a:r>
            <a:r>
              <a:rPr lang="en-US" baseline="0" dirty="0" smtClean="0"/>
              <a:t> from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EA21-3DD8-D342-BBA9-4B3B1CF589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65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thoughts</a:t>
            </a:r>
            <a:r>
              <a:rPr lang="en-US" baseline="0" dirty="0" smtClean="0"/>
              <a:t> from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EA21-3DD8-D342-BBA9-4B3B1CF589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65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thoughts</a:t>
            </a:r>
            <a:r>
              <a:rPr lang="en-US" baseline="0" dirty="0" smtClean="0"/>
              <a:t> from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EA21-3DD8-D342-BBA9-4B3B1CF589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65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thoughts</a:t>
            </a:r>
            <a:r>
              <a:rPr lang="en-US" baseline="0" dirty="0" smtClean="0"/>
              <a:t> from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EA21-3DD8-D342-BBA9-4B3B1CF589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65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thoughts</a:t>
            </a:r>
            <a:r>
              <a:rPr lang="en-US" baseline="0" dirty="0" smtClean="0"/>
              <a:t> from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EA21-3DD8-D342-BBA9-4B3B1CF589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65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thoughts</a:t>
            </a:r>
            <a:r>
              <a:rPr lang="en-US" baseline="0" dirty="0" smtClean="0"/>
              <a:t> from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EA21-3DD8-D342-BBA9-4B3B1CF589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65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thoughts</a:t>
            </a:r>
            <a:r>
              <a:rPr lang="en-US" baseline="0" dirty="0" smtClean="0"/>
              <a:t> from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EA21-3DD8-D342-BBA9-4B3B1CF589F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65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5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2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9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5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5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0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EFA01-359D-2440-8877-45AECB9963B9}" type="datetimeFigureOut">
              <a:rPr lang="en-US" smtClean="0"/>
              <a:t>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E2AAC-D951-814D-ADDC-C59130210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3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thub.com" TargetMode="External"/><Relationship Id="rId4" Type="http://schemas.openxmlformats.org/officeDocument/2006/relationships/hyperlink" Target="https://help.github.com/articles/set-up-gi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lab-berkeley/git-fundamentals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github.com/articles/fork-a-repo" TargetMode="External"/><Relationship Id="rId4" Type="http://schemas.openxmlformats.org/officeDocument/2006/relationships/hyperlink" Target="http://guides.macrumors.com/Terminal%23The_current_directory" TargetMode="External"/><Relationship Id="rId5" Type="http://schemas.openxmlformats.org/officeDocument/2006/relationships/hyperlink" Target="http://www.wikihow.com/Change-Directories-in-Command-Promp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github.com/articles/create-a-repo" TargetMode="External"/><Relationship Id="rId4" Type="http://schemas.openxmlformats.org/officeDocument/2006/relationships/hyperlink" Target="http://git-scm.com/book/en/Git-Basics-Recording-Changes-to-the-Repositor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git-scm.com/book/en/Git-Basics-Recording-Changes-to-the-Repositor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github.com/articles/using-pull-requests" TargetMode="External"/><Relationship Id="rId4" Type="http://schemas.openxmlformats.org/officeDocument/2006/relationships/hyperlink" Target="https://help.github.com/articles/syncing-a-fork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470025"/>
          </a:xfrm>
        </p:spPr>
        <p:txBody>
          <a:bodyPr/>
          <a:lstStyle/>
          <a:p>
            <a:r>
              <a:rPr lang="en-US" dirty="0" err="1" smtClean="0">
                <a:latin typeface="Helvetica"/>
                <a:cs typeface="Helvetica"/>
              </a:rPr>
              <a:t>Git</a:t>
            </a:r>
            <a:r>
              <a:rPr lang="en-US" dirty="0" smtClean="0">
                <a:latin typeface="Helvetica"/>
                <a:cs typeface="Helvetica"/>
              </a:rPr>
              <a:t> Fundamentals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Rochelle </a:t>
            </a:r>
            <a:r>
              <a:rPr lang="en-US" dirty="0" err="1" smtClean="0">
                <a:solidFill>
                  <a:schemeClr val="tx2"/>
                </a:solidFill>
                <a:latin typeface="Helvetica"/>
                <a:cs typeface="Helvetica"/>
              </a:rPr>
              <a:t>Terman</a:t>
            </a:r>
            <a:endParaRPr lang="en-US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13 January 2014</a:t>
            </a:r>
            <a:endParaRPr lang="en-US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3830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143" y="58026"/>
            <a:ext cx="8229600" cy="580587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Game Plan</a:t>
            </a:r>
            <a:endParaRPr lang="en-US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4655" y="636092"/>
            <a:ext cx="8229600" cy="5486400"/>
          </a:xfrm>
        </p:spPr>
        <p:txBody>
          <a:bodyPr>
            <a:normAutofit fontScale="85000" lnSpcReduction="10000"/>
          </a:bodyPr>
          <a:lstStyle/>
          <a:p>
            <a:pPr marL="971550" lvl="1" indent="-5143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latin typeface="Helvetica"/>
                <a:cs typeface="Helvetica"/>
              </a:rPr>
              <a:t>Introductions</a:t>
            </a:r>
            <a:endParaRPr lang="en-US" sz="2400" dirty="0">
              <a:latin typeface="Helvetica"/>
              <a:cs typeface="Helvetica"/>
            </a:endParaRPr>
          </a:p>
          <a:p>
            <a:pPr marL="971550" lvl="1" indent="-5143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latin typeface="Helvetica"/>
                <a:cs typeface="Helvetica"/>
              </a:rPr>
              <a:t>Pedagogy </a:t>
            </a:r>
            <a:r>
              <a:rPr lang="en-US" sz="2400" dirty="0" smtClean="0">
                <a:latin typeface="Helvetica"/>
                <a:cs typeface="Helvetica"/>
              </a:rPr>
              <a:t>+ Plan: See one, do one, teach one</a:t>
            </a:r>
            <a:endParaRPr lang="en-US" sz="2400" dirty="0">
              <a:latin typeface="Helvetica"/>
              <a:cs typeface="Helvetica"/>
            </a:endParaRPr>
          </a:p>
          <a:p>
            <a:pPr marL="971550" lvl="1" indent="-5143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latin typeface="Helvetica"/>
                <a:cs typeface="Helvetica"/>
              </a:rPr>
              <a:t>Set up: Sign up for </a:t>
            </a:r>
            <a:r>
              <a:rPr lang="en-US" sz="2400" dirty="0" err="1" smtClean="0">
                <a:latin typeface="Helvetica"/>
                <a:cs typeface="Helvetica"/>
              </a:rPr>
              <a:t>Github</a:t>
            </a:r>
            <a:r>
              <a:rPr lang="en-US" sz="2400" dirty="0" smtClean="0">
                <a:latin typeface="Helvetica"/>
                <a:cs typeface="Helvetica"/>
              </a:rPr>
              <a:t>, Install </a:t>
            </a:r>
            <a:r>
              <a:rPr lang="en-US" sz="2400" dirty="0" err="1" smtClean="0">
                <a:latin typeface="Helvetica"/>
                <a:cs typeface="Helvetica"/>
              </a:rPr>
              <a:t>Git</a:t>
            </a:r>
            <a:endParaRPr lang="en-US" sz="2400" dirty="0" smtClean="0">
              <a:latin typeface="Helvetica"/>
              <a:cs typeface="Helvetica"/>
            </a:endParaRPr>
          </a:p>
          <a:p>
            <a:pPr marL="971550" lvl="1" indent="-5143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latin typeface="Helvetica"/>
                <a:cs typeface="Helvetica"/>
              </a:rPr>
              <a:t>Exercises</a:t>
            </a:r>
          </a:p>
          <a:p>
            <a:pPr marL="1371600" lvl="2" indent="-5143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latin typeface="Helvetica"/>
                <a:cs typeface="Helvetica"/>
              </a:rPr>
              <a:t>Pulling / Forking</a:t>
            </a:r>
          </a:p>
          <a:p>
            <a:pPr marL="1371600" lvl="2" indent="-5143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latin typeface="Helvetica"/>
                <a:cs typeface="Helvetica"/>
              </a:rPr>
              <a:t>Editing / Commits / Pushing</a:t>
            </a:r>
            <a:endParaRPr lang="en-US" sz="2000" dirty="0" smtClean="0">
              <a:latin typeface="Helvetica"/>
              <a:cs typeface="Helvetica"/>
            </a:endParaRPr>
          </a:p>
          <a:p>
            <a:pPr marL="1371600" lvl="2" indent="-5143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latin typeface="Helvetica"/>
                <a:cs typeface="Helvetica"/>
              </a:rPr>
              <a:t>Tracking New Files</a:t>
            </a:r>
            <a:endParaRPr lang="en-US" sz="2000" dirty="0" smtClean="0">
              <a:latin typeface="Helvetica"/>
              <a:cs typeface="Helvetica"/>
            </a:endParaRPr>
          </a:p>
          <a:p>
            <a:pPr marL="1371600" lvl="2" indent="-5143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latin typeface="Helvetica"/>
                <a:cs typeface="Helvetica"/>
              </a:rPr>
              <a:t>Fetch / Pull </a:t>
            </a:r>
            <a:r>
              <a:rPr lang="en-US" sz="2000" dirty="0" smtClean="0">
                <a:latin typeface="Helvetica"/>
                <a:cs typeface="Helvetica"/>
              </a:rPr>
              <a:t>Requests / Collaboration</a:t>
            </a:r>
          </a:p>
          <a:p>
            <a:pPr marL="971550" lvl="1" indent="-5143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latin typeface="Helvetica"/>
                <a:cs typeface="Helvetica"/>
              </a:rPr>
              <a:t>Discussion</a:t>
            </a:r>
          </a:p>
          <a:p>
            <a:pPr>
              <a:buNone/>
            </a:pP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715010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812" y="132102"/>
            <a:ext cx="8229600" cy="515798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3. Signup + Install</a:t>
            </a:r>
            <a:endParaRPr lang="en-US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418790"/>
            <a:ext cx="8458201" cy="504723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Go to </a:t>
            </a:r>
            <a:r>
              <a:rPr lang="en-US" dirty="0" smtClean="0">
                <a:latin typeface="Courier"/>
                <a:cs typeface="Courier"/>
                <a:hlinkClick r:id="rId3"/>
              </a:rPr>
              <a:t>www.github.com</a:t>
            </a:r>
            <a:r>
              <a:rPr lang="en-US" dirty="0" smtClean="0">
                <a:latin typeface="Courier"/>
                <a:cs typeface="Courier"/>
              </a:rPr>
              <a:t>  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 </a:t>
            </a:r>
            <a:endParaRPr lang="en-US" dirty="0" smtClean="0">
              <a:latin typeface="Courier"/>
              <a:cs typeface="Courier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Sign up if you don’t already have an </a:t>
            </a:r>
            <a:r>
              <a:rPr lang="en-US" dirty="0" smtClean="0">
                <a:latin typeface="Helvetica"/>
                <a:cs typeface="Helvetica"/>
              </a:rPr>
              <a:t>account</a:t>
            </a:r>
            <a:br>
              <a:rPr lang="en-US" dirty="0" smtClean="0">
                <a:latin typeface="Helvetica"/>
                <a:cs typeface="Helvetica"/>
              </a:rPr>
            </a:br>
            <a:endParaRPr lang="en-US" dirty="0" smtClean="0">
              <a:latin typeface="Helvetica"/>
              <a:cs typeface="Helvetica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Go to </a:t>
            </a:r>
            <a:r>
              <a:rPr lang="en-US" u="sng" dirty="0" smtClean="0">
                <a:latin typeface="Courier"/>
                <a:cs typeface="Courier"/>
                <a:hlinkClick r:id="rId4"/>
              </a:rPr>
              <a:t>help.github.com</a:t>
            </a:r>
            <a:r>
              <a:rPr lang="en-US" u="sng" dirty="0">
                <a:latin typeface="Courier"/>
                <a:cs typeface="Courier"/>
                <a:hlinkClick r:id="rId4"/>
              </a:rPr>
              <a:t>/articles/set-up-</a:t>
            </a:r>
            <a:r>
              <a:rPr lang="en-US" u="sng" dirty="0" smtClean="0">
                <a:latin typeface="Courier"/>
                <a:cs typeface="Courier"/>
                <a:hlinkClick r:id="rId4"/>
              </a:rPr>
              <a:t>git</a:t>
            </a:r>
            <a:r>
              <a:rPr lang="en-US" u="sng" dirty="0" smtClean="0">
                <a:latin typeface="Courier"/>
                <a:cs typeface="Courier"/>
              </a:rPr>
              <a:t/>
            </a:r>
            <a:br>
              <a:rPr lang="en-US" u="sng" dirty="0" smtClean="0">
                <a:latin typeface="Courier"/>
                <a:cs typeface="Courier"/>
              </a:rPr>
            </a:br>
            <a:endParaRPr lang="en-US" u="sng" dirty="0" smtClean="0"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Follow the instructions to install </a:t>
            </a:r>
            <a:r>
              <a:rPr lang="en-US" dirty="0" err="1" smtClean="0">
                <a:latin typeface="Helvetica"/>
                <a:cs typeface="Helvetica"/>
              </a:rPr>
              <a:t>git</a:t>
            </a:r>
            <a:r>
              <a:rPr lang="en-US" dirty="0" smtClean="0">
                <a:latin typeface="Helvetica"/>
                <a:cs typeface="Helvetica"/>
              </a:rPr>
              <a:t/>
            </a:r>
            <a:br>
              <a:rPr lang="en-US" dirty="0" smtClean="0">
                <a:latin typeface="Helvetica"/>
                <a:cs typeface="Helvetica"/>
              </a:rPr>
            </a:br>
            <a:endParaRPr lang="en-US" dirty="0" smtClean="0">
              <a:latin typeface="Helvetica"/>
              <a:cs typeface="Helvetica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(Optional) Follow instructions to set up default email address (which should be the same as the email you used to sign up to </a:t>
            </a:r>
            <a:r>
              <a:rPr lang="en-US" dirty="0" err="1" smtClean="0">
                <a:latin typeface="Helvetica"/>
                <a:cs typeface="Helvetica"/>
              </a:rPr>
              <a:t>github</a:t>
            </a:r>
            <a:r>
              <a:rPr lang="en-US" dirty="0" smtClean="0">
                <a:latin typeface="Helvetica"/>
                <a:cs typeface="Helvetica"/>
              </a:rPr>
              <a:t>)</a:t>
            </a:r>
            <a:br>
              <a:rPr lang="en-US" dirty="0" smtClean="0">
                <a:latin typeface="Helvetica"/>
                <a:cs typeface="Helvetica"/>
              </a:rPr>
            </a:br>
            <a:endParaRPr lang="en-US" dirty="0" smtClean="0">
              <a:latin typeface="Helvetica"/>
              <a:cs typeface="Helvetica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Test whether </a:t>
            </a:r>
            <a:r>
              <a:rPr lang="en-US" dirty="0" err="1" smtClean="0">
                <a:latin typeface="Helvetica"/>
                <a:cs typeface="Helvetica"/>
              </a:rPr>
              <a:t>git</a:t>
            </a:r>
            <a:r>
              <a:rPr lang="en-US" dirty="0" smtClean="0">
                <a:latin typeface="Helvetica"/>
                <a:cs typeface="Helvetica"/>
              </a:rPr>
              <a:t> is working by opening up bash/terminal and typing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endParaRPr lang="en-US" dirty="0" smtClean="0">
              <a:solidFill>
                <a:srgbClr val="FF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86923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89" y="170975"/>
            <a:ext cx="8229600" cy="515798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4.1 </a:t>
            </a:r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Forking / Cloning</a:t>
            </a:r>
            <a:endParaRPr lang="en-US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02" y="907057"/>
            <a:ext cx="8881587" cy="595094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Go to </a:t>
            </a:r>
            <a:r>
              <a:rPr lang="en-US" sz="2200" dirty="0" smtClean="0">
                <a:latin typeface="Courier"/>
                <a:cs typeface="Courier"/>
                <a:hlinkClick r:id="rId3"/>
              </a:rPr>
              <a:t>github.com</a:t>
            </a:r>
            <a:r>
              <a:rPr lang="en-US" sz="2200" dirty="0">
                <a:latin typeface="Courier"/>
                <a:cs typeface="Courier"/>
                <a:hlinkClick r:id="rId3"/>
              </a:rPr>
              <a:t>/dlab-berkeley/git-</a:t>
            </a:r>
            <a:r>
              <a:rPr lang="en-US" sz="2200" dirty="0" smtClean="0">
                <a:latin typeface="Courier"/>
                <a:cs typeface="Courier"/>
                <a:hlinkClick r:id="rId3"/>
              </a:rPr>
              <a:t>fundamentals</a:t>
            </a:r>
            <a:r>
              <a:rPr lang="en-US" sz="2200" dirty="0" smtClean="0">
                <a:latin typeface="Courier"/>
                <a:cs typeface="Courier"/>
              </a:rPr>
              <a:t/>
            </a:r>
            <a:br>
              <a:rPr lang="en-US" sz="2200" dirty="0" smtClean="0">
                <a:latin typeface="Courier"/>
                <a:cs typeface="Courier"/>
              </a:rPr>
            </a:br>
            <a:endParaRPr lang="en-US" sz="2200" dirty="0" smtClean="0">
              <a:latin typeface="Courier"/>
              <a:cs typeface="Courier"/>
            </a:endParaRPr>
          </a:p>
          <a:p>
            <a:pPr marL="514350" indent="-514350"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Fork it by clicking on the “Fork” button on the top right.</a:t>
            </a:r>
            <a:br>
              <a:rPr lang="en-US" sz="2200" dirty="0" smtClean="0">
                <a:latin typeface="Helvetica"/>
                <a:cs typeface="Helvetica"/>
              </a:rPr>
            </a:br>
            <a:r>
              <a:rPr lang="en-US" sz="2200" dirty="0" smtClean="0">
                <a:latin typeface="Helvetica"/>
                <a:cs typeface="Helvetica"/>
              </a:rPr>
              <a:t/>
            </a:r>
            <a:br>
              <a:rPr lang="en-US" sz="2200" dirty="0" smtClean="0">
                <a:latin typeface="Helvetica"/>
                <a:cs typeface="Helvetica"/>
              </a:rPr>
            </a:br>
            <a:r>
              <a:rPr lang="en-US" sz="2200" dirty="0" smtClean="0">
                <a:latin typeface="Helvetica"/>
                <a:cs typeface="Helvetica"/>
              </a:rPr>
              <a:t/>
            </a:r>
            <a:br>
              <a:rPr lang="en-US" sz="2200" dirty="0" smtClean="0">
                <a:latin typeface="Helvetica"/>
                <a:cs typeface="Helvetica"/>
              </a:rPr>
            </a:br>
            <a:endParaRPr lang="en-US" sz="2200" dirty="0" smtClean="0">
              <a:latin typeface="Helvetica"/>
              <a:cs typeface="Helvetica"/>
            </a:endParaRPr>
          </a:p>
          <a:p>
            <a:pPr marL="514350" indent="-514350"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Open you bash and find your current directory by typing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pwd</a:t>
            </a:r>
            <a:r>
              <a:rPr lang="en-US" sz="2200" dirty="0" smtClean="0">
                <a:latin typeface="Helvetica"/>
                <a:cs typeface="Helvetica"/>
              </a:rPr>
              <a:t> (mac) or 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%CD% </a:t>
            </a:r>
            <a:r>
              <a:rPr lang="en-US" sz="2200" dirty="0" smtClean="0">
                <a:latin typeface="Helvetica"/>
                <a:cs typeface="Helvetica"/>
              </a:rPr>
              <a:t>(windows)</a:t>
            </a:r>
            <a:br>
              <a:rPr lang="en-US" sz="2200" dirty="0" smtClean="0">
                <a:latin typeface="Helvetica"/>
                <a:cs typeface="Helvetica"/>
              </a:rPr>
            </a:br>
            <a:endParaRPr lang="en-US" sz="2200" u="sng" dirty="0" smtClean="0"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Migrate to the directory you want to store your </a:t>
            </a:r>
            <a:r>
              <a:rPr lang="en-US" sz="2200" dirty="0" err="1" smtClean="0">
                <a:latin typeface="Helvetica"/>
                <a:cs typeface="Helvetica"/>
              </a:rPr>
              <a:t>git</a:t>
            </a:r>
            <a:r>
              <a:rPr lang="en-US" sz="2200" dirty="0" smtClean="0">
                <a:latin typeface="Helvetica"/>
                <a:cs typeface="Helvetica"/>
              </a:rPr>
              <a:t> rep by typing 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cd /path/to/my/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/directory</a:t>
            </a:r>
            <a:b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endParaRPr lang="en-US" sz="22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E.g. if you want the desktop, enter: </a:t>
            </a:r>
            <a:r>
              <a:rPr lang="en-US" sz="2200" dirty="0">
                <a:solidFill>
                  <a:srgbClr val="FF0000"/>
                </a:solidFill>
                <a:latin typeface="Courier"/>
                <a:cs typeface="Courier"/>
              </a:rPr>
              <a:t>cd ~/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Desktop</a:t>
            </a:r>
            <a:b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endParaRPr lang="en-US" sz="22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Copy the </a:t>
            </a:r>
            <a:r>
              <a:rPr lang="en-US" sz="2200" dirty="0" err="1" smtClean="0">
                <a:solidFill>
                  <a:srgbClr val="000000"/>
                </a:solidFill>
                <a:latin typeface="Helvetica"/>
                <a:cs typeface="Helvetica"/>
              </a:rPr>
              <a:t>git</a:t>
            </a: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 clone URL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Type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clone &lt;URL-you-just-copied&gt;</a:t>
            </a: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pic>
        <p:nvPicPr>
          <p:cNvPr id="4" name="Picture 3" descr="Screen Shot 2014-01-12 at 12.57.2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89" y="2050494"/>
            <a:ext cx="6959600" cy="787400"/>
          </a:xfrm>
          <a:prstGeom prst="rect">
            <a:avLst/>
          </a:prstGeom>
        </p:spPr>
      </p:pic>
      <p:pic>
        <p:nvPicPr>
          <p:cNvPr id="6" name="Picture 5" descr="Screen Shot 2014-01-12 at 1.10.55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90" y="5318936"/>
            <a:ext cx="246380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901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771" y="119144"/>
            <a:ext cx="8229600" cy="68425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4.1 </a:t>
            </a:r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Forking / Cloning</a:t>
            </a:r>
            <a:endParaRPr lang="en-US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902" y="920015"/>
            <a:ext cx="8302898" cy="57274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Helvetica"/>
                <a:cs typeface="Helvetica"/>
              </a:rPr>
              <a:t>Help pages: </a:t>
            </a:r>
          </a:p>
          <a:p>
            <a:pPr marL="0" indent="0">
              <a:buNone/>
            </a:pPr>
            <a:endParaRPr lang="en-US" dirty="0" smtClean="0">
              <a:latin typeface="Helvetica"/>
              <a:cs typeface="Helvetica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Forking + Cloning: </a:t>
            </a:r>
            <a:r>
              <a:rPr lang="en-US" dirty="0" smtClean="0">
                <a:latin typeface="Courier"/>
                <a:cs typeface="Courier"/>
                <a:hlinkClick r:id="rId3"/>
              </a:rPr>
              <a:t>https</a:t>
            </a:r>
            <a:r>
              <a:rPr lang="en-US" dirty="0">
                <a:latin typeface="Courier"/>
                <a:cs typeface="Courier"/>
                <a:hlinkClick r:id="rId3"/>
              </a:rPr>
              <a:t>://help.github.com/articles/fork-a-</a:t>
            </a:r>
            <a:r>
              <a:rPr lang="en-US" dirty="0" smtClean="0">
                <a:latin typeface="Courier"/>
                <a:cs typeface="Courier"/>
                <a:hlinkClick r:id="rId3"/>
              </a:rPr>
              <a:t>repo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Helvetica"/>
                <a:cs typeface="Helvetica"/>
              </a:rPr>
              <a:t>(steps 1 and 2)</a:t>
            </a:r>
          </a:p>
          <a:p>
            <a:pPr marL="0" indent="0">
              <a:buNone/>
            </a:pPr>
            <a:endParaRPr lang="en-US" dirty="0" smtClean="0">
              <a:latin typeface="Helvetica"/>
              <a:cs typeface="Helvetica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Basic </a:t>
            </a:r>
            <a:r>
              <a:rPr lang="en-US" dirty="0" err="1" smtClean="0">
                <a:latin typeface="Helvetica"/>
                <a:cs typeface="Helvetica"/>
              </a:rPr>
              <a:t>unix</a:t>
            </a:r>
            <a:r>
              <a:rPr lang="en-US" dirty="0" smtClean="0">
                <a:latin typeface="Helvetica"/>
                <a:cs typeface="Helvetica"/>
              </a:rPr>
              <a:t> commands: </a:t>
            </a:r>
            <a:r>
              <a:rPr lang="en-US" dirty="0" smtClean="0">
                <a:latin typeface="Courier"/>
                <a:cs typeface="Courier"/>
                <a:hlinkClick r:id="rId4"/>
              </a:rPr>
              <a:t>http</a:t>
            </a:r>
            <a:r>
              <a:rPr lang="en-US" dirty="0">
                <a:latin typeface="Courier"/>
                <a:cs typeface="Courier"/>
                <a:hlinkClick r:id="rId4"/>
              </a:rPr>
              <a:t>://guides.macrumors.com/Terminal#</a:t>
            </a:r>
            <a:r>
              <a:rPr lang="en-US" dirty="0" smtClean="0">
                <a:latin typeface="Courier"/>
                <a:cs typeface="Courier"/>
                <a:hlinkClick r:id="rId4"/>
              </a:rPr>
              <a:t>The_current_directory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Basic windows commands</a:t>
            </a:r>
            <a:r>
              <a:rPr lang="en-US" dirty="0">
                <a:latin typeface="Helvetica"/>
                <a:cs typeface="Helvetica"/>
              </a:rPr>
              <a:t>: </a:t>
            </a:r>
            <a:r>
              <a:rPr lang="en-US" dirty="0">
                <a:latin typeface="Courier"/>
                <a:cs typeface="Courier"/>
                <a:hlinkClick r:id="rId5"/>
              </a:rPr>
              <a:t>http://www.wikihow.com/Change-Directories-in-Command-</a:t>
            </a:r>
            <a:r>
              <a:rPr lang="en-US" dirty="0" smtClean="0">
                <a:latin typeface="Courier"/>
                <a:cs typeface="Courier"/>
                <a:hlinkClick r:id="rId5"/>
              </a:rPr>
              <a:t>Prompt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9877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89" y="170975"/>
            <a:ext cx="8229600" cy="515798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4.2 </a:t>
            </a:r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Editing / Commits / Pushing</a:t>
            </a:r>
            <a:endParaRPr lang="en-US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02" y="907058"/>
            <a:ext cx="8881587" cy="5753334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Open </a:t>
            </a:r>
            <a:r>
              <a:rPr lang="en-US" sz="2200" dirty="0">
                <a:latin typeface="Helvetica"/>
                <a:cs typeface="Helvetica"/>
              </a:rPr>
              <a:t>the </a:t>
            </a:r>
            <a:r>
              <a:rPr lang="en-US" sz="2200" dirty="0" err="1" smtClean="0">
                <a:latin typeface="Helvetica"/>
                <a:cs typeface="Helvetica"/>
              </a:rPr>
              <a:t>README.md</a:t>
            </a:r>
            <a:r>
              <a:rPr lang="en-US" sz="2200" dirty="0" smtClean="0">
                <a:latin typeface="Helvetica"/>
                <a:cs typeface="Helvetica"/>
              </a:rPr>
              <a:t> file in a text editor (not </a:t>
            </a:r>
            <a:r>
              <a:rPr lang="en-US" sz="2200" dirty="0" err="1" smtClean="0">
                <a:latin typeface="Helvetica"/>
                <a:cs typeface="Helvetica"/>
              </a:rPr>
              <a:t>microsoft</a:t>
            </a:r>
            <a:r>
              <a:rPr lang="en-US" sz="2200" dirty="0" smtClean="0">
                <a:latin typeface="Helvetica"/>
                <a:cs typeface="Helvetica"/>
              </a:rPr>
              <a:t> word)</a:t>
            </a:r>
            <a:br>
              <a:rPr lang="en-US" sz="2200" dirty="0" smtClean="0">
                <a:latin typeface="Helvetica"/>
                <a:cs typeface="Helvetica"/>
              </a:rPr>
            </a:br>
            <a:endParaRPr lang="en-US" sz="2200" u="sng" dirty="0" smtClean="0"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At the bottom, type in your name followed by your favorite Simpson’s episode, like so:</a:t>
            </a:r>
            <a:br>
              <a:rPr lang="en-US" sz="2200" dirty="0" smtClean="0">
                <a:latin typeface="Helvetica"/>
                <a:cs typeface="Helvetica"/>
              </a:rPr>
            </a:b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Rochelle: The one where they go to Australia</a:t>
            </a:r>
            <a:b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endParaRPr lang="en-US" sz="2200" dirty="0" smtClean="0">
              <a:latin typeface="Helvetica"/>
              <a:cs typeface="Helvetica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>
                <a:latin typeface="Helvetica"/>
                <a:cs typeface="Helvetica"/>
              </a:rPr>
              <a:t>In bash/terminal, migrate to your </a:t>
            </a:r>
            <a:r>
              <a:rPr lang="en-US" sz="2200" dirty="0" err="1">
                <a:latin typeface="Helvetica"/>
                <a:cs typeface="Helvetica"/>
              </a:rPr>
              <a:t>git</a:t>
            </a:r>
            <a:r>
              <a:rPr lang="en-US" sz="2200" dirty="0">
                <a:latin typeface="Helvetica"/>
                <a:cs typeface="Helvetica"/>
              </a:rPr>
              <a:t> rep by typing </a:t>
            </a:r>
            <a:r>
              <a:rPr lang="en-US" sz="2200" dirty="0">
                <a:solidFill>
                  <a:srgbClr val="FF0000"/>
                </a:solidFill>
                <a:latin typeface="Courier"/>
                <a:cs typeface="Courier"/>
              </a:rPr>
              <a:t>cd </a:t>
            </a:r>
            <a:r>
              <a:rPr lang="en-US" sz="2200" dirty="0" err="1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>
                <a:solidFill>
                  <a:srgbClr val="FF0000"/>
                </a:solidFill>
                <a:latin typeface="Courier"/>
                <a:cs typeface="Courier"/>
              </a:rPr>
              <a:t>-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fundamentals</a:t>
            </a:r>
            <a:b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endParaRPr lang="en-US" sz="22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Type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status</a:t>
            </a:r>
            <a:b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endParaRPr lang="en-US" sz="22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To commit, type: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commit –am “&lt;a brief message explaining your commit&gt;”</a:t>
            </a:r>
            <a:b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endParaRPr lang="en-US" sz="2200" dirty="0" smtClean="0">
              <a:solidFill>
                <a:srgbClr val="FF0000"/>
              </a:solidFill>
              <a:latin typeface="Helvetica"/>
              <a:cs typeface="Helvetica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To push, type: </a:t>
            </a:r>
            <a:r>
              <a:rPr lang="en-US" sz="2200" dirty="0" err="1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push</a:t>
            </a:r>
            <a:b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endParaRPr lang="en-US" sz="22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Go back to your forked repo on </a:t>
            </a:r>
            <a:r>
              <a:rPr lang="en-US" sz="2200" dirty="0" err="1" smtClean="0">
                <a:solidFill>
                  <a:srgbClr val="000000"/>
                </a:solidFill>
                <a:latin typeface="Helvetica"/>
                <a:cs typeface="Helvetica"/>
              </a:rPr>
              <a:t>github</a:t>
            </a: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 and check out what happened.</a:t>
            </a:r>
            <a:endParaRPr lang="en-US" sz="22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50739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771" y="119144"/>
            <a:ext cx="8229600" cy="68425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>
                <a:solidFill>
                  <a:schemeClr val="tx2"/>
                </a:solidFill>
                <a:latin typeface="Helvetica"/>
                <a:cs typeface="Helvetica"/>
              </a:rPr>
              <a:t>4.2 Editing / Commits / Pushing</a:t>
            </a:r>
            <a:endParaRPr lang="en-US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902" y="920015"/>
            <a:ext cx="8302898" cy="5727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Helvetica"/>
                <a:cs typeface="Helvetica"/>
              </a:rPr>
              <a:t>Help pages: </a:t>
            </a:r>
          </a:p>
          <a:p>
            <a:pPr marL="0" indent="0">
              <a:buNone/>
            </a:pPr>
            <a:endParaRPr lang="en-US" dirty="0" smtClean="0">
              <a:latin typeface="Helvetica"/>
              <a:cs typeface="Helvetica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Creating your own repo (with info on commits </a:t>
            </a:r>
            <a:r>
              <a:rPr lang="en-US" dirty="0">
                <a:latin typeface="Helvetica"/>
                <a:cs typeface="Helvetica"/>
              </a:rPr>
              <a:t>+ </a:t>
            </a:r>
            <a:r>
              <a:rPr lang="en-US" dirty="0" smtClean="0">
                <a:latin typeface="Helvetica"/>
                <a:cs typeface="Helvetica"/>
              </a:rPr>
              <a:t>pushing):</a:t>
            </a:r>
            <a:r>
              <a:rPr lang="en-US" dirty="0">
                <a:latin typeface="Helvetica"/>
                <a:cs typeface="Helvetica"/>
              </a:rPr>
              <a:t/>
            </a:r>
            <a:br>
              <a:rPr lang="en-US" dirty="0">
                <a:latin typeface="Helvetica"/>
                <a:cs typeface="Helvetica"/>
              </a:rPr>
            </a:br>
            <a:r>
              <a:rPr lang="en-US" dirty="0">
                <a:latin typeface="Courier"/>
                <a:cs typeface="Courier"/>
                <a:hlinkClick r:id="rId3"/>
              </a:rPr>
              <a:t>https://help.github.com/articles/create-a-</a:t>
            </a:r>
            <a:r>
              <a:rPr lang="en-US" dirty="0" smtClean="0">
                <a:latin typeface="Courier"/>
                <a:cs typeface="Courier"/>
                <a:hlinkClick r:id="rId3"/>
              </a:rPr>
              <a:t>repo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endParaRPr lang="en-US" dirty="0" smtClean="0">
              <a:latin typeface="Helvetica"/>
              <a:cs typeface="Helvetica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Helvetica"/>
                <a:cs typeface="Helvetica"/>
              </a:rPr>
              <a:t>Git</a:t>
            </a:r>
            <a:r>
              <a:rPr lang="en-US" dirty="0" smtClean="0">
                <a:latin typeface="Helvetica"/>
                <a:cs typeface="Helvetica"/>
              </a:rPr>
              <a:t> basics – changing a repo:</a:t>
            </a:r>
            <a:br>
              <a:rPr lang="en-US" dirty="0" smtClean="0">
                <a:latin typeface="Helvetica"/>
                <a:cs typeface="Helvetica"/>
              </a:rPr>
            </a:br>
            <a:r>
              <a:rPr lang="en-US" dirty="0" smtClean="0">
                <a:latin typeface="Courier"/>
                <a:cs typeface="Courier"/>
                <a:hlinkClick r:id="rId4"/>
              </a:rPr>
              <a:t>http</a:t>
            </a:r>
            <a:r>
              <a:rPr lang="en-US" dirty="0">
                <a:latin typeface="Courier"/>
                <a:cs typeface="Courier"/>
                <a:hlinkClick r:id="rId4"/>
              </a:rPr>
              <a:t>://git-scm.com/book/en/Git-Basics-Recording-Changes-to-the-</a:t>
            </a:r>
            <a:r>
              <a:rPr lang="en-US" dirty="0" smtClean="0">
                <a:latin typeface="Courier"/>
                <a:cs typeface="Courier"/>
                <a:hlinkClick r:id="rId4"/>
              </a:rPr>
              <a:t>Repository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978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89" y="170975"/>
            <a:ext cx="8229600" cy="515798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4.3 </a:t>
            </a:r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Tracking New Files</a:t>
            </a:r>
            <a:endParaRPr lang="en-US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02" y="907057"/>
            <a:ext cx="8881587" cy="595094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Create a new txt file and type “TEST” in it</a:t>
            </a:r>
            <a:br>
              <a:rPr lang="en-US" sz="2200" dirty="0" smtClean="0">
                <a:latin typeface="Helvetica"/>
                <a:cs typeface="Helvetica"/>
              </a:rPr>
            </a:br>
            <a:endParaRPr lang="en-US" sz="2200" u="sng" dirty="0" smtClean="0"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Go back to bash/terminal and try to commit your changes. (what happens?)</a:t>
            </a:r>
            <a:br>
              <a:rPr lang="en-US" sz="2200" dirty="0" smtClean="0">
                <a:latin typeface="Helvetica"/>
                <a:cs typeface="Helvetica"/>
              </a:rPr>
            </a:br>
            <a:endParaRPr lang="en-US" sz="2200" dirty="0" smtClean="0">
              <a:latin typeface="Helvetica"/>
              <a:cs typeface="Helvetica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Type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status</a:t>
            </a:r>
            <a:r>
              <a:rPr lang="en-US" sz="2200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Helvetica"/>
                <a:cs typeface="Helvetica"/>
              </a:rPr>
              <a:t>and note what is says.  </a:t>
            </a:r>
            <a:br>
              <a:rPr lang="en-US" sz="2200" dirty="0" smtClean="0">
                <a:latin typeface="Helvetica"/>
                <a:cs typeface="Helvetica"/>
              </a:rPr>
            </a:br>
            <a:endParaRPr lang="en-US" sz="2200" dirty="0" smtClean="0">
              <a:latin typeface="Helvetica"/>
              <a:cs typeface="Helvetica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To add a file for tracking, type: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add &lt;file to be tracked&gt; </a:t>
            </a: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or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add . </a:t>
            </a:r>
            <a:b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endParaRPr lang="en-US" sz="22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Now commit and push</a:t>
            </a:r>
            <a:endParaRPr lang="en-US" sz="22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Help: </a:t>
            </a:r>
            <a:r>
              <a:rPr lang="en-US" sz="2400" dirty="0" err="1">
                <a:latin typeface="Helvetica"/>
                <a:cs typeface="Helvetica"/>
              </a:rPr>
              <a:t>Git</a:t>
            </a:r>
            <a:r>
              <a:rPr lang="en-US" sz="2400" dirty="0">
                <a:latin typeface="Helvetica"/>
                <a:cs typeface="Helvetica"/>
              </a:rPr>
              <a:t> basics </a:t>
            </a:r>
            <a:r>
              <a:rPr lang="en-US" sz="2400" dirty="0" smtClean="0">
                <a:latin typeface="Helvetica"/>
                <a:cs typeface="Helvetica"/>
              </a:rPr>
              <a:t>– adding / ignoring / staging files:</a:t>
            </a:r>
            <a:r>
              <a:rPr lang="en-US" sz="2400" dirty="0">
                <a:latin typeface="Helvetica"/>
                <a:cs typeface="Helvetica"/>
              </a:rPr>
              <a:t/>
            </a:r>
            <a:br>
              <a:rPr lang="en-US" sz="2400" dirty="0">
                <a:latin typeface="Helvetica"/>
                <a:cs typeface="Helvetica"/>
              </a:rPr>
            </a:br>
            <a:r>
              <a:rPr lang="en-US" sz="2400" dirty="0">
                <a:latin typeface="Courier"/>
                <a:cs typeface="Courier"/>
                <a:hlinkClick r:id="rId3"/>
              </a:rPr>
              <a:t>http://git-scm.com/book/en/Git-Basics-Recording-Changes-to-the-Repository</a:t>
            </a:r>
            <a:r>
              <a:rPr lang="en-US" sz="2400" dirty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20015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89" y="170975"/>
            <a:ext cx="8229600" cy="515798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4.4 </a:t>
            </a:r>
            <a:r>
              <a:rPr lang="en-US" dirty="0" smtClean="0">
                <a:solidFill>
                  <a:schemeClr val="tx2"/>
                </a:solidFill>
                <a:latin typeface="Helvetica"/>
                <a:cs typeface="Helvetica"/>
              </a:rPr>
              <a:t>Pull / Fetch </a:t>
            </a:r>
            <a:endParaRPr lang="en-US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02" y="907057"/>
            <a:ext cx="8881587" cy="595094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Go to the d-lab repo (the original repo) you forked and look at the code</a:t>
            </a:r>
            <a:endParaRPr lang="en-US" sz="2200" u="sng" dirty="0" smtClean="0">
              <a:latin typeface="Courier"/>
              <a:cs typeface="Courier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Navigate to your repo branch and press the green “Compare” button</a:t>
            </a: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latin typeface="Helvetica"/>
                <a:cs typeface="Helvetica"/>
              </a:rPr>
              <a:t>Review your changes and then click the header to submit the pull request</a:t>
            </a:r>
            <a:endParaRPr lang="en-US" sz="2200" dirty="0">
              <a:latin typeface="Helvetica"/>
              <a:cs typeface="Helvetica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To update your local branch, use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pull </a:t>
            </a:r>
            <a:r>
              <a:rPr lang="en-US" sz="2200" dirty="0" smtClean="0">
                <a:solidFill>
                  <a:srgbClr val="000000"/>
                </a:solidFill>
                <a:latin typeface="Helvetica"/>
                <a:cs typeface="Helvetica"/>
              </a:rPr>
              <a:t>or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git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merge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Help: </a:t>
            </a:r>
            <a:r>
              <a:rPr lang="en-US" sz="2400" dirty="0" smtClean="0">
                <a:latin typeface="Helvetica"/>
                <a:cs typeface="Helvetica"/>
              </a:rPr>
              <a:t>Pull Requests:</a:t>
            </a:r>
            <a:r>
              <a:rPr lang="en-US" sz="2400" dirty="0">
                <a:latin typeface="Helvetica"/>
                <a:cs typeface="Helvetica"/>
              </a:rPr>
              <a:t/>
            </a:r>
            <a:br>
              <a:rPr lang="en-US" sz="2400" dirty="0">
                <a:latin typeface="Helvetica"/>
                <a:cs typeface="Helvetica"/>
              </a:rPr>
            </a:br>
            <a:r>
              <a:rPr lang="en-US" sz="2400" dirty="0">
                <a:latin typeface="Courier"/>
                <a:cs typeface="Courier"/>
                <a:hlinkClick r:id="rId3"/>
              </a:rPr>
              <a:t>https://help.github.com/articles/using-pull-</a:t>
            </a:r>
            <a:r>
              <a:rPr lang="en-US" sz="2400" dirty="0" smtClean="0">
                <a:latin typeface="Courier"/>
                <a:cs typeface="Courier"/>
                <a:hlinkClick r:id="rId3"/>
              </a:rPr>
              <a:t>requests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Helvetica"/>
                <a:cs typeface="Helvetica"/>
              </a:rPr>
              <a:t>Help: Fetch / merge / pull upstream changes: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  <a:hlinkClick r:id="rId4"/>
              </a:rPr>
              <a:t>https://help.github.com/articles/syncing-a-</a:t>
            </a:r>
            <a:r>
              <a:rPr lang="en-US" sz="2400" dirty="0" smtClean="0">
                <a:latin typeface="Courier"/>
                <a:cs typeface="Courier"/>
                <a:hlinkClick r:id="rId4"/>
              </a:rPr>
              <a:t>fork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40954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300</Words>
  <Application>Microsoft Macintosh PowerPoint</Application>
  <PresentationFormat>On-screen Show (4:3)</PresentationFormat>
  <Paragraphs>85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Git Fundamentals</vt:lpstr>
      <vt:lpstr>Game Plan</vt:lpstr>
      <vt:lpstr>3. Signup + Install</vt:lpstr>
      <vt:lpstr>4.1 Forking / Cloning</vt:lpstr>
      <vt:lpstr>4.1 Forking / Cloning</vt:lpstr>
      <vt:lpstr>4.2 Editing / Commits / Pushing</vt:lpstr>
      <vt:lpstr>4.2 Editing / Commits / Pushing</vt:lpstr>
      <vt:lpstr>4.3 Tracking New Files</vt:lpstr>
      <vt:lpstr>4.4 Pull / Fetch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 Fundamentals</dc:title>
  <dc:creator>Rochelle Terman</dc:creator>
  <cp:lastModifiedBy>Rochelle Terman</cp:lastModifiedBy>
  <cp:revision>19</cp:revision>
  <dcterms:created xsi:type="dcterms:W3CDTF">2014-01-11T23:13:41Z</dcterms:created>
  <dcterms:modified xsi:type="dcterms:W3CDTF">2014-01-12T22:38:28Z</dcterms:modified>
</cp:coreProperties>
</file>