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96" r:id="rId3"/>
    <p:sldId id="257" r:id="rId4"/>
    <p:sldId id="278" r:id="rId5"/>
    <p:sldId id="259" r:id="rId6"/>
    <p:sldId id="260" r:id="rId7"/>
    <p:sldId id="261" r:id="rId8"/>
    <p:sldId id="258" r:id="rId9"/>
    <p:sldId id="262" r:id="rId10"/>
    <p:sldId id="264" r:id="rId11"/>
    <p:sldId id="265" r:id="rId12"/>
    <p:sldId id="270" r:id="rId13"/>
    <p:sldId id="266" r:id="rId14"/>
    <p:sldId id="271" r:id="rId15"/>
    <p:sldId id="275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95" r:id="rId24"/>
    <p:sldId id="297" r:id="rId25"/>
    <p:sldId id="311" r:id="rId26"/>
    <p:sldId id="312" r:id="rId27"/>
    <p:sldId id="299" r:id="rId28"/>
    <p:sldId id="300" r:id="rId29"/>
    <p:sldId id="301" r:id="rId30"/>
    <p:sldId id="277" r:id="rId31"/>
    <p:sldId id="272" r:id="rId32"/>
    <p:sldId id="274" r:id="rId33"/>
    <p:sldId id="273" r:id="rId34"/>
    <p:sldId id="276" r:id="rId35"/>
    <p:sldId id="284" r:id="rId36"/>
    <p:sldId id="316" r:id="rId37"/>
    <p:sldId id="283" r:id="rId38"/>
    <p:sldId id="286" r:id="rId39"/>
    <p:sldId id="314" r:id="rId40"/>
    <p:sldId id="315" r:id="rId41"/>
    <p:sldId id="317" r:id="rId42"/>
    <p:sldId id="318" r:id="rId43"/>
    <p:sldId id="319" r:id="rId44"/>
    <p:sldId id="291" r:id="rId45"/>
    <p:sldId id="285" r:id="rId46"/>
    <p:sldId id="320" r:id="rId47"/>
    <p:sldId id="287" r:id="rId48"/>
    <p:sldId id="289" r:id="rId49"/>
    <p:sldId id="321" r:id="rId50"/>
    <p:sldId id="322" r:id="rId51"/>
    <p:sldId id="290" r:id="rId5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02" autoAdjust="0"/>
  </p:normalViewPr>
  <p:slideViewPr>
    <p:cSldViewPr>
      <p:cViewPr varScale="1">
        <p:scale>
          <a:sx n="105" d="100"/>
          <a:sy n="105" d="100"/>
        </p:scale>
        <p:origin x="-10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0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3D5A0-DFD3-6C40-BB12-56BAF758A165}" type="datetimeFigureOut">
              <a:rPr lang="en-US" smtClean="0"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3DFB6-1E55-624D-816A-5857A8819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04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32923-ECAA-534A-943E-A5355AC19DC6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FEA21-3DD8-D342-BBA9-4B3B1CF5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9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35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thoughts</a:t>
            </a:r>
            <a:r>
              <a:rPr lang="en-US" baseline="0" dirty="0" smtClean="0"/>
              <a:t> from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5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thoughts</a:t>
            </a:r>
            <a:r>
              <a:rPr lang="en-US" baseline="0" dirty="0" smtClean="0"/>
              <a:t> from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5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charset="2"/>
              <a:buChar char="q"/>
            </a:pPr>
            <a:r>
              <a:rPr lang="en-US" dirty="0" smtClean="0"/>
              <a:t>Be consistent: format all graphic elements, fonts, sizes, and colors consistently. For instance, the main navigation menu should be in the same place on all pages.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Use simple typography: There should be no more than 2 different fonts on your website. Use readable, web-safe fonts such as Verdana or Helvetica, 12 or 14 </a:t>
            </a:r>
            <a:r>
              <a:rPr lang="en-US" dirty="0" err="1" smtClean="0"/>
              <a:t>pt</a:t>
            </a:r>
            <a:r>
              <a:rPr lang="en-US" dirty="0" smtClean="0"/>
              <a:t> sizes, and use italics or bold sparingly and consistently.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Limit use of color: Choose a white or neutral background, a black or charcoal font color and a limited (1-2) accent colors for your menus and links.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Design like it’s a billboard, not a newspaper: Empty (negative) space is your friend. Make sure each page is 25-50% blank.  Write short paragraphs and use bullet-points to break up content and make for a more aesthetically pleasing page. 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Limit the amount of details such as lines, graphics, and frames. They tend to clutter the 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charset="2"/>
              <a:buChar char="q"/>
            </a:pPr>
            <a:r>
              <a:rPr lang="en-US" dirty="0" smtClean="0"/>
              <a:t>Be consistent: format all graphic elements, fonts, sizes, and colors consistently. For instance, the main navigation menu should be in the same place on all pages.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Use simple typography: There should be no more than 2 different fonts on your website. Use readable, web-safe fonts such as Verdana or Helvetica, 12 or 14 </a:t>
            </a:r>
            <a:r>
              <a:rPr lang="en-US" dirty="0" err="1" smtClean="0"/>
              <a:t>pt</a:t>
            </a:r>
            <a:r>
              <a:rPr lang="en-US" dirty="0" smtClean="0"/>
              <a:t> sizes, and use italics or bold sparingly and consistently.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Limit use of color: Choose a white or neutral background, a black or charcoal font color and a limited (1-2) accent colors for your menus and links.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Design like it’s a billboard, not a newspaper: Empty (negative) space is your friend. Make sure each page is 25-50% blank.  Write short paragraphs and use bullet-points to break up content and make for a more aesthetically pleasing page. 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Limit the amount of details such as lines, graphics, and frames. They tend to clutter the 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5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thoughts</a:t>
            </a:r>
            <a:r>
              <a:rPr lang="en-US" baseline="0" dirty="0" smtClean="0"/>
              <a:t> from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5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0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thoughts</a:t>
            </a:r>
            <a:r>
              <a:rPr lang="en-US" baseline="0" dirty="0" smtClean="0"/>
              <a:t> from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7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7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2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thoughts</a:t>
            </a:r>
            <a:r>
              <a:rPr lang="en-US" baseline="0" dirty="0" smtClean="0"/>
              <a:t> from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FEA21-3DD8-D342-BBA9-4B3B1CF589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CFAE-2C5F-4A63-8EED-DB1DEB3604D4}" type="datetimeFigureOut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4957-6925-4408-9EED-69313A826C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myname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myname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x.wordpress.org/Installing_WordPress%23Installing_WordPress_on_your_own_Computer" TargetMode="External"/><Relationship Id="rId4" Type="http://schemas.openxmlformats.org/officeDocument/2006/relationships/hyperlink" Target="http://bitnami.com/stack/wordpr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pbeginner.com/beginners-guide/what-are-the-limitations-of-wordpress-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reamhost.com" TargetMode="External"/><Relationship Id="rId3" Type="http://schemas.openxmlformats.org/officeDocument/2006/relationships/hyperlink" Target="http://wordpress.org/hosti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dreamhost.com/Transfer_your_domain_registration_to_us" TargetMode="External"/><Relationship Id="rId3" Type="http://schemas.openxmlformats.org/officeDocument/2006/relationships/hyperlink" Target="http://wiki.dreamhost.com/Configure_hosting_on_a_non-DreamHost_domain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tofblog.com/wordpress-hostin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x.wordpress.org/FAQ_About_WordPress" TargetMode="External"/><Relationship Id="rId4" Type="http://schemas.openxmlformats.org/officeDocument/2006/relationships/hyperlink" Target="http://codex.wordpress.org/WordPres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codex.wordpress.org/First_Steps_With_WordPress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codex.wordpress.org/First_Steps_With_WordPress%23Test_Drive_the_WordPress_Administration_Screens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codex.wordpress.org/First_Steps_With_WordPress%23What_Information_Do_You_Want_to_Shar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dex.wordpress.org/Writing_Posts" TargetMode="External"/><Relationship Id="rId4" Type="http://schemas.openxmlformats.org/officeDocument/2006/relationships/hyperlink" Target="http://en.support.wordpress.com/visual-edito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dex.wordpress.org/Using_Images" TargetMode="External"/><Relationship Id="rId4" Type="http://schemas.openxmlformats.org/officeDocument/2006/relationships/hyperlink" Target="http://codex.wordpress.org/Wrapping_Text_Around_Images" TargetMode="External"/><Relationship Id="rId5" Type="http://schemas.openxmlformats.org/officeDocument/2006/relationships/hyperlink" Target="http://www.wpbeginner.com/beginners-guide/how-to-crop-rotate-scale-and-flip-images-in-wordpress/" TargetMode="External"/><Relationship Id="rId6" Type="http://schemas.openxmlformats.org/officeDocument/2006/relationships/hyperlink" Target="http://en.support.wordpress.com/featured-imag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akermarketingservices.com/2012/12/add-a-pdf-download-link-to-your-wordpress-website/" TargetMode="External"/><Relationship Id="rId4" Type="http://schemas.openxmlformats.org/officeDocument/2006/relationships/hyperlink" Target="http://en.support.wordpress.com/uploading-documen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support.wordpress.com/post-vs-page/" TargetMode="External"/><Relationship Id="rId4" Type="http://schemas.openxmlformats.org/officeDocument/2006/relationships/hyperlink" Target="http://www.wpbeginner.com/beginners-guide/what-is-the-difference-between-posts-vs-pages-in-wordpres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wpbeginner.com/beginners-guide/how-to-add-a-new-post-in-wordpress-and-utilize-all-the-features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support.wordpress.com/posts/categories-vs-tags/" TargetMode="External"/><Relationship Id="rId4" Type="http://schemas.openxmlformats.org/officeDocument/2006/relationships/hyperlink" Target="http://www.wpbeginner.com/beginners-guide/categories-vs-tags-seo-best-practices-which-one-is-better/" TargetMode="External"/><Relationship Id="rId5" Type="http://schemas.openxmlformats.org/officeDocument/2006/relationships/hyperlink" Target="http://www.wpbeginner.com/beginners-guide/how-to-add-categories-and-subcategories-to-wordpres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codex.wordpress.org/Using_Themes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wpbeginner.com/beginners-guide/step-by-step-guide-to-install-a-wordpress-plugin-for-beginners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codex.wordpress.org/Shortcod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odex.wordpress.org/Shortcode" TargetMode="External"/><Relationship Id="rId4" Type="http://schemas.openxmlformats.org/officeDocument/2006/relationships/hyperlink" Target="http://www.elegantthemes.com/features/shortcodes.html" TargetMode="External"/><Relationship Id="rId5" Type="http://schemas.openxmlformats.org/officeDocument/2006/relationships/hyperlink" Target="http://codex.wordpress.org/Gallery_Shortcod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codex.wordpress.org/First_Steps_With_WordPres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hyperlink" Target="http://www.berkeley.ed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r>
              <a:rPr lang="en-US" dirty="0" smtClean="0"/>
              <a:t>Building an Academic Web Presence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Rochelle </a:t>
            </a:r>
            <a:r>
              <a:rPr lang="en-US" dirty="0" err="1" smtClean="0">
                <a:solidFill>
                  <a:schemeClr val="tx2"/>
                </a:solidFill>
              </a:rPr>
              <a:t>Terman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20 March 2013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Where to host?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43374"/>
              </p:ext>
            </p:extLst>
          </p:nvPr>
        </p:nvGraphicFramePr>
        <p:xfrm>
          <a:off x="457200" y="1524000"/>
          <a:ext cx="8382000" cy="532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327"/>
                <a:gridCol w="3304442"/>
                <a:gridCol w="3546231"/>
              </a:tblGrid>
              <a:tr h="44327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tx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Free</a:t>
                      </a:r>
                      <a:r>
                        <a:rPr lang="en-US" sz="1800" baseline="0" dirty="0" smtClean="0"/>
                        <a:t> Service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Paid Service*</a:t>
                      </a:r>
                    </a:p>
                  </a:txBody>
                  <a:tcPr/>
                </a:tc>
              </a:tr>
              <a:tr h="9842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Generic Service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Google Sites**, </a:t>
                      </a:r>
                      <a:r>
                        <a:rPr lang="en-US" sz="1800" dirty="0" err="1" smtClean="0"/>
                        <a:t>Wordpress.com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Academia.edu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Dreamhost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GreenGeeks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18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Hostpapa</a:t>
                      </a:r>
                      <a:endParaRPr kumimoji="0" lang="en-US" sz="18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986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Berkeley Service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Open Computing Facility, Berkeley Scholars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?</a:t>
                      </a:r>
                      <a:endParaRPr lang="en-US" sz="1800" dirty="0"/>
                    </a:p>
                  </a:txBody>
                  <a:tcPr/>
                </a:tc>
              </a:tr>
              <a:tr h="52064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Domain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err="1" smtClean="0"/>
                        <a:t>myname.wordpress.com</a:t>
                      </a:r>
                      <a:endParaRPr lang="en-US" sz="1800" u="sng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err="1" smtClean="0"/>
                        <a:t>ocf.berkeley.edu</a:t>
                      </a:r>
                      <a:r>
                        <a:rPr lang="en-US" sz="1800" u="sng" dirty="0" smtClean="0"/>
                        <a:t>/~</a:t>
                      </a:r>
                      <a:r>
                        <a:rPr lang="en-US" sz="1800" u="sng" dirty="0" err="1" smtClean="0"/>
                        <a:t>myname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3"/>
                        </a:rPr>
                        <a:t>www.myname.com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or</a:t>
                      </a:r>
                    </a:p>
                    <a:p>
                      <a:r>
                        <a:rPr lang="en-US" sz="1800" dirty="0" smtClean="0"/>
                        <a:t>Anything</a:t>
                      </a:r>
                      <a:r>
                        <a:rPr lang="en-US" sz="1800" baseline="0" dirty="0" smtClean="0"/>
                        <a:t> available.</a:t>
                      </a:r>
                      <a:endParaRPr lang="en-US" sz="1800" dirty="0"/>
                    </a:p>
                  </a:txBody>
                  <a:tcPr/>
                </a:tc>
              </a:tr>
              <a:tr h="89864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Plus +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hassle hosting, easy set-up, free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Lots of options for CMS, domain, hosting</a:t>
                      </a:r>
                      <a:endParaRPr lang="en-US" sz="1800" dirty="0"/>
                    </a:p>
                  </a:txBody>
                  <a:tcPr/>
                </a:tc>
              </a:tr>
              <a:tr h="128377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Minus 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Constrained CMS and hosting options, ugly domain 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** Can connect</a:t>
                      </a:r>
                      <a:r>
                        <a:rPr lang="en-US" sz="1800" baseline="0" dirty="0" smtClean="0"/>
                        <a:t> to a custom domain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Costs money, time, knowledge, motivation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dirty="0" smtClean="0"/>
                        <a:t>*Also</a:t>
                      </a:r>
                      <a:r>
                        <a:rPr lang="en-US" sz="1800" baseline="0" dirty="0" smtClean="0"/>
                        <a:t> paid services, e.g. Square Space, </a:t>
                      </a:r>
                      <a:r>
                        <a:rPr lang="en-US" sz="1800" baseline="0" dirty="0" err="1" smtClean="0"/>
                        <a:t>Weebly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baseline="0" dirty="0" err="1" smtClean="0"/>
                        <a:t>Wix</a:t>
                      </a:r>
                      <a:r>
                        <a:rPr lang="en-US" sz="1800" baseline="0" dirty="0" smtClean="0"/>
                        <a:t>.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3. Locating Your </a:t>
            </a:r>
            <a:r>
              <a:rPr lang="en-US" sz="2400" dirty="0"/>
              <a:t>S</a:t>
            </a:r>
            <a:r>
              <a:rPr lang="en-US" sz="2400" dirty="0" smtClean="0"/>
              <a:t>ite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What’s the domain?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1524000"/>
          <a:ext cx="8382000" cy="37454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31327"/>
                <a:gridCol w="3304442"/>
                <a:gridCol w="3546231"/>
              </a:tblGrid>
              <a:tr h="443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Personal</a:t>
                      </a:r>
                    </a:p>
                  </a:txBody>
                  <a:tcPr/>
                </a:tc>
              </a:tr>
              <a:tr h="984227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smtClean="0"/>
                        <a:t>myname.berkeley.edu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www.myname.com</a:t>
                      </a:r>
                      <a:endParaRPr lang="en-US" dirty="0"/>
                    </a:p>
                  </a:txBody>
                  <a:tcPr/>
                </a:tc>
              </a:tr>
              <a:tr h="898643">
                <a:tc>
                  <a:txBody>
                    <a:bodyPr/>
                    <a:lstStyle/>
                    <a:p>
                      <a:r>
                        <a:rPr lang="en-US" dirty="0" smtClean="0"/>
                        <a:t>Good if…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want to capitalize on the legitimacy of UC Berkeley</a:t>
                      </a:r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plan on switching departments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5206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have a center on campus</a:t>
                      </a:r>
                      <a:endParaRPr lang="en-US" sz="24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have a unique name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  <a:tr h="8986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can “point” to any host.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want to keep it for life.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8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715000"/>
            <a:ext cx="7888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Exercise: See if your desired domain is available.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3. Locating Your </a:t>
            </a:r>
            <a:r>
              <a:rPr lang="en-US" sz="2400" dirty="0"/>
              <a:t>S</a:t>
            </a:r>
            <a:r>
              <a:rPr lang="en-US" sz="2400" dirty="0" smtClean="0"/>
              <a:t>ite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Builders &amp; Software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883695"/>
              </p:ext>
            </p:extLst>
          </p:nvPr>
        </p:nvGraphicFramePr>
        <p:xfrm>
          <a:off x="152400" y="1447800"/>
          <a:ext cx="8839199" cy="4432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057"/>
                <a:gridCol w="1262743"/>
                <a:gridCol w="1262743"/>
                <a:gridCol w="1262743"/>
                <a:gridCol w="1341664"/>
                <a:gridCol w="1341664"/>
                <a:gridCol w="1420585"/>
              </a:tblGrid>
              <a:tr h="8766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Adobe Muse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CSS</a:t>
                      </a:r>
                      <a:r>
                        <a:rPr lang="en-US" baseline="0" dirty="0" smtClean="0"/>
                        <a:t> Templates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Wordpress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Drupal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r>
                        <a:rPr lang="en-US" baseline="0" dirty="0" smtClean="0"/>
                        <a:t> for </a:t>
                      </a:r>
                      <a:r>
                        <a:rPr lang="en-US" baseline="0" dirty="0" smtClean="0"/>
                        <a:t>Sale (</a:t>
                      </a:r>
                      <a:r>
                        <a:rPr lang="en-US" sz="1600" baseline="0" dirty="0" smtClean="0"/>
                        <a:t>e.g. </a:t>
                      </a:r>
                      <a:r>
                        <a:rPr lang="en-US" sz="1600" baseline="0" dirty="0" err="1" smtClean="0"/>
                        <a:t>SquareSpace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507890">
                <a:tc>
                  <a:txBody>
                    <a:bodyPr/>
                    <a:lstStyle/>
                    <a:p>
                      <a:r>
                        <a:rPr lang="en-US" dirty="0" smtClean="0"/>
                        <a:t>$$$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87663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Skill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r>
                        <a:rPr lang="en-US" baseline="0" dirty="0" smtClean="0"/>
                        <a:t> (Design)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(Code)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(install)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 -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5078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Static?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</a:tr>
              <a:tr h="5078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Pretty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Beautiful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Beautiful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Makeup</a:t>
                      </a:r>
                      <a:endParaRPr lang="en-US" dirty="0"/>
                    </a:p>
                  </a:txBody>
                  <a:tcPr/>
                </a:tc>
              </a:tr>
              <a:tr h="5078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Power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</a:t>
                      </a:r>
                      <a:r>
                        <a:rPr lang="en-US" baseline="0" dirty="0" smtClean="0"/>
                        <a:t> for Sale</a:t>
                      </a:r>
                      <a:endParaRPr lang="en-US" dirty="0"/>
                    </a:p>
                  </a:txBody>
                  <a:tcPr/>
                </a:tc>
              </a:tr>
              <a:tr h="5078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FTP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Kinda</a:t>
                      </a:r>
                      <a:r>
                        <a:rPr lang="en-US" dirty="0" smtClean="0"/>
                        <a:t>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019800"/>
            <a:ext cx="18966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Plus </a:t>
            </a:r>
            <a:r>
              <a:rPr lang="en-US" sz="1600" dirty="0" smtClean="0"/>
              <a:t>Hosting Costs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6019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It’s very possible to set up and maintain a WP site without ever having to use FTP.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4</a:t>
            </a:r>
            <a:r>
              <a:rPr lang="en-US" sz="2400" dirty="0" smtClean="0"/>
              <a:t>. Builders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618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What’s the cost?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515204"/>
              </p:ext>
            </p:extLst>
          </p:nvPr>
        </p:nvGraphicFramePr>
        <p:xfrm>
          <a:off x="685800" y="1447800"/>
          <a:ext cx="82296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7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$5-10 /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 $10</a:t>
                      </a:r>
                      <a:r>
                        <a:rPr lang="en-US" baseline="0" dirty="0" smtClean="0"/>
                        <a:t> / month</a:t>
                      </a:r>
                      <a:endParaRPr lang="en-US" dirty="0"/>
                    </a:p>
                  </a:txBody>
                  <a:tcPr/>
                </a:tc>
              </a:tr>
              <a:tr h="198000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 / Hosting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Department Page, Google Sites, </a:t>
                      </a:r>
                      <a:r>
                        <a:rPr lang="en-US" dirty="0" err="1" smtClean="0"/>
                        <a:t>Wordpress.com</a:t>
                      </a:r>
                      <a:r>
                        <a:rPr lang="en-US" dirty="0" smtClean="0"/>
                        <a:t>, Berkeley Scholars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Dreamhost</a:t>
                      </a:r>
                      <a:r>
                        <a:rPr lang="en-US" dirty="0" smtClean="0"/>
                        <a:t> + Open</a:t>
                      </a:r>
                      <a:r>
                        <a:rPr lang="en-US" baseline="0" dirty="0" smtClean="0"/>
                        <a:t> Source CMS (Drupal, </a:t>
                      </a:r>
                      <a:r>
                        <a:rPr lang="en-US" baseline="0" dirty="0" err="1" smtClean="0"/>
                        <a:t>Wordpress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Weebly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Wix</a:t>
                      </a:r>
                      <a:r>
                        <a:rPr lang="en-US" dirty="0" smtClean="0"/>
                        <a:t>, Square Space, </a:t>
                      </a:r>
                      <a:r>
                        <a:rPr lang="en-US" dirty="0" err="1" smtClean="0"/>
                        <a:t>Wix</a:t>
                      </a:r>
                      <a:endParaRPr lang="en-US" dirty="0"/>
                    </a:p>
                  </a:txBody>
                  <a:tcPr/>
                </a:tc>
              </a:tr>
              <a:tr h="77500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Custom</a:t>
                      </a:r>
                      <a:endParaRPr lang="en-US" dirty="0"/>
                    </a:p>
                  </a:txBody>
                  <a:tcPr/>
                </a:tc>
              </a:tr>
              <a:tr h="775000">
                <a:tc>
                  <a:txBody>
                    <a:bodyPr/>
                    <a:lstStyle/>
                    <a:p>
                      <a:r>
                        <a:rPr lang="en-US" dirty="0" smtClean="0"/>
                        <a:t>Pluses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Free,</a:t>
                      </a:r>
                      <a:r>
                        <a:rPr lang="en-US" baseline="0" dirty="0" smtClean="0"/>
                        <a:t> Easy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Cheap, 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Easy, Pretty</a:t>
                      </a:r>
                      <a:endParaRPr lang="en-US" dirty="0"/>
                    </a:p>
                  </a:txBody>
                  <a:tcPr/>
                </a:tc>
              </a:tr>
              <a:tr h="775000">
                <a:tc>
                  <a:txBody>
                    <a:bodyPr/>
                    <a:lstStyle/>
                    <a:p>
                      <a:r>
                        <a:rPr lang="en-US" dirty="0" smtClean="0"/>
                        <a:t>Minuses 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Ugly, Inflexible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Expensive, Inflexible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4</a:t>
            </a:r>
            <a:r>
              <a:rPr lang="en-US" sz="2400" dirty="0" smtClean="0"/>
              <a:t>. Builders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99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My Proposed Solution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b="1" dirty="0" err="1" smtClean="0"/>
              <a:t>Dreamhost</a:t>
            </a:r>
            <a:r>
              <a:rPr lang="en-US" dirty="0" smtClean="0"/>
              <a:t>: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Cheap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G</a:t>
            </a:r>
            <a:r>
              <a:rPr lang="en-US" dirty="0" smtClean="0"/>
              <a:t>ood customer service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O</a:t>
            </a:r>
            <a:r>
              <a:rPr lang="en-US" dirty="0" smtClean="0"/>
              <a:t>ne-click installs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Flexible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Free custom domain: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657600" y="1600200"/>
            <a:ext cx="2590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Wordpress</a:t>
            </a:r>
            <a:endParaRPr lang="en-US" b="1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Free</a:t>
            </a: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Easy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Intuitive UI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Dynamic</a:t>
            </a: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72200" y="1600200"/>
            <a:ext cx="3124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Free Theme: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Free!</a:t>
            </a: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Flexible</a:t>
            </a: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Customizable</a:t>
            </a:r>
          </a:p>
          <a:p>
            <a:pPr marL="0" indent="0">
              <a:buClr>
                <a:srgbClr val="FF0000"/>
              </a:buClr>
              <a:buNone/>
            </a:pPr>
            <a:endParaRPr lang="en-US" b="1" dirty="0"/>
          </a:p>
          <a:p>
            <a:pPr marL="0" indent="0">
              <a:buFont typeface="Arial" pitchFamily="34" charset="0"/>
              <a:buNone/>
            </a:pPr>
            <a:r>
              <a:rPr lang="en-US" b="1" dirty="0" smtClean="0"/>
              <a:t>Premium Theme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$</a:t>
            </a:r>
            <a:r>
              <a:rPr lang="en-US" dirty="0" smtClean="0"/>
              <a:t>15-40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Beautiful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Time Saver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dirty="0" err="1" smtClean="0"/>
              <a:t>Dreamteam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54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Try it out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Exercise: make an account on </a:t>
            </a:r>
            <a:r>
              <a:rPr lang="en-US" dirty="0" err="1" smtClean="0">
                <a:solidFill>
                  <a:srgbClr val="FF0000"/>
                </a:solidFill>
              </a:rPr>
              <a:t>wordpress.com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Why isn’t this good enough? </a:t>
            </a:r>
            <a:r>
              <a:rPr lang="en-US" dirty="0"/>
              <a:t>(hint: </a:t>
            </a:r>
            <a:r>
              <a:rPr lang="en-US" dirty="0">
                <a:hlinkClick r:id="rId2"/>
              </a:rPr>
              <a:t>http://www.wpbeginner.com/beginners-guide/what-are-the-limitations-of-wordpress-com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)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Exercise (advanced): install locally using a </a:t>
            </a:r>
            <a:r>
              <a:rPr lang="en-US" dirty="0">
                <a:solidFill>
                  <a:srgbClr val="FF0000"/>
                </a:solidFill>
              </a:rPr>
              <a:t>MAMP stack: </a:t>
            </a:r>
            <a:r>
              <a:rPr lang="en-US" dirty="0">
                <a:hlinkClick r:id="rId3"/>
              </a:rPr>
              <a:t>http://codex.wordpress.org/Installing_WordPress#</a:t>
            </a:r>
            <a:r>
              <a:rPr lang="en-US" dirty="0" smtClean="0">
                <a:hlinkClick r:id="rId3"/>
              </a:rPr>
              <a:t>Installing_WordPress_on_your_own_Computer</a:t>
            </a:r>
            <a:r>
              <a:rPr lang="en-US" dirty="0" smtClean="0"/>
              <a:t> 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Like </a:t>
            </a:r>
            <a:r>
              <a:rPr lang="en-US" dirty="0" err="1" smtClean="0"/>
              <a:t>Bitnami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://bitnami.com/stack/</a:t>
            </a:r>
            <a:r>
              <a:rPr lang="en-US" dirty="0" smtClean="0">
                <a:hlinkClick r:id="rId4"/>
              </a:rPr>
              <a:t>wordpress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dirty="0" err="1" smtClean="0"/>
              <a:t>Dreamteam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654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Dreamhost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Step 1: Make an account on </a:t>
            </a:r>
            <a:r>
              <a:rPr lang="en-US" sz="3000" dirty="0" smtClean="0">
                <a:solidFill>
                  <a:srgbClr val="FF0000"/>
                </a:solidFill>
                <a:hlinkClick r:id="rId2"/>
              </a:rPr>
              <a:t>ww</a:t>
            </a:r>
            <a:r>
              <a:rPr lang="en-US" sz="3000" dirty="0" smtClean="0">
                <a:solidFill>
                  <a:srgbClr val="FF0000"/>
                </a:solidFill>
                <a:hlinkClick r:id="rId2"/>
              </a:rPr>
              <a:t>w.dreamhost.com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300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Check out those deals! (there are often good promotions)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Alt: </a:t>
            </a:r>
            <a:r>
              <a:rPr lang="en-US" sz="3000" dirty="0" err="1" smtClean="0">
                <a:solidFill>
                  <a:srgbClr val="000000"/>
                </a:solidFill>
              </a:rPr>
              <a:t>bluehost</a:t>
            </a:r>
            <a:r>
              <a:rPr lang="en-US" sz="3000" dirty="0" smtClean="0">
                <a:solidFill>
                  <a:srgbClr val="000000"/>
                </a:solidFill>
              </a:rPr>
              <a:t>, </a:t>
            </a:r>
            <a:r>
              <a:rPr lang="en-US" sz="3000" dirty="0" err="1" smtClean="0">
                <a:solidFill>
                  <a:srgbClr val="000000"/>
                </a:solidFill>
              </a:rPr>
              <a:t>etc</a:t>
            </a:r>
            <a:r>
              <a:rPr lang="en-US" sz="3000" dirty="0">
                <a:solidFill>
                  <a:srgbClr val="000000"/>
                </a:solidFill>
              </a:rPr>
              <a:t>  (</a:t>
            </a:r>
            <a:r>
              <a:rPr lang="en-US" sz="3000" dirty="0">
                <a:solidFill>
                  <a:srgbClr val="000000"/>
                </a:solidFill>
                <a:hlinkClick r:id="rId3"/>
              </a:rPr>
              <a:t>http://wordpress.org/</a:t>
            </a:r>
            <a:r>
              <a:rPr lang="en-US" sz="3000" dirty="0" smtClean="0">
                <a:solidFill>
                  <a:srgbClr val="000000"/>
                </a:solidFill>
                <a:hlinkClick r:id="rId3"/>
              </a:rPr>
              <a:t>hosting</a:t>
            </a: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6. </a:t>
            </a:r>
            <a:r>
              <a:rPr lang="en-US" sz="2400" dirty="0" err="1" smtClean="0"/>
              <a:t>Dreamteam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850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Dreamhost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Step 2: Set up a domain</a:t>
            </a:r>
            <a:br>
              <a:rPr lang="en-US" sz="3000" dirty="0" smtClean="0">
                <a:solidFill>
                  <a:srgbClr val="FF0000"/>
                </a:solidFill>
              </a:rPr>
            </a:br>
            <a:endParaRPr lang="en-US" sz="300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Domains usually come free with a hosting plan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To transfer a domain, you’ll have to </a:t>
            </a:r>
            <a:r>
              <a:rPr lang="en-US" sz="3000" dirty="0">
                <a:solidFill>
                  <a:srgbClr val="000000"/>
                </a:solidFill>
              </a:rPr>
              <a:t>pay about $10-20 (</a:t>
            </a:r>
            <a:r>
              <a:rPr lang="en-US" sz="3000" dirty="0">
                <a:solidFill>
                  <a:srgbClr val="000000"/>
                </a:solidFill>
                <a:hlinkClick r:id="rId2"/>
              </a:rPr>
              <a:t>http://wiki.dreamhost.com/</a:t>
            </a:r>
            <a:r>
              <a:rPr lang="en-US" sz="3000" dirty="0" smtClean="0">
                <a:solidFill>
                  <a:srgbClr val="000000"/>
                </a:solidFill>
                <a:hlinkClick r:id="rId2"/>
              </a:rPr>
              <a:t>Transfer_your_domain_registration_to_us</a:t>
            </a:r>
            <a:r>
              <a:rPr lang="en-US" sz="3000" dirty="0" smtClean="0">
                <a:solidFill>
                  <a:srgbClr val="000000"/>
                </a:solidFill>
              </a:rPr>
              <a:t> ) unlock it, and transfer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To use an outside domain on a </a:t>
            </a:r>
            <a:r>
              <a:rPr lang="en-US" sz="3000" dirty="0" err="1" smtClean="0">
                <a:solidFill>
                  <a:srgbClr val="000000"/>
                </a:solidFill>
              </a:rPr>
              <a:t>dreamhost</a:t>
            </a:r>
            <a:r>
              <a:rPr lang="en-US" sz="3000" dirty="0" smtClean="0">
                <a:solidFill>
                  <a:srgbClr val="000000"/>
                </a:solidFill>
              </a:rPr>
              <a:t>-hosted site, you have to “point” it to </a:t>
            </a:r>
            <a:r>
              <a:rPr lang="en-US" sz="3000" dirty="0" err="1" smtClean="0">
                <a:solidFill>
                  <a:srgbClr val="000000"/>
                </a:solidFill>
              </a:rPr>
              <a:t>dreamhost</a:t>
            </a:r>
            <a:r>
              <a:rPr lang="en-US" sz="3000" dirty="0">
                <a:solidFill>
                  <a:srgbClr val="000000"/>
                </a:solidFill>
              </a:rPr>
              <a:t> (</a:t>
            </a:r>
            <a:r>
              <a:rPr lang="en-US" sz="3000" dirty="0">
                <a:solidFill>
                  <a:srgbClr val="000000"/>
                </a:solidFill>
                <a:hlinkClick r:id="rId3"/>
              </a:rPr>
              <a:t>http://wiki.dreamhost.com/Configure_hosting_on_a_non-</a:t>
            </a:r>
            <a:r>
              <a:rPr lang="en-US" sz="3000" dirty="0" smtClean="0">
                <a:solidFill>
                  <a:srgbClr val="000000"/>
                </a:solidFill>
                <a:hlinkClick r:id="rId3"/>
              </a:rPr>
              <a:t>DreamHost_domain</a:t>
            </a:r>
            <a:r>
              <a:rPr lang="en-US" sz="3000" dirty="0" smtClean="0">
                <a:solidFill>
                  <a:srgbClr val="000000"/>
                </a:solidFill>
              </a:rPr>
              <a:t> )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6. </a:t>
            </a:r>
            <a:r>
              <a:rPr lang="en-US" sz="2400" dirty="0" err="1" smtClean="0"/>
              <a:t>Dreamteam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9099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Dreamhost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Step 3: Pick a hosting plan</a:t>
            </a:r>
            <a:br>
              <a:rPr lang="en-US" sz="3000" dirty="0" smtClean="0">
                <a:solidFill>
                  <a:srgbClr val="FF0000"/>
                </a:solidFill>
              </a:rPr>
            </a:br>
            <a:endParaRPr lang="en-US" sz="300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Don’t worry about the bells and whistles, i.e. </a:t>
            </a:r>
            <a:r>
              <a:rPr lang="en-US" sz="3000" dirty="0">
                <a:solidFill>
                  <a:srgbClr val="000000"/>
                </a:solidFill>
              </a:rPr>
              <a:t>v</a:t>
            </a:r>
            <a:r>
              <a:rPr lang="en-US" sz="3000" dirty="0" smtClean="0">
                <a:solidFill>
                  <a:srgbClr val="000000"/>
                </a:solidFill>
              </a:rPr>
              <a:t>irtual dedicated servers, </a:t>
            </a:r>
            <a:r>
              <a:rPr lang="en-US" sz="3000" dirty="0" err="1" smtClean="0">
                <a:solidFill>
                  <a:srgbClr val="000000"/>
                </a:solidFill>
              </a:rPr>
              <a:t>ssh</a:t>
            </a:r>
            <a:r>
              <a:rPr lang="en-US" sz="3000" dirty="0" smtClean="0">
                <a:solidFill>
                  <a:srgbClr val="000000"/>
                </a:solidFill>
              </a:rPr>
              <a:t>, etc.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It’s cheaper to get 2-3 years at a time, but that’s up to you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Don’t believe me? Check out </a:t>
            </a:r>
            <a:r>
              <a:rPr lang="en-US" sz="3000" dirty="0">
                <a:solidFill>
                  <a:srgbClr val="000000"/>
                </a:solidFill>
              </a:rPr>
              <a:t>a comparison: </a:t>
            </a:r>
            <a:r>
              <a:rPr lang="en-US" sz="3000" dirty="0">
                <a:solidFill>
                  <a:srgbClr val="000000"/>
                </a:solidFill>
                <a:hlinkClick r:id="rId2"/>
              </a:rPr>
              <a:t>http://www.artofblog.com/wordpress-hosting</a:t>
            </a:r>
            <a:r>
              <a:rPr lang="en-US" sz="3000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6. Install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39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Dreamhost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609600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Step 4: Login in Panel</a:t>
            </a: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6. Install</a:t>
            </a:r>
            <a:endParaRPr lang="en-US" sz="2400" dirty="0"/>
          </a:p>
        </p:txBody>
      </p:sp>
      <p:pic>
        <p:nvPicPr>
          <p:cNvPr id="5" name="Picture 4" descr="Screen Shot 2013-11-04 at 7.5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4626"/>
            <a:ext cx="9144000" cy="456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2"/>
                </a:solidFill>
              </a:rPr>
              <a:t>DAY 1 </a:t>
            </a:r>
            <a:br>
              <a:rPr lang="en-US" sz="7200" dirty="0" smtClean="0">
                <a:solidFill>
                  <a:schemeClr val="tx2"/>
                </a:solidFill>
              </a:rPr>
            </a:br>
            <a:r>
              <a:rPr lang="en-US" sz="7200" dirty="0" smtClean="0">
                <a:solidFill>
                  <a:schemeClr val="tx2"/>
                </a:solidFill>
              </a:rPr>
              <a:t>Planning and Installation</a:t>
            </a:r>
            <a:endParaRPr lang="en-US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9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Dreamhost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1524000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Step 5: “Manage Domains” </a:t>
            </a:r>
            <a:r>
              <a:rPr lang="en-US" sz="3000" dirty="0" smtClean="0">
                <a:solidFill>
                  <a:srgbClr val="FF0000"/>
                </a:solidFill>
                <a:sym typeface="Wingdings"/>
              </a:rPr>
              <a:t> “Add Domain”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3000" dirty="0">
              <a:solidFill>
                <a:srgbClr val="FF0000"/>
              </a:solidFill>
              <a:sym typeface="Wingdings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US" sz="3000" dirty="0" smtClean="0">
                <a:solidFill>
                  <a:srgbClr val="000000"/>
                </a:solidFill>
                <a:sym typeface="Wingdings"/>
              </a:rPr>
              <a:t>Make sure your domain is fully hosted. </a:t>
            </a:r>
            <a:endParaRPr lang="en-US" sz="3000" dirty="0">
              <a:solidFill>
                <a:srgbClr val="00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6. Install</a:t>
            </a:r>
            <a:endParaRPr lang="en-US" sz="2400" dirty="0"/>
          </a:p>
        </p:txBody>
      </p:sp>
      <p:pic>
        <p:nvPicPr>
          <p:cNvPr id="6" name="Picture 5" descr="Screen Shot 2013-11-04 at 7.55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144000" cy="379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Dreamhost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1447800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Step 6: One-Click Install </a:t>
            </a:r>
            <a:r>
              <a:rPr lang="en-US" sz="3000" dirty="0" err="1" smtClean="0">
                <a:solidFill>
                  <a:srgbClr val="FF0000"/>
                </a:solidFill>
              </a:rPr>
              <a:t>Wordpress</a:t>
            </a:r>
            <a:r>
              <a:rPr lang="en-US" sz="3000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6. Install</a:t>
            </a:r>
            <a:endParaRPr lang="en-US" sz="2400" dirty="0"/>
          </a:p>
        </p:txBody>
      </p:sp>
      <p:pic>
        <p:nvPicPr>
          <p:cNvPr id="3" name="Picture 2" descr="Screen Shot 2013-11-04 at 8.0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69" y="2176311"/>
            <a:ext cx="6229027" cy="4681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2362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Hint: Find </a:t>
            </a:r>
            <a:r>
              <a:rPr lang="en-US" sz="2400" dirty="0">
                <a:solidFill>
                  <a:srgbClr val="000000"/>
                </a:solidFill>
              </a:rPr>
              <a:t>the one-click install in the “toolbox” menu on the upper left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FF0000"/>
              </a:buClr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</a:rPr>
              <a:t>Hint: Install to: Your domain. Select Database: Automatically Create Database. Deluxe Install? Check!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4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Dreamhost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8600" y="1066800"/>
            <a:ext cx="8534400" cy="1447800"/>
          </a:xfrm>
        </p:spPr>
        <p:txBody>
          <a:bodyPr>
            <a:norm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Step 7: Wait.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6. Install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>
                <a:solidFill>
                  <a:srgbClr val="000000"/>
                </a:solidFill>
              </a:rPr>
              <a:t>You’ll get an email when the install is finished with a link to your new site.</a:t>
            </a:r>
          </a:p>
          <a:p>
            <a:pPr>
              <a:buClr>
                <a:srgbClr val="FF0000"/>
              </a:buClr>
            </a:pPr>
            <a:endParaRPr lang="en-US" sz="3200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3200" dirty="0" smtClean="0">
                <a:solidFill>
                  <a:srgbClr val="000000"/>
                </a:solidFill>
              </a:rPr>
              <a:t>Once you get the email, travel over to your new site, finish the install form, and you’re ready to go!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2. Navigation and Design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0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tx2"/>
                </a:solidFill>
              </a:rPr>
              <a:t>DAY 2 </a:t>
            </a:r>
            <a:br>
              <a:rPr lang="en-US" sz="7200" dirty="0" smtClean="0">
                <a:solidFill>
                  <a:schemeClr val="tx2"/>
                </a:solidFill>
              </a:rPr>
            </a:br>
            <a:r>
              <a:rPr lang="en-US" sz="7200" dirty="0" smtClean="0">
                <a:solidFill>
                  <a:schemeClr val="tx2"/>
                </a:solidFill>
              </a:rPr>
              <a:t>Building Your Site</a:t>
            </a:r>
            <a:endParaRPr lang="en-US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8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Game Plan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55" y="1219200"/>
            <a:ext cx="8229600" cy="5486400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Content Architecture and Communications Planning</a:t>
            </a:r>
          </a:p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Navigation </a:t>
            </a:r>
            <a:r>
              <a:rPr lang="en-US" sz="2400" dirty="0"/>
              <a:t>and Design</a:t>
            </a:r>
          </a:p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Intro to </a:t>
            </a:r>
            <a:r>
              <a:rPr lang="en-US" sz="2400" dirty="0" err="1" smtClean="0"/>
              <a:t>Wordpress</a:t>
            </a:r>
            <a:endParaRPr lang="en-US" sz="2400" dirty="0" smtClean="0"/>
          </a:p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Customize, Extend, and Away</a:t>
            </a:r>
            <a:endParaRPr lang="en-US" sz="2400" dirty="0"/>
          </a:p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Resources, Questions </a:t>
            </a:r>
            <a:r>
              <a:rPr lang="en-US" sz="2400" dirty="0"/>
              <a:t>and Discussion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96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Communication Goals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55" y="12192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/>
              <a:t>Why do you want a web presence</a:t>
            </a:r>
            <a:r>
              <a:rPr lang="en-US" sz="3000" dirty="0" smtClean="0"/>
              <a:t>?</a:t>
            </a:r>
            <a:endParaRPr lang="en-US" sz="2600" dirty="0"/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/>
              <a:t>Who will be visiting your website?</a:t>
            </a:r>
            <a:endParaRPr lang="en-US" sz="2600" dirty="0"/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/>
              <a:t>What do you hope to communicate to these visitors? </a:t>
            </a:r>
            <a:endParaRPr lang="en-US" sz="2600" dirty="0"/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/>
              <a:t>What kinds of content do you imagine present?</a:t>
            </a:r>
            <a:endParaRPr lang="en-US" sz="26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547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Exercise: </a:t>
            </a:r>
            <a:r>
              <a:rPr lang="en-US" sz="2400" dirty="0" smtClean="0">
                <a:solidFill>
                  <a:srgbClr val="FF0000"/>
                </a:solidFill>
              </a:rPr>
              <a:t>Share your preliminary thoughts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4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 Content Architecture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03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Communication </a:t>
            </a:r>
            <a:r>
              <a:rPr lang="en-US" dirty="0" smtClean="0">
                <a:solidFill>
                  <a:schemeClr val="tx2"/>
                </a:solidFill>
              </a:rPr>
              <a:t>Goals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267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This website will be dedicated to X, Y, and Z,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and cover the topics of A, B, and C. The audience will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be __________ ________________ _______. I will be adding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posts every _____________ about ________ _______ ______________.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I am doing this because _____________ _____________ __________________.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4076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Exercise: </a:t>
            </a:r>
            <a:r>
              <a:rPr lang="en-US" sz="2400" dirty="0" smtClean="0">
                <a:solidFill>
                  <a:srgbClr val="FF0000"/>
                </a:solidFill>
              </a:rPr>
              <a:t>Write your paragraph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 Content Architecture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78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Content Architecture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2590800" cy="639762"/>
          </a:xfrm>
        </p:spPr>
        <p:txBody>
          <a:bodyPr/>
          <a:lstStyle/>
          <a:p>
            <a:pPr algn="ctr"/>
            <a:r>
              <a:rPr lang="en-US" dirty="0" smtClean="0"/>
              <a:t>Common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52400" y="2286000"/>
            <a:ext cx="2895600" cy="39512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Biography</a:t>
            </a:r>
            <a:endParaRPr lang="en-US" dirty="0"/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Research activities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Teaching activities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CV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Contact info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38400" y="1600200"/>
            <a:ext cx="4041775" cy="563562"/>
          </a:xfrm>
        </p:spPr>
        <p:txBody>
          <a:bodyPr/>
          <a:lstStyle/>
          <a:p>
            <a:pPr algn="ctr"/>
            <a:r>
              <a:rPr lang="en-US" dirty="0" smtClean="0"/>
              <a:t>Less Common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7908" y="2286000"/>
            <a:ext cx="2971800" cy="39512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Travel photos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Hobbies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Non-academic links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Blogs**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2971800" y="2286000"/>
            <a:ext cx="2971800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Data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Image galleries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Links to academic resources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Transcripts or videos of lectures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334000" y="1600200"/>
            <a:ext cx="4041775" cy="563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Personal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 Content Architecture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93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Rule of Thumb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earlier you are in your career, the more conservative you should be.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applies as well for </a:t>
            </a:r>
            <a:r>
              <a:rPr lang="en-US" dirty="0">
                <a:solidFill>
                  <a:srgbClr val="FF0000"/>
                </a:solidFill>
              </a:rPr>
              <a:t>content tone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/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52578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Exercise: To blog or not to blog?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 Content Architecture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70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Things to think about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or Static?</a:t>
            </a:r>
          </a:p>
          <a:p>
            <a:r>
              <a:rPr lang="en-US" dirty="0" smtClean="0"/>
              <a:t>How often will you update your site?</a:t>
            </a:r>
          </a:p>
          <a:p>
            <a:r>
              <a:rPr lang="en-US" dirty="0" smtClean="0"/>
              <a:t>What will the site map look like?</a:t>
            </a:r>
          </a:p>
          <a:p>
            <a:r>
              <a:rPr lang="en-US" dirty="0" smtClean="0"/>
              <a:t>What kinds of media will you use (photos, videos, files?)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Exercise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Sketch out a site map.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 Content Architecture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9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Game Plan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55" y="1219200"/>
            <a:ext cx="8229600" cy="5486400"/>
          </a:xfrm>
        </p:spPr>
        <p:txBody>
          <a:bodyPr>
            <a:normAutofit lnSpcReduction="10000"/>
          </a:bodyPr>
          <a:lstStyle/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Introductions</a:t>
            </a:r>
            <a:endParaRPr lang="en-US" sz="2400" dirty="0"/>
          </a:p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Basic Planning: Goals and Capacities</a:t>
            </a:r>
            <a:endParaRPr lang="en-US" sz="2400" dirty="0"/>
          </a:p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Locating Your Site</a:t>
            </a:r>
            <a:endParaRPr lang="en-US" sz="2400" dirty="0"/>
          </a:p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Builders and Software</a:t>
            </a:r>
          </a:p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Dream Team: </a:t>
            </a:r>
            <a:r>
              <a:rPr lang="en-US" sz="2400" dirty="0" err="1" smtClean="0"/>
              <a:t>Dreamhost</a:t>
            </a:r>
            <a:r>
              <a:rPr lang="en-US" sz="2400" dirty="0" smtClean="0"/>
              <a:t> + </a:t>
            </a:r>
            <a:r>
              <a:rPr lang="en-US" sz="2400" dirty="0" err="1" smtClean="0"/>
              <a:t>Wordpress</a:t>
            </a:r>
            <a:r>
              <a:rPr lang="en-US" sz="2400" dirty="0" smtClean="0"/>
              <a:t> + Contributed Theme</a:t>
            </a:r>
          </a:p>
          <a:p>
            <a:pPr marL="971550" lvl="1" indent="-514350">
              <a:lnSpc>
                <a:spcPct val="20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en-US" sz="2400" dirty="0" smtClean="0"/>
              <a:t>Install and Away</a:t>
            </a: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Navigation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efers </a:t>
            </a:r>
            <a:r>
              <a:rPr lang="en-US" dirty="0"/>
              <a:t>to how visitors move around the site </a:t>
            </a: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menu (usually horizontal but sometimes vertical) that organizes the site’s content </a:t>
            </a: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/>
              <a:t>Expect that people will spend on average about 30 seconds on your site </a:t>
            </a:r>
            <a:r>
              <a:rPr lang="en-US" dirty="0" smtClean="0"/>
              <a:t>– make your menus simple and intuitive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 Navigation and Design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3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Navigation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buFont typeface="Wingdings" charset="2"/>
              <a:buChar char="q"/>
            </a:pPr>
            <a:r>
              <a:rPr lang="en-US" dirty="0" smtClean="0"/>
              <a:t> Limited depth: 3 clicks rule</a:t>
            </a:r>
            <a:endParaRPr lang="en-US" dirty="0"/>
          </a:p>
          <a:p>
            <a:pPr lvl="0">
              <a:buFont typeface="Wingdings" charset="2"/>
              <a:buChar char="q"/>
            </a:pPr>
            <a:r>
              <a:rPr lang="en-US" dirty="0" smtClean="0"/>
              <a:t> Less than 5</a:t>
            </a:r>
            <a:r>
              <a:rPr lang="en-US" dirty="0"/>
              <a:t>-6 menu </a:t>
            </a:r>
            <a:r>
              <a:rPr lang="en-US" dirty="0" smtClean="0"/>
              <a:t>items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 Content split into </a:t>
            </a:r>
            <a:r>
              <a:rPr lang="en-US" dirty="0"/>
              <a:t>big blocks (About Me, Research, Teaching, Resources) </a:t>
            </a:r>
            <a:endParaRPr lang="en-US" dirty="0" smtClean="0"/>
          </a:p>
          <a:p>
            <a:pPr lvl="0">
              <a:buFont typeface="Wingdings" charset="2"/>
              <a:buChar char="q"/>
            </a:pPr>
            <a:r>
              <a:rPr lang="en-US" dirty="0" smtClean="0"/>
              <a:t> Items Brief and Standard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 Submenus </a:t>
            </a:r>
            <a:r>
              <a:rPr lang="en-US" dirty="0"/>
              <a:t>or headings for more specific information (Current Publications, Past Courses).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 Simple and </a:t>
            </a:r>
            <a:r>
              <a:rPr lang="en-US" dirty="0"/>
              <a:t>easy to </a:t>
            </a:r>
            <a:r>
              <a:rPr lang="en-US" dirty="0" smtClean="0"/>
              <a:t>read – stands out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096000"/>
            <a:ext cx="83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Exercise: Design your </a:t>
            </a:r>
            <a:r>
              <a:rPr lang="en-US" sz="2400" dirty="0" smtClean="0">
                <a:solidFill>
                  <a:srgbClr val="FF0000"/>
                </a:solidFill>
              </a:rPr>
              <a:t>primary menu on </a:t>
            </a:r>
            <a:r>
              <a:rPr lang="en-US" sz="2400" dirty="0" smtClean="0">
                <a:solidFill>
                  <a:srgbClr val="FF0000"/>
                </a:solidFill>
              </a:rPr>
              <a:t>a sheet of paper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. Navigation and Design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95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Design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t="14375" b="14375"/>
          <a:stretch>
            <a:fillRect/>
          </a:stretch>
        </p:blipFill>
        <p:spPr>
          <a:xfrm>
            <a:off x="304800" y="1295400"/>
            <a:ext cx="8534400" cy="5334000"/>
          </a:xfrm>
        </p:spPr>
      </p:pic>
      <p:sp>
        <p:nvSpPr>
          <p:cNvPr id="4" name="Rectangle 3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. Navigation and Design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85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Design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33400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charset="2"/>
              <a:buChar char="q"/>
            </a:pPr>
            <a:r>
              <a:rPr lang="en-US" dirty="0" smtClean="0"/>
              <a:t>Be consistent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Use </a:t>
            </a:r>
            <a:r>
              <a:rPr lang="en-US" dirty="0"/>
              <a:t>simple typography</a:t>
            </a:r>
            <a:r>
              <a:rPr lang="en-US" dirty="0" smtClean="0"/>
              <a:t>: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more than 2 different </a:t>
            </a:r>
            <a:r>
              <a:rPr lang="en-US" dirty="0" smtClean="0"/>
              <a:t>fonts 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Use </a:t>
            </a:r>
            <a:r>
              <a:rPr lang="en-US" dirty="0"/>
              <a:t>readable, web-safe fonts such as Verdana or </a:t>
            </a:r>
            <a:r>
              <a:rPr lang="en-US" dirty="0" smtClean="0"/>
              <a:t>Helvetica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dirty="0"/>
              <a:t>12 or 14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smtClean="0"/>
              <a:t>sizes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use </a:t>
            </a:r>
            <a:r>
              <a:rPr lang="en-US" dirty="0"/>
              <a:t>italics or bold sparingly and consistently.</a:t>
            </a:r>
          </a:p>
          <a:p>
            <a:pPr lvl="0">
              <a:buFont typeface="Wingdings" charset="2"/>
              <a:buChar char="q"/>
            </a:pPr>
            <a:r>
              <a:rPr lang="en-US" dirty="0"/>
              <a:t>Limit use of color: 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white </a:t>
            </a:r>
            <a:r>
              <a:rPr lang="en-US" dirty="0"/>
              <a:t>or neutral </a:t>
            </a:r>
            <a:r>
              <a:rPr lang="en-US" dirty="0" smtClean="0"/>
              <a:t>background</a:t>
            </a:r>
          </a:p>
          <a:p>
            <a:pPr lvl="1">
              <a:buFont typeface="Wingdings" charset="2"/>
              <a:buChar char="q"/>
            </a:pPr>
            <a:r>
              <a:rPr lang="en-US" dirty="0" smtClean="0"/>
              <a:t>a </a:t>
            </a:r>
            <a:r>
              <a:rPr lang="en-US" dirty="0"/>
              <a:t>black or charcoal font color </a:t>
            </a:r>
            <a:endParaRPr lang="en-US" dirty="0" smtClean="0"/>
          </a:p>
          <a:p>
            <a:pPr lvl="1">
              <a:buFont typeface="Wingdings" charset="2"/>
              <a:buChar char="q"/>
            </a:pPr>
            <a:r>
              <a:rPr lang="en-US" dirty="0" smtClean="0"/>
              <a:t>limited </a:t>
            </a:r>
            <a:r>
              <a:rPr lang="en-US" dirty="0"/>
              <a:t>(1-2) accent colors for your menus and links.</a:t>
            </a:r>
          </a:p>
          <a:p>
            <a:pPr lvl="0">
              <a:buFont typeface="Wingdings" charset="2"/>
              <a:buChar char="q"/>
            </a:pPr>
            <a:r>
              <a:rPr lang="en-US" dirty="0"/>
              <a:t>Design like it’s a billboard, not a </a:t>
            </a:r>
            <a:r>
              <a:rPr lang="en-US" dirty="0" smtClean="0"/>
              <a:t>newspaper</a:t>
            </a:r>
          </a:p>
          <a:p>
            <a:pPr lvl="0">
              <a:buFont typeface="Wingdings" charset="2"/>
              <a:buChar char="q"/>
            </a:pPr>
            <a:r>
              <a:rPr lang="en-US" dirty="0" smtClean="0"/>
              <a:t>Limit </a:t>
            </a:r>
            <a:r>
              <a:rPr lang="en-US" dirty="0"/>
              <a:t>the amount of details such as lines, graphics, and </a:t>
            </a:r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. Navigation and Design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45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Design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3276600"/>
            <a:ext cx="8534400" cy="7620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Exercise: Find your favorite theme on </a:t>
            </a:r>
            <a:r>
              <a:rPr lang="en-US" dirty="0" err="1" smtClean="0">
                <a:solidFill>
                  <a:srgbClr val="FF0000"/>
                </a:solidFill>
              </a:rPr>
              <a:t>wordpress.org</a:t>
            </a:r>
            <a:endParaRPr lang="en-US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. Navigation and Design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20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What is </a:t>
            </a:r>
            <a:r>
              <a:rPr lang="en-US" dirty="0" err="1" smtClean="0">
                <a:solidFill>
                  <a:schemeClr val="tx2"/>
                </a:solidFill>
              </a:rPr>
              <a:t>Wordpress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3733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  <a:hlinkClick r:id="rId3"/>
              </a:rPr>
              <a:t>http://codex.wordpress.org/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FAQ_About_WordPress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2400" dirty="0">
                <a:hlinkClick r:id="rId4"/>
              </a:rPr>
              <a:t>http://codex.wordpress.org/</a:t>
            </a:r>
            <a:r>
              <a:rPr lang="en-US" sz="2400" dirty="0" smtClean="0">
                <a:hlinkClick r:id="rId4"/>
              </a:rPr>
              <a:t>WordPress</a:t>
            </a:r>
            <a:r>
              <a:rPr lang="en-US" sz="2400" dirty="0" smtClean="0"/>
              <a:t> </a:t>
            </a:r>
          </a:p>
          <a:p>
            <a:pPr marL="0" lvl="0" indent="0">
              <a:buNone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Open Source and Free</a:t>
            </a:r>
          </a:p>
          <a:p>
            <a:pPr>
              <a:buFontTx/>
              <a:buChar char="•"/>
            </a:pPr>
            <a:r>
              <a:rPr lang="en-US" sz="2400" dirty="0" smtClean="0"/>
              <a:t>LAMP: Linux, Apache, MySQL, PHP</a:t>
            </a:r>
          </a:p>
          <a:p>
            <a:pPr>
              <a:buFontTx/>
              <a:buChar char="•"/>
            </a:pPr>
            <a:r>
              <a:rPr lang="en-US" sz="2400" dirty="0" smtClean="0"/>
              <a:t>Focus on aesthetic and usability</a:t>
            </a:r>
          </a:p>
          <a:p>
            <a:pPr>
              <a:buFontTx/>
              <a:buChar char="•"/>
            </a:pPr>
            <a:r>
              <a:rPr lang="en-US" sz="2400" dirty="0" smtClean="0"/>
              <a:t>Fast and powerful</a:t>
            </a:r>
          </a:p>
          <a:p>
            <a:pPr>
              <a:buFontTx/>
              <a:buChar char="•"/>
            </a:pPr>
            <a:r>
              <a:rPr lang="en-US" sz="2400" dirty="0" smtClean="0"/>
              <a:t>Great community, documentation</a:t>
            </a:r>
            <a:endParaRPr lang="en-US" sz="2400" dirty="0" smtClean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3. Intro </a:t>
            </a:r>
            <a:r>
              <a:rPr lang="en-US" dirty="0" err="1" smtClean="0">
                <a:solidFill>
                  <a:srgbClr val="000000"/>
                </a:solidFill>
              </a:rPr>
              <a:t>Wordpress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58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First Glance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2819400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codex.wordpress.org/First_Steps_With_WordPress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marL="457200" lvl="0" indent="-457200">
              <a:buAutoNum type="arabicPeriod"/>
            </a:pPr>
            <a:r>
              <a:rPr lang="en-US" dirty="0" smtClean="0"/>
              <a:t>Check out your site</a:t>
            </a:r>
          </a:p>
          <a:p>
            <a:pPr marL="457200" lvl="0" indent="-457200">
              <a:buAutoNum type="arabicPeriod"/>
            </a:pPr>
            <a:r>
              <a:rPr lang="en-US" dirty="0" smtClean="0"/>
              <a:t>Test Drive: Header, Menu, Content, Widgets, Footer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Metadata and </a:t>
            </a:r>
            <a:r>
              <a:rPr lang="en-US" dirty="0" smtClean="0"/>
              <a:t>Comments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Content </a:t>
            </a:r>
            <a:r>
              <a:rPr lang="en-US" dirty="0"/>
              <a:t>Types: Posts v. Pages</a:t>
            </a:r>
          </a:p>
          <a:p>
            <a:pPr marL="457200" indent="-457200">
              <a:buAutoNum type="arabicPeriod"/>
            </a:pPr>
            <a:r>
              <a:rPr lang="en-US" dirty="0"/>
              <a:t>Categories v. </a:t>
            </a:r>
            <a:r>
              <a:rPr lang="en-US" dirty="0" smtClean="0"/>
              <a:t>Tags</a:t>
            </a: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798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Exercise: </a:t>
            </a:r>
            <a:r>
              <a:rPr lang="en-US" sz="2800" dirty="0" smtClean="0">
                <a:solidFill>
                  <a:srgbClr val="FF0000"/>
                </a:solidFill>
              </a:rPr>
              <a:t>Write a post. Any post.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3. Intro </a:t>
            </a:r>
            <a:r>
              <a:rPr lang="en-US" dirty="0" err="1" smtClean="0">
                <a:solidFill>
                  <a:srgbClr val="000000"/>
                </a:solidFill>
              </a:rPr>
              <a:t>Wordpress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13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Admin Test Drive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800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http://codex.wordpress.org/First_Steps_With_WordPress#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Test_Drive_the_WordPress_Administration_Screens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400" dirty="0" smtClean="0"/>
          </a:p>
          <a:p>
            <a:pPr marL="457200" lvl="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Check out your Dashboard + Admin pages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Click around the various menu items – this is the only way to learn!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Exercise: Change your site title and tagline</a:t>
            </a: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3. Intro </a:t>
            </a:r>
            <a:r>
              <a:rPr lang="en-US" dirty="0" err="1" smtClean="0">
                <a:solidFill>
                  <a:srgbClr val="000000"/>
                </a:solidFill>
              </a:rPr>
              <a:t>Wordpress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58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ages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http://codex.wordpress.org/First_Steps_With_WordPress#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What_Information_Do_You_Want_to_Share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Pages</a:t>
            </a:r>
            <a:r>
              <a:rPr lang="en-US" sz="2400" dirty="0"/>
              <a:t>, similar to posts, are most commonly used to present unchanging information such as About Us, Contact Us, Sign Up for Our Mailing List, and other static information.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Exercise: Add </a:t>
            </a:r>
            <a:r>
              <a:rPr lang="en-US" sz="2800" dirty="0" smtClean="0">
                <a:solidFill>
                  <a:srgbClr val="FF0000"/>
                </a:solidFill>
              </a:rPr>
              <a:t>an “About Me” Page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9469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3. Intro </a:t>
            </a:r>
            <a:r>
              <a:rPr lang="en-US" dirty="0" err="1" smtClean="0">
                <a:solidFill>
                  <a:srgbClr val="000000"/>
                </a:solidFill>
              </a:rPr>
              <a:t>Wordpress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72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Wysi</a:t>
            </a:r>
            <a:r>
              <a:rPr lang="en-US" dirty="0" smtClean="0">
                <a:solidFill>
                  <a:schemeClr val="tx2"/>
                </a:solidFill>
              </a:rPr>
              <a:t>-what?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http://codex.wordpress.org/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Writing_Posts</a:t>
            </a:r>
            <a:r>
              <a:rPr lang="en-US" sz="2000" dirty="0" smtClean="0">
                <a:solidFill>
                  <a:srgbClr val="000000"/>
                </a:solidFill>
              </a:rPr>
              <a:t> and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4"/>
              </a:rPr>
              <a:t>http://en.support.wordpress.com/visual-editor</a:t>
            </a:r>
            <a:r>
              <a:rPr lang="en-US" sz="200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don't have to use HTML when writing your posts. </a:t>
            </a:r>
            <a:r>
              <a:rPr lang="en-US" sz="2400" dirty="0" err="1"/>
              <a:t>WordPress</a:t>
            </a:r>
            <a:r>
              <a:rPr lang="en-US" sz="2400" dirty="0"/>
              <a:t> will automatically add it to your </a:t>
            </a:r>
            <a:r>
              <a:rPr lang="en-US" sz="2400" dirty="0" smtClean="0"/>
              <a:t>site using the WYSIWYG (What You See Is What You Get). 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menu allows you make things bold, italics, lists, headers, links etc.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Exercise: Add </a:t>
            </a:r>
            <a:r>
              <a:rPr lang="en-US" sz="2800" dirty="0" smtClean="0">
                <a:solidFill>
                  <a:srgbClr val="FF0000"/>
                </a:solidFill>
              </a:rPr>
              <a:t>some HTML to that “About Me” Page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3. Intro </a:t>
            </a:r>
            <a:r>
              <a:rPr lang="en-US" dirty="0" err="1" smtClean="0">
                <a:solidFill>
                  <a:srgbClr val="000000"/>
                </a:solidFill>
              </a:rPr>
              <a:t>Wordpress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4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Communication Goals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55" y="12192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/>
              <a:t>Why do you want a web presence</a:t>
            </a:r>
            <a:r>
              <a:rPr lang="en-US" sz="3000" dirty="0" smtClean="0"/>
              <a:t>?</a:t>
            </a:r>
            <a:endParaRPr lang="en-US" sz="2600" dirty="0"/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/>
              <a:t>Who will be visiting your website?</a:t>
            </a:r>
            <a:endParaRPr lang="en-US" sz="2600" dirty="0"/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/>
              <a:t>What do you hope to communicate to these visitors? </a:t>
            </a:r>
            <a:endParaRPr lang="en-US" sz="2600" dirty="0"/>
          </a:p>
          <a:p>
            <a:pPr lvl="1"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000" dirty="0"/>
              <a:t>What kinds of content do you imagine present?</a:t>
            </a:r>
            <a:endParaRPr lang="en-US" sz="26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43600"/>
            <a:ext cx="547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Exercise: </a:t>
            </a:r>
            <a:r>
              <a:rPr lang="en-US" sz="2400" dirty="0" smtClean="0">
                <a:solidFill>
                  <a:srgbClr val="FF0000"/>
                </a:solidFill>
              </a:rPr>
              <a:t>Share your preliminary thoughts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2. Basic Planning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40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A Pretty Face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http://codex.wordpress.org/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Using_Images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>
                <a:solidFill>
                  <a:srgbClr val="000000"/>
                </a:solidFill>
                <a:hlinkClick r:id="rId4"/>
              </a:rPr>
              <a:t>http://codex.wordpress.org/</a:t>
            </a:r>
            <a:r>
              <a:rPr lang="en-US" sz="2000" dirty="0" smtClean="0">
                <a:solidFill>
                  <a:srgbClr val="000000"/>
                </a:solidFill>
                <a:hlinkClick r:id="rId4"/>
              </a:rPr>
              <a:t>Wrapping_Text_Around_Images</a:t>
            </a:r>
            <a:r>
              <a:rPr lang="en-US" sz="2000" dirty="0" smtClean="0">
                <a:solidFill>
                  <a:srgbClr val="000000"/>
                </a:solidFill>
              </a:rPr>
              <a:t> and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5"/>
              </a:rPr>
              <a:t>http://www.wpbeginner.com/beginners-guide/how-to-crop-rotate-scale-and-flip-images-in-wordpress</a:t>
            </a:r>
            <a:r>
              <a:rPr lang="en-US" sz="2000" dirty="0" smtClean="0">
                <a:solidFill>
                  <a:srgbClr val="000000"/>
                </a:solidFill>
                <a:hlinkClick r:id="rId5"/>
              </a:rPr>
              <a:t>/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There are usually two ways to add images to your posts/pages: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Directly in the post using the </a:t>
            </a:r>
            <a:r>
              <a:rPr lang="en-US" sz="2400" dirty="0" err="1" smtClean="0"/>
              <a:t>wysiwyg</a:t>
            </a:r>
            <a:r>
              <a:rPr lang="en-US" sz="2400" dirty="0" smtClean="0"/>
              <a:t> (see links above)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Attached to the post in the “featured image” field**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: </a:t>
            </a:r>
            <a:r>
              <a:rPr lang="en-US" sz="2400" dirty="0">
                <a:hlinkClick r:id="rId6"/>
              </a:rPr>
              <a:t>http://en.support.wordpress.com/featured-images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** This depends on the theme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Exercise: Add </a:t>
            </a:r>
            <a:r>
              <a:rPr lang="en-US" sz="2800" dirty="0" smtClean="0">
                <a:solidFill>
                  <a:srgbClr val="FF0000"/>
                </a:solidFill>
              </a:rPr>
              <a:t>some an image to your “About Me” Page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3. Intro </a:t>
            </a:r>
            <a:r>
              <a:rPr lang="en-US" dirty="0" err="1" smtClean="0">
                <a:solidFill>
                  <a:srgbClr val="000000"/>
                </a:solidFill>
              </a:rPr>
              <a:t>Wordpress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96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PDFs Galore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http://bakermarketingservices.com/2012/12/add-a-pdf-download-link-to-your-wordpress-website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</a:rPr>
              <a:t>  and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4"/>
              </a:rPr>
              <a:t>http://en.support.wordpress.com/uploading-documents</a:t>
            </a:r>
            <a:r>
              <a:rPr lang="en-US" sz="2000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Use the media upload button to add </a:t>
            </a:r>
            <a:r>
              <a:rPr lang="en-US" sz="2400" dirty="0" err="1" smtClean="0"/>
              <a:t>pdfs</a:t>
            </a:r>
            <a:r>
              <a:rPr lang="en-US" sz="2400" dirty="0" smtClean="0"/>
              <a:t>, docs, and any other document you want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See detailed instructions in the links above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Exercise: Add </a:t>
            </a:r>
            <a:r>
              <a:rPr lang="en-US" sz="2800" dirty="0" smtClean="0">
                <a:solidFill>
                  <a:srgbClr val="FF0000"/>
                </a:solidFill>
              </a:rPr>
              <a:t>a link to your CV in your “About Me” Page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3. Intro </a:t>
            </a:r>
            <a:r>
              <a:rPr lang="en-US" dirty="0" err="1" smtClean="0">
                <a:solidFill>
                  <a:srgbClr val="000000"/>
                </a:solidFill>
              </a:rPr>
              <a:t>Wordpress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31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Pages v. Posts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2300" dirty="0">
                <a:solidFill>
                  <a:srgbClr val="000000"/>
                </a:solidFill>
                <a:hlinkClick r:id="rId3"/>
              </a:rPr>
              <a:t>http://en.support.wordpress.com/post-vs-page</a:t>
            </a:r>
            <a:r>
              <a:rPr lang="en-US" sz="23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2300" dirty="0" smtClean="0">
                <a:solidFill>
                  <a:srgbClr val="000000"/>
                </a:solidFill>
              </a:rPr>
              <a:t> </a:t>
            </a:r>
            <a:r>
              <a:rPr lang="en-US" sz="3100" dirty="0"/>
              <a:t> </a:t>
            </a:r>
            <a:r>
              <a:rPr lang="en-US" sz="3100" dirty="0" smtClean="0"/>
              <a:t>and</a:t>
            </a:r>
            <a:endParaRPr lang="en-US" sz="3100" dirty="0" smtClean="0"/>
          </a:p>
          <a:p>
            <a:pPr marL="0" indent="0">
              <a:buNone/>
            </a:pPr>
            <a:r>
              <a:rPr lang="en-US" sz="2300" dirty="0">
                <a:hlinkClick r:id="rId4"/>
              </a:rPr>
              <a:t>http://www.wpbeginner.com/beginners-guide/what-is-the-difference-between-posts-vs-pages-in-wordpress</a:t>
            </a:r>
            <a:r>
              <a:rPr lang="en-US" sz="2300" dirty="0" smtClean="0">
                <a:hlinkClick r:id="rId4"/>
              </a:rPr>
              <a:t>/</a:t>
            </a:r>
            <a:r>
              <a:rPr lang="en-US" sz="23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By default…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Posts are timely vs. Pages are timeless.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Posts are social vs. Pages are NOT.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Posts can be categorized vs. Pages are hierarchical.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Posts are included in RSS feed vs. Pages are not.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Pages have custom template feature vs. Posts do not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Decide whether you want to structure your site using pages, posts, or both.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3. Intro </a:t>
            </a:r>
            <a:r>
              <a:rPr lang="en-US" dirty="0" err="1" smtClean="0">
                <a:solidFill>
                  <a:srgbClr val="000000"/>
                </a:solidFill>
              </a:rPr>
              <a:t>Wordpress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24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Posts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300" dirty="0">
                <a:solidFill>
                  <a:srgbClr val="000000"/>
                </a:solidFill>
                <a:hlinkClick r:id="rId3"/>
              </a:rPr>
              <a:t>http://www.wpbeginner.com/beginners-guide/how-to-add-a-new-post-in-wordpress-and-utilize-all-the-features</a:t>
            </a:r>
            <a:r>
              <a:rPr lang="en-US" sz="2300" dirty="0" smtClean="0">
                <a:solidFill>
                  <a:srgbClr val="000000"/>
                </a:solidFill>
                <a:hlinkClick r:id="rId3"/>
              </a:rPr>
              <a:t>/</a:t>
            </a:r>
            <a:endParaRPr lang="en-US" sz="23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Posts have things like…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Categories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Tags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Excerpts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Featured Images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Find the post you made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3. Intro </a:t>
            </a:r>
            <a:r>
              <a:rPr lang="en-US" dirty="0" err="1" smtClean="0">
                <a:solidFill>
                  <a:srgbClr val="000000"/>
                </a:solidFill>
              </a:rPr>
              <a:t>Wordpress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48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Organize your content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http://en.support.wordpress.com/posts/categories-vs-tags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</a:rPr>
              <a:t>  and</a:t>
            </a:r>
          </a:p>
          <a:p>
            <a:pPr marL="0" lvl="0" indent="0">
              <a:buNone/>
            </a:pPr>
            <a:r>
              <a:rPr lang="en-US" sz="2000" dirty="0">
                <a:hlinkClick r:id="rId4"/>
              </a:rPr>
              <a:t>http://www.wpbeginner.com/beginners-guide/categories-vs-tags-seo-best-practices-which-one-is-</a:t>
            </a:r>
            <a:r>
              <a:rPr lang="en-US" sz="2000" dirty="0" smtClean="0">
                <a:hlinkClick r:id="rId4"/>
              </a:rPr>
              <a:t>better/</a:t>
            </a:r>
            <a:r>
              <a:rPr lang="en-US" sz="2000" dirty="0" smtClean="0"/>
              <a:t>  and</a:t>
            </a:r>
          </a:p>
          <a:p>
            <a:pPr marL="0" lvl="0" indent="0">
              <a:buNone/>
            </a:pPr>
            <a:r>
              <a:rPr lang="en-US" sz="2000" dirty="0">
                <a:hlinkClick r:id="rId5"/>
              </a:rPr>
              <a:t>http://www.wpbeginner.com/beginners-guide/how-to-add-categories-and-subcategories-to-wordpress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457200" lvl="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Go to </a:t>
            </a:r>
            <a:r>
              <a:rPr lang="en-US" sz="2400" dirty="0" smtClean="0"/>
              <a:t>Dashboard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ym typeface="Wingdings"/>
              </a:rPr>
              <a:t>Posts  Categories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Add categories corresponding to your content architecture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Add tags for more specific topics across categories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Exercise: Add categories like “Research” or “Teaching” or anything you want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400050" lvl="1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3. Intro </a:t>
            </a:r>
            <a:r>
              <a:rPr lang="en-US" dirty="0" err="1" smtClean="0">
                <a:solidFill>
                  <a:srgbClr val="000000"/>
                </a:solidFill>
              </a:rPr>
              <a:t>Wordpress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327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Customize the Look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6482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http</a:t>
            </a:r>
            <a:r>
              <a:rPr lang="en-US" sz="2000" dirty="0">
                <a:solidFill>
                  <a:srgbClr val="000000"/>
                </a:solidFill>
                <a:hlinkClick r:id="rId3"/>
              </a:rPr>
              <a:t>://codex.wordpress.org/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Using_Themes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 smtClean="0"/>
          </a:p>
          <a:p>
            <a:pPr marL="457200" lvl="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Go to </a:t>
            </a:r>
            <a:r>
              <a:rPr lang="en-US" sz="2400" dirty="0" err="1" smtClean="0"/>
              <a:t>Dashboard</a:t>
            </a:r>
            <a:r>
              <a:rPr lang="en-US" sz="2400" dirty="0" err="1" smtClean="0">
                <a:sym typeface="Wingdings"/>
              </a:rPr>
              <a:t>Appearance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Themes decide the look and feel of the site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“Manage Themes” to activate a pre-installed theme 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“Install Theme” to add a new theme</a:t>
            </a:r>
          </a:p>
          <a:p>
            <a:pPr marL="857250" lvl="1" indent="-457200">
              <a:buAutoNum type="arabicPeriod"/>
            </a:pPr>
            <a:r>
              <a:rPr lang="en-US" sz="2000" dirty="0" smtClean="0"/>
              <a:t>Select free theme from interface</a:t>
            </a:r>
          </a:p>
          <a:p>
            <a:pPr marL="857250" lvl="1" indent="-457200">
              <a:buAutoNum type="arabicPeriod"/>
            </a:pPr>
            <a:r>
              <a:rPr lang="en-US" sz="2000" dirty="0" smtClean="0"/>
              <a:t>Upload a premium theme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“Theme Options” to decide things like colors and fonts, if your theme offers such options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Change your theme and see what happens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554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. Customize and Away!</a:t>
            </a:r>
            <a:endParaRPr lang="en-US" dirty="0">
              <a:solidFill>
                <a:srgbClr val="000000"/>
              </a:solidFill>
            </a:endParaRPr>
          </a:p>
          <a:p>
            <a:pPr>
              <a:buClr>
                <a:srgbClr val="FF0000"/>
              </a:buClr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67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Menus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648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codex.wordpress.org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WordPress_Menu_User_Guide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 smtClean="0"/>
          </a:p>
          <a:p>
            <a:pPr marL="457200" lvl="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Go to </a:t>
            </a:r>
            <a:r>
              <a:rPr lang="en-US" sz="2400" dirty="0" smtClean="0"/>
              <a:t>Dashboard</a:t>
            </a:r>
            <a:r>
              <a:rPr lang="en-US" sz="2400" dirty="0" smtClean="0">
                <a:sym typeface="Wingdings"/>
              </a:rPr>
              <a:t> Appearance  Menus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Menus: Main Navigation and any othe</a:t>
            </a:r>
            <a:r>
              <a:rPr lang="en-US" sz="2400" dirty="0" smtClean="0"/>
              <a:t>r menu you want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Menu regions and some options are decided by theme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Exercise: Add your primary menu. Remember: Static v. Dynamic Content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244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4. Customize and Away!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66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Widget-</a:t>
            </a:r>
            <a:r>
              <a:rPr lang="en-US" dirty="0" err="1" smtClean="0">
                <a:solidFill>
                  <a:schemeClr val="tx2"/>
                </a:solidFill>
              </a:rPr>
              <a:t>ize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6482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codex.wordpress.org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WordPress_Widgets</a:t>
            </a:r>
            <a:endParaRPr lang="en-US" sz="2000" dirty="0" smtClean="0"/>
          </a:p>
          <a:p>
            <a:pPr marL="457200" lvl="0" indent="-457200">
              <a:buAutoNum type="arabicPeriod"/>
            </a:pPr>
            <a:endParaRPr lang="en-US" sz="2400" dirty="0"/>
          </a:p>
          <a:p>
            <a:pPr marL="457200" lvl="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Go to </a:t>
            </a:r>
            <a:r>
              <a:rPr lang="en-US" sz="2400" dirty="0" err="1"/>
              <a:t>Dashboard</a:t>
            </a:r>
            <a:r>
              <a:rPr lang="en-US" sz="2400" dirty="0" err="1">
                <a:sym typeface="Wingdings"/>
              </a:rPr>
              <a:t>AppearanceWidgets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Add content and features to your Sidebars. </a:t>
            </a:r>
          </a:p>
          <a:p>
            <a:pPr marL="457200" indent="-457200">
              <a:buAutoNum type="arabicPeriod"/>
            </a:pPr>
            <a:r>
              <a:rPr lang="en-US" sz="2400" dirty="0"/>
              <a:t>Default Widgets: post categories, tag clouds, navigation, search, etc. </a:t>
            </a:r>
          </a:p>
          <a:p>
            <a:pPr marL="457200" indent="-457200">
              <a:buAutoNum type="arabicPeriod"/>
            </a:pPr>
            <a:r>
              <a:rPr lang="en-US" sz="2400" dirty="0"/>
              <a:t>Plugins will often add their own widgets.</a:t>
            </a:r>
          </a:p>
          <a:p>
            <a:pPr marL="457200" indent="-457200">
              <a:buAutoNum type="arabicPeriod"/>
            </a:pPr>
            <a:r>
              <a:rPr lang="en-US" sz="2400" dirty="0"/>
              <a:t>“Sidebars” or regions depend on the theme.</a:t>
            </a:r>
          </a:p>
          <a:p>
            <a:pPr marL="457200" indent="-457200">
              <a:buAutoNum type="arabicPeriod"/>
            </a:pPr>
            <a:r>
              <a:rPr lang="en-US" sz="2400" dirty="0"/>
              <a:t>Drag ‘n’ Drop your widgets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Exercise: Add some widgets to the sidebar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244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4. Customize and Away!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92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Extend and Away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648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  <a:hlinkClick r:id="rId3"/>
              </a:rPr>
              <a:t>http://www.wpbeginner.com/beginners-guide/step-by-step-guide-to-install-a-wordpress-plugin-for-beginners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 smtClean="0"/>
          </a:p>
          <a:p>
            <a:pPr marL="457200" lvl="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Go to Admin </a:t>
            </a:r>
            <a:r>
              <a:rPr lang="en-US" sz="2400" dirty="0" smtClean="0">
                <a:sym typeface="Wingdings"/>
              </a:rPr>
              <a:t> Plugins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Plugins add broad features of your site. If you want it, there’s probably a plugin for it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Add the Jetpack and Codex plugins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244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4. Customize and Away!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220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Shortcode</a:t>
            </a:r>
            <a:r>
              <a:rPr lang="en-US" dirty="0" smtClean="0">
                <a:solidFill>
                  <a:schemeClr val="tx2"/>
                </a:solidFill>
              </a:rPr>
              <a:t> Magic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648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http://codex.wordpress.org/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Shortcode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 smtClean="0"/>
              <a:t>Shortcodes</a:t>
            </a:r>
            <a:r>
              <a:rPr lang="en-US" sz="2400" dirty="0" smtClean="0"/>
              <a:t> = </a:t>
            </a:r>
            <a:r>
              <a:rPr lang="en-US" sz="2400" dirty="0" err="1" smtClean="0"/>
              <a:t>WordPress</a:t>
            </a:r>
            <a:r>
              <a:rPr lang="en-US" sz="2400" dirty="0"/>
              <a:t>-specific code that lets you do nifty things with very little effort. 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Can embed things like galleries, videos, contact forms, lists of posts, </a:t>
            </a:r>
            <a:r>
              <a:rPr lang="en-US" sz="2400" dirty="0" err="1" smtClean="0"/>
              <a:t>etc</a:t>
            </a:r>
            <a:r>
              <a:rPr lang="en-US" sz="2400" dirty="0" smtClean="0"/>
              <a:t> in posts and pages (and even widgets)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Some </a:t>
            </a:r>
            <a:r>
              <a:rPr lang="en-US" sz="2400" dirty="0" err="1" smtClean="0"/>
              <a:t>shortcodes</a:t>
            </a:r>
            <a:r>
              <a:rPr lang="en-US" sz="2400" dirty="0" smtClean="0"/>
              <a:t> come default, but most are available via Plugins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Find a plugin that offers some kind of </a:t>
            </a:r>
            <a:r>
              <a:rPr lang="en-US" sz="2800" dirty="0" err="1" smtClean="0">
                <a:solidFill>
                  <a:srgbClr val="FF0000"/>
                </a:solidFill>
              </a:rPr>
              <a:t>shortcode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244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4. Customize and Away!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79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Capabilities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3" y="1905000"/>
            <a:ext cx="8229600" cy="3200400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What is your budget?</a:t>
            </a:r>
            <a:endParaRPr lang="en-US" sz="2400" dirty="0" smtClean="0"/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How much time are you willing to devote?</a:t>
            </a:r>
            <a:endParaRPr lang="en-US" sz="2400" dirty="0"/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What is your coding / design / development skill level?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714" y="5334000"/>
            <a:ext cx="690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Exercise: Write your answers on a sheet of paper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2. Basic Planning</a:t>
            </a:r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>
                <a:solidFill>
                  <a:schemeClr val="tx2"/>
                </a:solidFill>
              </a:rPr>
              <a:t>Shortcode</a:t>
            </a:r>
            <a:r>
              <a:rPr lang="en-US" dirty="0" smtClean="0">
                <a:solidFill>
                  <a:schemeClr val="tx2"/>
                </a:solidFill>
              </a:rPr>
              <a:t> Magic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6482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http://codex.wordpress.org/</a:t>
            </a:r>
            <a:r>
              <a:rPr lang="en-US" sz="2000" dirty="0" smtClean="0">
                <a:solidFill>
                  <a:srgbClr val="000000"/>
                </a:solidFill>
                <a:hlinkClick r:id="rId3"/>
              </a:rPr>
              <a:t>Shortcode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 smtClean="0"/>
              <a:t>Shortcodes</a:t>
            </a:r>
            <a:r>
              <a:rPr lang="en-US" sz="2400" dirty="0" smtClean="0"/>
              <a:t> usually have </a:t>
            </a:r>
            <a:r>
              <a:rPr lang="en-US" sz="2400" i="1" dirty="0" smtClean="0"/>
              <a:t>attributes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/>
              <a:t>[gallery id="123" size="medium"</a:t>
            </a:r>
            <a:r>
              <a:rPr lang="en-US" sz="2400" dirty="0" smtClean="0"/>
              <a:t>]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How do you get an id for a post, image or page? (hint: it’s in the </a:t>
            </a:r>
            <a:r>
              <a:rPr lang="en-US" sz="2400" dirty="0" err="1" smtClean="0"/>
              <a:t>url</a:t>
            </a:r>
            <a:r>
              <a:rPr lang="en-US" sz="2400" dirty="0" smtClean="0"/>
              <a:t>)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Lots of themes have </a:t>
            </a:r>
            <a:r>
              <a:rPr lang="en-US" sz="2400" dirty="0" err="1" smtClean="0"/>
              <a:t>shortcodes</a:t>
            </a:r>
            <a:r>
              <a:rPr lang="en-US" sz="2400" dirty="0" smtClean="0"/>
              <a:t> that comes with them</a:t>
            </a:r>
          </a:p>
          <a:p>
            <a:pPr marL="457200" indent="-457200">
              <a:buAutoNum type="arabicPeriod"/>
            </a:pPr>
            <a:r>
              <a:rPr lang="en-US" sz="2400" dirty="0"/>
              <a:t>Especially premium themes: </a:t>
            </a:r>
            <a:r>
              <a:rPr lang="en-US" sz="2400" dirty="0">
                <a:hlinkClick r:id="rId4"/>
              </a:rPr>
              <a:t>http://www.elegantthemes.com/features/</a:t>
            </a:r>
            <a:r>
              <a:rPr lang="en-US" sz="2400" dirty="0" smtClean="0">
                <a:hlinkClick r:id="rId4"/>
              </a:rPr>
              <a:t>shortcodes.html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Add a gallery using </a:t>
            </a:r>
            <a:r>
              <a:rPr lang="en-US" sz="2800" dirty="0" err="1" smtClean="0">
                <a:solidFill>
                  <a:srgbClr val="FF0000"/>
                </a:solidFill>
              </a:rPr>
              <a:t>shortcode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000" dirty="0">
                <a:solidFill>
                  <a:srgbClr val="FF0000"/>
                </a:solidFill>
                <a:hlinkClick r:id="rId5"/>
              </a:rPr>
              <a:t>http://codex.wordpress.org/</a:t>
            </a:r>
            <a:r>
              <a:rPr lang="en-US" sz="2000" dirty="0" smtClean="0">
                <a:solidFill>
                  <a:srgbClr val="FF0000"/>
                </a:solidFill>
                <a:hlinkClick r:id="rId5"/>
              </a:rPr>
              <a:t>Gallery_Shortcode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2448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>
                <a:solidFill>
                  <a:srgbClr val="000000"/>
                </a:solidFill>
              </a:rPr>
              <a:t>4. Customize and Away!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4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Get Help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6482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codex.wordpress.org/First_Steps_With_WordPress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400" dirty="0" smtClean="0"/>
          </a:p>
          <a:p>
            <a:pPr marL="457200" lvl="0" indent="-457200">
              <a:buAutoNum type="arabicPeriod"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err="1" smtClean="0"/>
              <a:t>Wordpress</a:t>
            </a:r>
            <a:r>
              <a:rPr lang="en-US" sz="2400" dirty="0" smtClean="0"/>
              <a:t> documentation codex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Blogs, screencasts, third party websites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Forums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Me!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Exercise: Find out how to disable comments on both your current content and future content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953000" y="6172200"/>
            <a:ext cx="401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Remember: If you don’t know, Google it!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2268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dirty="0" smtClean="0">
                <a:solidFill>
                  <a:srgbClr val="000000"/>
                </a:solidFill>
              </a:rPr>
              <a:t>5. Help </a:t>
            </a:r>
            <a:r>
              <a:rPr lang="en-US" smtClean="0">
                <a:solidFill>
                  <a:srgbClr val="000000"/>
                </a:solidFill>
              </a:rPr>
              <a:t>and Resources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8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Would your department profile suffice?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2427287"/>
            <a:ext cx="4040188" cy="39512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Tenured faculty and pre-</a:t>
            </a:r>
            <a:r>
              <a:rPr lang="en-US" dirty="0" err="1" smtClean="0"/>
              <a:t>quals</a:t>
            </a:r>
            <a:r>
              <a:rPr lang="en-US" dirty="0" smtClean="0"/>
              <a:t> graduate students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No budget or time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B</a:t>
            </a:r>
            <a:r>
              <a:rPr lang="en-US" dirty="0" smtClean="0"/>
              <a:t>asic information like research interests and contact information (</a:t>
            </a:r>
            <a:r>
              <a:rPr lang="en-US" dirty="0" smtClean="0">
                <a:solidFill>
                  <a:srgbClr val="FF0000"/>
                </a:solidFill>
              </a:rPr>
              <a:t>static content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427287"/>
            <a:ext cx="4041775" cy="395128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Early career faculty and job-seeking graduate students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Sufficient budget and time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Want to share different kinds of content, especially </a:t>
            </a:r>
            <a:r>
              <a:rPr lang="en-US" dirty="0">
                <a:solidFill>
                  <a:srgbClr val="FF0000"/>
                </a:solidFill>
              </a:rPr>
              <a:t>dynamic content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2. Basic Planning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Locating your site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3528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600" dirty="0" smtClean="0"/>
              <a:t>Where will your site live (</a:t>
            </a:r>
            <a:r>
              <a:rPr lang="en-US" sz="3600" dirty="0" smtClean="0">
                <a:solidFill>
                  <a:srgbClr val="FF0000"/>
                </a:solidFill>
              </a:rPr>
              <a:t>hosting</a:t>
            </a:r>
            <a:r>
              <a:rPr lang="en-US" sz="3600" dirty="0" smtClean="0"/>
              <a:t>)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3600" dirty="0" smtClean="0"/>
              <a:t>How will people get to your site (</a:t>
            </a:r>
            <a:r>
              <a:rPr lang="en-US" sz="3600" dirty="0" smtClean="0">
                <a:solidFill>
                  <a:srgbClr val="FF0000"/>
                </a:solidFill>
              </a:rPr>
              <a:t>domain</a:t>
            </a:r>
            <a:r>
              <a:rPr lang="en-US" sz="3600" dirty="0" smtClean="0"/>
              <a:t>)</a:t>
            </a:r>
            <a:endParaRPr lang="en-US" sz="36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Domains v. Hosting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100" name="Picture 4" descr="http://www.freehostingtips.com/pictures/how-web-server-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00"/>
            <a:ext cx="5238750" cy="476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09800"/>
            <a:ext cx="3505200" cy="30777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Domain</a:t>
            </a:r>
            <a:r>
              <a:rPr lang="en-US" sz="3600" dirty="0" smtClean="0"/>
              <a:t> 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www.berkeley.edu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&lt;==&gt;</a:t>
            </a:r>
          </a:p>
          <a:p>
            <a:pPr algn="ctr"/>
            <a:endParaRPr lang="en-US" dirty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IP Address </a:t>
            </a:r>
          </a:p>
          <a:p>
            <a:pPr algn="ctr"/>
            <a:r>
              <a:rPr lang="en-US" dirty="0" smtClean="0"/>
              <a:t>(169.229.216.200)</a:t>
            </a:r>
            <a:r>
              <a:rPr lang="en-US" dirty="0" smtClean="0">
                <a:solidFill>
                  <a:schemeClr val="tx2"/>
                </a:solidFill>
              </a:rPr>
              <a:t>*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http://ip-lookup.net/domain.php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3. Locating Your </a:t>
            </a:r>
            <a:r>
              <a:rPr lang="en-US" sz="2400" dirty="0"/>
              <a:t>S</a:t>
            </a:r>
            <a:r>
              <a:rPr lang="en-US" sz="2400" dirty="0" smtClean="0"/>
              <a:t>ite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Domains v. Hosting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9458" name="Picture 2" descr="http://townsendlab.berkeley.edu/sites/all/files/u1914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5356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 smtClean="0"/>
              <a:t>3. Locating Your </a:t>
            </a:r>
            <a:r>
              <a:rPr lang="en-US" sz="2400" dirty="0"/>
              <a:t>S</a:t>
            </a:r>
            <a:r>
              <a:rPr lang="en-US" sz="2400" dirty="0" smtClean="0"/>
              <a:t>ite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3520</TotalTime>
  <Words>3222</Words>
  <Application>Microsoft Macintosh PowerPoint</Application>
  <PresentationFormat>Letter Paper (8.5x11 in)</PresentationFormat>
  <Paragraphs>580</Paragraphs>
  <Slides>51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Building an Academic Web Presence</vt:lpstr>
      <vt:lpstr>DAY 1  Planning and Installation</vt:lpstr>
      <vt:lpstr>Game Plan</vt:lpstr>
      <vt:lpstr>Communication Goals</vt:lpstr>
      <vt:lpstr>Capabilities</vt:lpstr>
      <vt:lpstr>Would your department profile suffice?</vt:lpstr>
      <vt:lpstr>Locating your site</vt:lpstr>
      <vt:lpstr>Domains v. Hosting</vt:lpstr>
      <vt:lpstr>Domains v. Hosting</vt:lpstr>
      <vt:lpstr>Where to host?</vt:lpstr>
      <vt:lpstr>What’s the domain?</vt:lpstr>
      <vt:lpstr>Builders &amp; Software</vt:lpstr>
      <vt:lpstr>What’s the cost?</vt:lpstr>
      <vt:lpstr>My Proposed Solution </vt:lpstr>
      <vt:lpstr>Try it out</vt:lpstr>
      <vt:lpstr>Dreamhost</vt:lpstr>
      <vt:lpstr>Dreamhost</vt:lpstr>
      <vt:lpstr>Dreamhost</vt:lpstr>
      <vt:lpstr>Dreamhost</vt:lpstr>
      <vt:lpstr>Dreamhost</vt:lpstr>
      <vt:lpstr>Dreamhost</vt:lpstr>
      <vt:lpstr>Dreamhost</vt:lpstr>
      <vt:lpstr>DAY 2  Building Your Site</vt:lpstr>
      <vt:lpstr>Game Plan</vt:lpstr>
      <vt:lpstr>Communication Goals</vt:lpstr>
      <vt:lpstr>Communication Goals</vt:lpstr>
      <vt:lpstr>Content Architecture</vt:lpstr>
      <vt:lpstr>Rule of Thumb</vt:lpstr>
      <vt:lpstr>Things to think about</vt:lpstr>
      <vt:lpstr>Navigation</vt:lpstr>
      <vt:lpstr>Navigation</vt:lpstr>
      <vt:lpstr>Design</vt:lpstr>
      <vt:lpstr>Design</vt:lpstr>
      <vt:lpstr>Design</vt:lpstr>
      <vt:lpstr>What is Wordpress?</vt:lpstr>
      <vt:lpstr>First Glance</vt:lpstr>
      <vt:lpstr>Admin Test Drive</vt:lpstr>
      <vt:lpstr>Pages</vt:lpstr>
      <vt:lpstr>Wysi-what?</vt:lpstr>
      <vt:lpstr>A Pretty Face</vt:lpstr>
      <vt:lpstr>PDFs Galore</vt:lpstr>
      <vt:lpstr>Pages v. Posts</vt:lpstr>
      <vt:lpstr>Posts</vt:lpstr>
      <vt:lpstr>Organize your content</vt:lpstr>
      <vt:lpstr>Customize the Look</vt:lpstr>
      <vt:lpstr>Menus</vt:lpstr>
      <vt:lpstr>Widget-ize</vt:lpstr>
      <vt:lpstr>Extend and Away</vt:lpstr>
      <vt:lpstr>Shortcode Magic</vt:lpstr>
      <vt:lpstr>Shortcode Magic</vt:lpstr>
      <vt:lpstr>Get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an Academic Web Presence</dc:title>
  <dc:creator>Rochelle Terman</dc:creator>
  <cp:lastModifiedBy>Rochelle Terman</cp:lastModifiedBy>
  <cp:revision>71</cp:revision>
  <cp:lastPrinted>2013-11-05T21:46:44Z</cp:lastPrinted>
  <dcterms:created xsi:type="dcterms:W3CDTF">2013-03-19T18:44:54Z</dcterms:created>
  <dcterms:modified xsi:type="dcterms:W3CDTF">2013-11-06T18:44:36Z</dcterms:modified>
</cp:coreProperties>
</file>