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47"/>
  </p:notesMasterIdLst>
  <p:handoutMasterIdLst>
    <p:handoutMasterId r:id="rId48"/>
  </p:handoutMasterIdLst>
  <p:sldIdLst>
    <p:sldId id="256" r:id="rId2"/>
    <p:sldId id="257" r:id="rId3"/>
    <p:sldId id="259" r:id="rId4"/>
    <p:sldId id="261" r:id="rId5"/>
    <p:sldId id="260" r:id="rId6"/>
    <p:sldId id="262" r:id="rId7"/>
    <p:sldId id="264" r:id="rId8"/>
    <p:sldId id="263" r:id="rId9"/>
    <p:sldId id="258" r:id="rId10"/>
    <p:sldId id="265" r:id="rId11"/>
    <p:sldId id="266" r:id="rId12"/>
    <p:sldId id="267" r:id="rId13"/>
    <p:sldId id="269" r:id="rId14"/>
    <p:sldId id="273" r:id="rId15"/>
    <p:sldId id="270" r:id="rId16"/>
    <p:sldId id="271" r:id="rId17"/>
    <p:sldId id="272" r:id="rId18"/>
    <p:sldId id="301" r:id="rId19"/>
    <p:sldId id="268" r:id="rId20"/>
    <p:sldId id="286" r:id="rId21"/>
    <p:sldId id="276" r:id="rId22"/>
    <p:sldId id="277" r:id="rId23"/>
    <p:sldId id="278" r:id="rId24"/>
    <p:sldId id="279" r:id="rId25"/>
    <p:sldId id="280" r:id="rId26"/>
    <p:sldId id="302" r:id="rId27"/>
    <p:sldId id="281" r:id="rId28"/>
    <p:sldId id="282" r:id="rId29"/>
    <p:sldId id="304" r:id="rId30"/>
    <p:sldId id="294" r:id="rId31"/>
    <p:sldId id="283" r:id="rId32"/>
    <p:sldId id="288" r:id="rId33"/>
    <p:sldId id="293" r:id="rId34"/>
    <p:sldId id="290" r:id="rId35"/>
    <p:sldId id="284" r:id="rId36"/>
    <p:sldId id="291" r:id="rId37"/>
    <p:sldId id="292" r:id="rId38"/>
    <p:sldId id="305" r:id="rId39"/>
    <p:sldId id="298" r:id="rId40"/>
    <p:sldId id="299" r:id="rId41"/>
    <p:sldId id="295" r:id="rId42"/>
    <p:sldId id="296" r:id="rId43"/>
    <p:sldId id="297" r:id="rId44"/>
    <p:sldId id="306" r:id="rId45"/>
    <p:sldId id="275" r:id="rId46"/>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84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954735-3B73-0A44-AE51-7D5392F9FE9A}" type="datetimeFigureOut">
              <a:rPr lang="en-US" smtClean="0"/>
              <a:t>3/2/15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185528-CE26-DF4D-9D29-F0ADE19DD0BE}" type="slidenum">
              <a:rPr lang="en-US" smtClean="0"/>
              <a:t>‹#›</a:t>
            </a:fld>
            <a:endParaRPr lang="en-US"/>
          </a:p>
        </p:txBody>
      </p:sp>
    </p:spTree>
    <p:extLst>
      <p:ext uri="{BB962C8B-B14F-4D97-AF65-F5344CB8AC3E}">
        <p14:creationId xmlns:p14="http://schemas.microsoft.com/office/powerpoint/2010/main" val="4110460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99C511-5540-D543-87B2-0839CE6EE1CA}" type="datetimeFigureOut">
              <a:rPr lang="en-US" smtClean="0"/>
              <a:t>3/2/15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71653-2B89-9944-8D0E-B4B3194D65B6}" type="slidenum">
              <a:rPr lang="en-US" smtClean="0"/>
              <a:t>‹#›</a:t>
            </a:fld>
            <a:endParaRPr lang="en-US"/>
          </a:p>
        </p:txBody>
      </p:sp>
    </p:spTree>
    <p:extLst>
      <p:ext uri="{BB962C8B-B14F-4D97-AF65-F5344CB8AC3E}">
        <p14:creationId xmlns:p14="http://schemas.microsoft.com/office/powerpoint/2010/main" val="4545279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PlaceHolder 1"/>
          <p:cNvSpPr>
            <a:spLocks noGrp="1"/>
          </p:cNvSpPr>
          <p:nvPr>
            <p:ph type="body"/>
          </p:nvPr>
        </p:nvSpPr>
        <p:spPr>
          <a:xfrm>
            <a:off x="685800" y="4343236"/>
            <a:ext cx="5486082" cy="4114473"/>
          </a:xfrm>
          <a:prstGeom prst="rect">
            <a:avLst/>
          </a:prstGeom>
        </p:spPr>
        <p:txBody>
          <a:bodyPr lIns="0" tIns="0" rIns="0" bIns="0"/>
          <a:lstStyle/>
          <a:p>
            <a:r>
              <a:rPr lang="en-US" sz="1800">
                <a:solidFill>
                  <a:srgbClr val="000000"/>
                </a:solidFill>
                <a:latin typeface="Arial"/>
                <a:ea typeface="Droid Sans Fallback"/>
              </a:rPr>
              <a:t>After you do this, produce a document-term matrix. Rows are documents, columns are terms, and the cells are the frequency of each term per document. From here, you can do a number of calculations.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laceHolder 1"/>
          <p:cNvSpPr>
            <a:spLocks noGrp="1"/>
          </p:cNvSpPr>
          <p:nvPr>
            <p:ph type="body"/>
          </p:nvPr>
        </p:nvSpPr>
        <p:spPr>
          <a:xfrm>
            <a:off x="685800" y="4343237"/>
            <a:ext cx="5486082" cy="4572327"/>
          </a:xfrm>
          <a:prstGeom prst="rect">
            <a:avLst/>
          </a:prstGeom>
        </p:spPr>
        <p:txBody>
          <a:bodyPr lIns="0" tIns="0" rIns="0" bIns="0"/>
          <a:lstStyle/>
          <a:p>
            <a:r>
              <a:rPr lang="en-US" sz="1400">
                <a:latin typeface="Arial"/>
              </a:rPr>
              <a:t>Out of a document-term matrix you give a topic modeling algorithm the number of topics you want to find, and it give you two things:</a:t>
            </a:r>
            <a:endParaRPr/>
          </a:p>
          <a:p>
            <a:r>
              <a:rPr lang="en-US" sz="1400">
                <a:latin typeface="Arial"/>
              </a:rPr>
              <a:t>-A distribution of each topic over all of the words (every topic contains every word, at different weights)</a:t>
            </a:r>
            <a:endParaRPr/>
          </a:p>
          <a:p>
            <a:r>
              <a:rPr lang="en-US" sz="1400">
                <a:latin typeface="Arial"/>
              </a:rPr>
              <a:t>-A distribution of each document over all of the topics (every document “contains” every topic, at different weights) </a:t>
            </a:r>
            <a:endParaRPr/>
          </a:p>
          <a:p>
            <a:r>
              <a:rPr lang="en-US" sz="1400">
                <a:latin typeface="Arial"/>
              </a:rPr>
              <a:t>You can then look at how the topic weights per document change over time, or if they're different per category of interest.</a:t>
            </a:r>
            <a:endParaRPr/>
          </a:p>
          <a:p>
            <a:r>
              <a:rPr lang="en-US" sz="1400">
                <a:latin typeface="Arial"/>
              </a:rPr>
              <a:t>Again, you choose the number of topics, and it starts from a random distribution of topics. If either is bad, your output will be bad.</a:t>
            </a:r>
            <a:endParaRPr/>
          </a:p>
          <a:p>
            <a:endParaRPr/>
          </a:p>
          <a:p>
            <a:r>
              <a:rPr lang="en-US" sz="1400">
                <a:latin typeface="Arial"/>
              </a:rPr>
              <a:t>LDA is extremely sensitive to word choice. In model I ran it picked up a “car maintenance” topic. This is not because car maintenance was an important topic, self defense was probably more important. But because LDA is sensitive to word choice, unique words will more likely be grouped into a clear topic. Words for car maintenance are not typically used in everyday langauge. If I didn't know anything about the text I would have missed the self-defense topic, and though car maintenance was quite important. It's so important to validate your findings with topic modeling, and use some other method to do so.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D96C07-EB22-AA46-A48C-6C56BFA6DAD2}" type="datetime1">
              <a:rPr lang="en-US" smtClean="0"/>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F4957-6925-4408-9EED-69313A826C6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D4BA0-36EC-9844-A784-4C1039196946}" type="datetime1">
              <a:rPr lang="en-US" smtClean="0"/>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F4957-6925-4408-9EED-69313A826C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158132-A8BB-E540-9D74-898DB1C815FA}" type="datetime1">
              <a:rPr lang="en-US" smtClean="0"/>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F4957-6925-4408-9EED-69313A826C6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154947-D889-8E43-86DB-F47655FA8C06}" type="datetime1">
              <a:rPr lang="en-US" smtClean="0"/>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F4957-6925-4408-9EED-69313A826C6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FA1EEA-1260-2644-A1BB-7F5A1B4374EA}" type="datetime1">
              <a:rPr lang="en-US" smtClean="0"/>
              <a:t>3/2/15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F4957-6925-4408-9EED-69313A826C6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94E42D-4D4C-274B-B25C-B910BA42DD55}" type="datetime1">
              <a:rPr lang="en-US" smtClean="0"/>
              <a:t>3/2/15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F4957-6925-4408-9EED-69313A826C6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B153C6-BD51-F848-A8E2-687F0CC7FE32}" type="datetime1">
              <a:rPr lang="en-US" smtClean="0"/>
              <a:t>3/2/15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F4957-6925-4408-9EED-69313A826C6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82B811-A922-E443-A0A0-A4176A301FBE}" type="datetime1">
              <a:rPr lang="en-US" smtClean="0"/>
              <a:t>3/2/15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F4957-6925-4408-9EED-69313A826C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63E01-D85F-ED47-88DA-AF31011973C4}" type="datetime1">
              <a:rPr lang="en-US" smtClean="0"/>
              <a:t>3/2/15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F4957-6925-4408-9EED-69313A826C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331B60-1733-D140-86F2-63C20D929512}" type="datetime1">
              <a:rPr lang="en-US" smtClean="0"/>
              <a:t>3/2/15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F4957-6925-4408-9EED-69313A826C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2D7263-80F8-F048-AB8D-B09296DF8025}" type="datetime1">
              <a:rPr lang="en-US" smtClean="0"/>
              <a:t>3/2/15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F4957-6925-4408-9EED-69313A826C6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3F488-99DD-044E-9311-B8058FE982C7}" type="datetime1">
              <a:rPr lang="en-US" smtClean="0"/>
              <a:t>3/2/15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F4957-6925-4408-9EED-69313A826C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ealcaren.web.unc.edu/cleaning-up-lexisnexis-fil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hyperlink" Target="http://www.matthewjockers.net/2015/02/02/syuzhet/" TargetMode="External"/><Relationship Id="rId4" Type="http://schemas.openxmlformats.org/officeDocument/2006/relationships/hyperlink" Target="http://www.nickbeauchamp.com/projects/plotmapper.php" TargetMode="External"/><Relationship Id="rId5" Type="http://schemas.openxmlformats.org/officeDocument/2006/relationships/hyperlink" Target="http://www.nickbeauchamp.com/projects/" TargetMode="External"/><Relationship Id="rId6" Type="http://schemas.openxmlformats.org/officeDocument/2006/relationships/hyperlink" Target="http://stanford.edu/~jgrimmer/Text14/" TargetMode="External"/><Relationship Id="rId7" Type="http://schemas.openxmlformats.org/officeDocument/2006/relationships/hyperlink" Target="http://pan.oxfordjournals.org/content/early/2015/02/04/pan.mpu019.short?rss=1" TargetMode="External"/><Relationship Id="rId1" Type="http://schemas.openxmlformats.org/officeDocument/2006/relationships/slideLayout" Target="../slideLayouts/slideLayout2.xml"/><Relationship Id="rId2" Type="http://schemas.openxmlformats.org/officeDocument/2006/relationships/hyperlink" Target="http://wikis.sub.uni-hamburg.de/lhn/index.php/Computational_Narratology"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3676" y="727167"/>
            <a:ext cx="7772400" cy="1470025"/>
          </a:xfrm>
        </p:spPr>
        <p:txBody>
          <a:bodyPr/>
          <a:lstStyle/>
          <a:p>
            <a:r>
              <a:rPr lang="en-US" dirty="0" smtClean="0"/>
              <a:t>Lifecycle of a Text Analysis Project</a:t>
            </a:r>
            <a:endParaRPr lang="en-US" dirty="0"/>
          </a:p>
        </p:txBody>
      </p:sp>
      <p:sp>
        <p:nvSpPr>
          <p:cNvPr id="3" name="Subtitle 2"/>
          <p:cNvSpPr>
            <a:spLocks noGrp="1"/>
          </p:cNvSpPr>
          <p:nvPr>
            <p:ph type="subTitle" idx="1"/>
          </p:nvPr>
        </p:nvSpPr>
        <p:spPr/>
        <p:txBody>
          <a:bodyPr/>
          <a:lstStyle/>
          <a:p>
            <a:r>
              <a:rPr lang="en-US" dirty="0" smtClean="0"/>
              <a:t>Rochelle Terman</a:t>
            </a:r>
          </a:p>
          <a:p>
            <a:r>
              <a:rPr lang="en-US" dirty="0" smtClean="0"/>
              <a:t>Social Computing Working Group</a:t>
            </a:r>
          </a:p>
          <a:p>
            <a:r>
              <a:rPr lang="en-US" dirty="0" smtClean="0"/>
              <a:t>Feb 27, 2015</a:t>
            </a:r>
            <a:endParaRPr lang="en-US" dirty="0"/>
          </a:p>
        </p:txBody>
      </p:sp>
      <p:sp>
        <p:nvSpPr>
          <p:cNvPr id="4" name="TextBox 3"/>
          <p:cNvSpPr txBox="1"/>
          <p:nvPr/>
        </p:nvSpPr>
        <p:spPr>
          <a:xfrm>
            <a:off x="1953976" y="2808529"/>
            <a:ext cx="4984019" cy="369332"/>
          </a:xfrm>
          <a:prstGeom prst="rect">
            <a:avLst/>
          </a:prstGeom>
          <a:noFill/>
        </p:spPr>
        <p:txBody>
          <a:bodyPr wrap="none" rtlCol="0">
            <a:spAutoFit/>
          </a:bodyPr>
          <a:lstStyle/>
          <a:p>
            <a:r>
              <a:rPr lang="en-US">
                <a:solidFill>
                  <a:srgbClr val="FF0000"/>
                </a:solidFill>
              </a:rPr>
              <a:t>https://github.com/rochelleterman/worlds-women</a:t>
            </a:r>
          </a:p>
        </p:txBody>
      </p:sp>
    </p:spTree>
    <p:extLst>
      <p:ext uri="{BB962C8B-B14F-4D97-AF65-F5344CB8AC3E}">
        <p14:creationId xmlns:p14="http://schemas.microsoft.com/office/powerpoint/2010/main" val="265686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pPr>
              <a:buFontTx/>
              <a:buChar char="•"/>
            </a:pPr>
            <a:r>
              <a:rPr lang="en-US" dirty="0" smtClean="0"/>
              <a:t>Online databases, e.g. LexisNexis (batch downloads)</a:t>
            </a:r>
          </a:p>
          <a:p>
            <a:pPr>
              <a:buFontTx/>
              <a:buChar char="•"/>
            </a:pPr>
            <a:r>
              <a:rPr lang="en-US" dirty="0" smtClean="0"/>
              <a:t>Websites (scraping, Mechanical Turk)</a:t>
            </a:r>
          </a:p>
          <a:p>
            <a:pPr>
              <a:buFontTx/>
              <a:buChar char="•"/>
            </a:pPr>
            <a:r>
              <a:rPr lang="en-US" dirty="0" smtClean="0"/>
              <a:t>Archives (high</a:t>
            </a:r>
            <a:r>
              <a:rPr lang="en-US" dirty="0"/>
              <a:t>- quality scanner and Optical Character Recognition </a:t>
            </a:r>
            <a:r>
              <a:rPr lang="en-US" dirty="0" smtClean="0"/>
              <a:t>software)</a:t>
            </a:r>
            <a:endParaRPr lang="en-US" dirty="0"/>
          </a:p>
          <a:p>
            <a:pPr>
              <a:buFontTx/>
              <a:buChar char="•"/>
            </a:pPr>
            <a:endParaRPr lang="en-US" dirty="0" smtClean="0"/>
          </a:p>
          <a:p>
            <a:pPr>
              <a:buFontTx/>
              <a:buChar char="•"/>
            </a:pPr>
            <a:endParaRPr lang="en-US" dirty="0"/>
          </a:p>
        </p:txBody>
      </p:sp>
      <p:sp>
        <p:nvSpPr>
          <p:cNvPr id="4" name="Footer Placeholder 3"/>
          <p:cNvSpPr>
            <a:spLocks noGrp="1"/>
          </p:cNvSpPr>
          <p:nvPr>
            <p:ph type="ftr" sz="quarter" idx="11"/>
          </p:nvPr>
        </p:nvSpPr>
        <p:spPr/>
        <p:txBody>
          <a:bodyPr/>
          <a:lstStyle/>
          <a:p>
            <a:r>
              <a:rPr lang="en-US" dirty="0" smtClean="0"/>
              <a:t>2. Acquire</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9</a:t>
            </a:fld>
            <a:endParaRPr lang="en-US"/>
          </a:p>
        </p:txBody>
      </p:sp>
    </p:spTree>
    <p:extLst>
      <p:ext uri="{BB962C8B-B14F-4D97-AF65-F5344CB8AC3E}">
        <p14:creationId xmlns:p14="http://schemas.microsoft.com/office/powerpoint/2010/main" val="3583064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LexisNexis: Download</a:t>
            </a:r>
            <a:endParaRPr lang="en-US" dirty="0"/>
          </a:p>
        </p:txBody>
      </p:sp>
      <p:sp>
        <p:nvSpPr>
          <p:cNvPr id="3" name="Content Placeholder 2"/>
          <p:cNvSpPr>
            <a:spLocks noGrp="1"/>
          </p:cNvSpPr>
          <p:nvPr>
            <p:ph idx="1"/>
          </p:nvPr>
        </p:nvSpPr>
        <p:spPr/>
        <p:txBody>
          <a:bodyPr>
            <a:normAutofit fontScale="92500"/>
          </a:bodyPr>
          <a:lstStyle/>
          <a:p>
            <a:pPr>
              <a:buFontTx/>
              <a:buChar char="•"/>
            </a:pPr>
            <a:r>
              <a:rPr lang="en-US" dirty="0" smtClean="0"/>
              <a:t>Can only download &gt; 500 articles at a time</a:t>
            </a:r>
          </a:p>
          <a:p>
            <a:pPr>
              <a:buFontTx/>
              <a:buChar char="•"/>
            </a:pPr>
            <a:r>
              <a:rPr lang="en-US" dirty="0" smtClean="0"/>
              <a:t>Search strategy:</a:t>
            </a:r>
          </a:p>
          <a:p>
            <a:pPr marL="0" indent="0">
              <a:buNone/>
            </a:pPr>
            <a:r>
              <a:rPr lang="en-US" sz="2600" dirty="0" smtClean="0">
                <a:solidFill>
                  <a:srgbClr val="FF0000"/>
                </a:solidFill>
                <a:latin typeface="Courier New"/>
                <a:cs typeface="Courier New"/>
              </a:rPr>
              <a:t>Terms</a:t>
            </a:r>
            <a:r>
              <a:rPr lang="en-US" sz="2600" dirty="0">
                <a:solidFill>
                  <a:srgbClr val="FF0000"/>
                </a:solidFill>
                <a:latin typeface="Courier New"/>
                <a:cs typeface="Courier New"/>
              </a:rPr>
              <a:t>: ((SUBJECT(women)) and Date(</a:t>
            </a:r>
            <a:r>
              <a:rPr lang="en-US" sz="2600" dirty="0" err="1">
                <a:solidFill>
                  <a:srgbClr val="FF0000"/>
                </a:solidFill>
                <a:latin typeface="Courier New"/>
                <a:cs typeface="Courier New"/>
              </a:rPr>
              <a:t>geq</a:t>
            </a:r>
            <a:r>
              <a:rPr lang="en-US" sz="2600" dirty="0">
                <a:solidFill>
                  <a:srgbClr val="FF0000"/>
                </a:solidFill>
                <a:latin typeface="Courier New"/>
                <a:cs typeface="Courier New"/>
              </a:rPr>
              <a:t>(10/01/2014) and </a:t>
            </a:r>
            <a:r>
              <a:rPr lang="en-US" sz="2600" dirty="0" err="1">
                <a:solidFill>
                  <a:srgbClr val="FF0000"/>
                </a:solidFill>
                <a:latin typeface="Courier New"/>
                <a:cs typeface="Courier New"/>
              </a:rPr>
              <a:t>leq</a:t>
            </a:r>
            <a:r>
              <a:rPr lang="en-US" sz="2600" dirty="0">
                <a:solidFill>
                  <a:srgbClr val="FF0000"/>
                </a:solidFill>
                <a:latin typeface="Courier New"/>
                <a:cs typeface="Courier New"/>
              </a:rPr>
              <a:t>(12/31/2014)</a:t>
            </a:r>
            <a:r>
              <a:rPr lang="en-US" sz="2600" dirty="0" smtClean="0">
                <a:solidFill>
                  <a:srgbClr val="FF0000"/>
                </a:solidFill>
                <a:latin typeface="Courier New"/>
                <a:cs typeface="Courier New"/>
              </a:rPr>
              <a:t>)</a:t>
            </a:r>
            <a:endParaRPr lang="en-US" sz="2600" dirty="0">
              <a:solidFill>
                <a:srgbClr val="FF0000"/>
              </a:solidFill>
              <a:latin typeface="Courier New"/>
              <a:cs typeface="Courier New"/>
            </a:endParaRPr>
          </a:p>
          <a:p>
            <a:pPr marL="0" indent="0">
              <a:buNone/>
            </a:pPr>
            <a:r>
              <a:rPr lang="en-US" sz="2600" dirty="0">
                <a:solidFill>
                  <a:srgbClr val="FF0000"/>
                </a:solidFill>
                <a:latin typeface="Courier New"/>
                <a:cs typeface="Courier New"/>
              </a:rPr>
              <a:t>Source: The New York </a:t>
            </a:r>
            <a:r>
              <a:rPr lang="en-US" sz="2600" dirty="0" smtClean="0">
                <a:solidFill>
                  <a:srgbClr val="FF0000"/>
                </a:solidFill>
                <a:latin typeface="Courier New"/>
                <a:cs typeface="Courier New"/>
              </a:rPr>
              <a:t>Times</a:t>
            </a:r>
          </a:p>
          <a:p>
            <a:pPr>
              <a:buFontTx/>
              <a:buChar char="•"/>
            </a:pPr>
            <a:r>
              <a:rPr lang="en-US" dirty="0" smtClean="0"/>
              <a:t>Download:</a:t>
            </a:r>
          </a:p>
          <a:p>
            <a:pPr lvl="1">
              <a:buFontTx/>
              <a:buChar char="•"/>
            </a:pPr>
            <a:r>
              <a:rPr lang="en-US" dirty="0" smtClean="0"/>
              <a:t>Format: Text</a:t>
            </a:r>
          </a:p>
          <a:p>
            <a:pPr lvl="1">
              <a:buFontTx/>
              <a:buChar char="•"/>
            </a:pPr>
            <a:r>
              <a:rPr lang="en-US" dirty="0" smtClean="0"/>
              <a:t>Document View: Full w/ Indexing</a:t>
            </a:r>
          </a:p>
          <a:p>
            <a:pPr lvl="1">
              <a:buFontTx/>
              <a:buChar char="•"/>
            </a:pPr>
            <a:r>
              <a:rPr lang="en-US" dirty="0" smtClean="0"/>
              <a:t>Document Range: Current Category (if </a:t>
            </a:r>
            <a:r>
              <a:rPr lang="en-US" dirty="0" err="1" smtClean="0"/>
              <a:t>subsetting</a:t>
            </a:r>
            <a:r>
              <a:rPr lang="en-US" dirty="0" smtClean="0"/>
              <a:t>)</a:t>
            </a:r>
            <a:endParaRPr lang="en-US" dirty="0"/>
          </a:p>
          <a:p>
            <a:pPr marL="0" indent="0">
              <a:buNone/>
            </a:pPr>
            <a:endParaRPr lang="en-US" dirty="0" smtClean="0">
              <a:latin typeface="Courier New"/>
              <a:cs typeface="Courier New"/>
            </a:endParaRPr>
          </a:p>
          <a:p>
            <a:pPr marL="0" indent="0">
              <a:buNone/>
            </a:pPr>
            <a:endParaRPr lang="en-US" dirty="0">
              <a:latin typeface="Courier New"/>
              <a:cs typeface="Courier New"/>
            </a:endParaRPr>
          </a:p>
          <a:p>
            <a:pPr marL="0" indent="0">
              <a:buNone/>
            </a:pPr>
            <a:endParaRPr lang="en-US" dirty="0">
              <a:latin typeface="Courier New"/>
              <a:cs typeface="Courier New"/>
            </a:endParaRPr>
          </a:p>
          <a:p>
            <a:pPr>
              <a:buFontTx/>
              <a:buChar char="•"/>
            </a:pPr>
            <a:endParaRPr lang="en-US" dirty="0" smtClean="0"/>
          </a:p>
          <a:p>
            <a:pPr>
              <a:buFontTx/>
              <a:buChar char="•"/>
            </a:pPr>
            <a:endParaRPr lang="en-US" dirty="0"/>
          </a:p>
        </p:txBody>
      </p:sp>
      <p:sp>
        <p:nvSpPr>
          <p:cNvPr id="4" name="Footer Placeholder 3"/>
          <p:cNvSpPr>
            <a:spLocks noGrp="1"/>
          </p:cNvSpPr>
          <p:nvPr>
            <p:ph type="ftr" sz="quarter" idx="11"/>
          </p:nvPr>
        </p:nvSpPr>
        <p:spPr/>
        <p:txBody>
          <a:bodyPr/>
          <a:lstStyle/>
          <a:p>
            <a:r>
              <a:rPr lang="en-US" dirty="0" smtClean="0"/>
              <a:t>2. Acquire</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10</a:t>
            </a:fld>
            <a:endParaRPr lang="en-US"/>
          </a:p>
        </p:txBody>
      </p:sp>
    </p:spTree>
    <p:extLst>
      <p:ext uri="{BB962C8B-B14F-4D97-AF65-F5344CB8AC3E}">
        <p14:creationId xmlns:p14="http://schemas.microsoft.com/office/powerpoint/2010/main" val="2063868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LexisNexis: Parse</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Download</a:t>
            </a:r>
          </a:p>
          <a:p>
            <a:pPr marL="514350" indent="-514350">
              <a:buAutoNum type="arabicPeriod"/>
            </a:pPr>
            <a:r>
              <a:rPr lang="en-US" dirty="0" smtClean="0"/>
              <a:t>Merge </a:t>
            </a:r>
          </a:p>
          <a:p>
            <a:pPr marL="0" indent="0">
              <a:buNone/>
            </a:pPr>
            <a:r>
              <a:rPr lang="en-US" dirty="0" smtClean="0">
                <a:solidFill>
                  <a:srgbClr val="FF0000"/>
                </a:solidFill>
                <a:latin typeface="Courier New"/>
                <a:cs typeface="Courier New"/>
              </a:rPr>
              <a:t>&gt; cat *.TXT &gt; all.txt3</a:t>
            </a:r>
          </a:p>
          <a:p>
            <a:pPr marL="0" indent="0">
              <a:buNone/>
            </a:pPr>
            <a:r>
              <a:rPr lang="en-US" dirty="0" smtClean="0"/>
              <a:t>3.   Parse into </a:t>
            </a:r>
            <a:r>
              <a:rPr lang="en-US" dirty="0" err="1" smtClean="0"/>
              <a:t>csv</a:t>
            </a:r>
            <a:r>
              <a:rPr lang="en-US" dirty="0" smtClean="0"/>
              <a:t> format using </a:t>
            </a:r>
            <a:r>
              <a:rPr lang="en-US" dirty="0" smtClean="0">
                <a:hlinkClick r:id="rId2"/>
              </a:rPr>
              <a:t>Neal Caren’s </a:t>
            </a:r>
            <a:r>
              <a:rPr lang="en-US" dirty="0" smtClean="0"/>
              <a:t>python script.</a:t>
            </a:r>
          </a:p>
          <a:p>
            <a:pPr marL="0" indent="0">
              <a:buNone/>
            </a:pPr>
            <a:r>
              <a:rPr lang="en-US" dirty="0">
                <a:solidFill>
                  <a:srgbClr val="FF0000"/>
                </a:solidFill>
                <a:latin typeface="Courier New"/>
                <a:cs typeface="Courier New"/>
              </a:rPr>
              <a:t>&gt; python </a:t>
            </a:r>
            <a:r>
              <a:rPr lang="en-US" dirty="0" err="1" smtClean="0">
                <a:solidFill>
                  <a:srgbClr val="FF0000"/>
                </a:solidFill>
                <a:latin typeface="Courier New"/>
                <a:cs typeface="Courier New"/>
              </a:rPr>
              <a:t>split_ln.py</a:t>
            </a:r>
            <a:r>
              <a:rPr lang="en-US" dirty="0" smtClean="0">
                <a:solidFill>
                  <a:srgbClr val="FF0000"/>
                </a:solidFill>
                <a:latin typeface="Courier New"/>
                <a:cs typeface="Courier New"/>
              </a:rPr>
              <a:t> </a:t>
            </a:r>
            <a:r>
              <a:rPr lang="en-US" dirty="0" err="1" smtClean="0">
                <a:solidFill>
                  <a:srgbClr val="FF0000"/>
                </a:solidFill>
                <a:latin typeface="Courier New"/>
                <a:cs typeface="Courier New"/>
              </a:rPr>
              <a:t>all.txt</a:t>
            </a:r>
            <a:endParaRPr lang="en-US" dirty="0">
              <a:solidFill>
                <a:srgbClr val="FF0000"/>
              </a:solidFill>
              <a:latin typeface="Courier New"/>
              <a:cs typeface="Courier New"/>
            </a:endParaRPr>
          </a:p>
          <a:p>
            <a:pPr marL="0" indent="0">
              <a:buNone/>
            </a:pPr>
            <a:endParaRPr lang="en-US" dirty="0"/>
          </a:p>
          <a:p>
            <a:pPr marL="0" indent="0">
              <a:buNone/>
            </a:pPr>
            <a:endParaRPr lang="en-US" dirty="0">
              <a:latin typeface="Courier New"/>
              <a:cs typeface="Courier New"/>
            </a:endParaRPr>
          </a:p>
          <a:p>
            <a:pPr marL="0" indent="0">
              <a:buNone/>
            </a:pPr>
            <a:endParaRPr lang="en-US" dirty="0">
              <a:latin typeface="Courier New"/>
              <a:cs typeface="Courier New"/>
            </a:endParaRPr>
          </a:p>
          <a:p>
            <a:pPr>
              <a:buFontTx/>
              <a:buChar char="•"/>
            </a:pPr>
            <a:endParaRPr lang="en-US" dirty="0" smtClean="0"/>
          </a:p>
          <a:p>
            <a:pPr>
              <a:buFontTx/>
              <a:buChar char="•"/>
            </a:pPr>
            <a:endParaRPr lang="en-US" dirty="0"/>
          </a:p>
        </p:txBody>
      </p:sp>
      <p:sp>
        <p:nvSpPr>
          <p:cNvPr id="4" name="Footer Placeholder 3"/>
          <p:cNvSpPr>
            <a:spLocks noGrp="1"/>
          </p:cNvSpPr>
          <p:nvPr>
            <p:ph type="ftr" sz="quarter" idx="11"/>
          </p:nvPr>
        </p:nvSpPr>
        <p:spPr/>
        <p:txBody>
          <a:bodyPr/>
          <a:lstStyle/>
          <a:p>
            <a:r>
              <a:rPr lang="en-US" dirty="0" smtClean="0"/>
              <a:t>2. Acquire</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11</a:t>
            </a:fld>
            <a:endParaRPr lang="en-US"/>
          </a:p>
        </p:txBody>
      </p:sp>
    </p:spTree>
    <p:extLst>
      <p:ext uri="{BB962C8B-B14F-4D97-AF65-F5344CB8AC3E}">
        <p14:creationId xmlns:p14="http://schemas.microsoft.com/office/powerpoint/2010/main" val="214475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LexisNexis</a:t>
            </a:r>
            <a:r>
              <a:rPr lang="en-US" smtClean="0"/>
              <a:t>: Metadata</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mtClean="0"/>
              <a:t>Get Year (from date)</a:t>
            </a:r>
            <a:endParaRPr lang="en-US"/>
          </a:p>
          <a:p>
            <a:pPr marL="457200" indent="-457200">
              <a:buAutoNum type="arabicPeriod"/>
            </a:pPr>
            <a:r>
              <a:rPr lang="en-US" smtClean="0"/>
              <a:t>Get Country (from LexisNexis geography)</a:t>
            </a:r>
          </a:p>
          <a:p>
            <a:pPr marL="457200" indent="-457200">
              <a:buAutoNum type="arabicPeriod"/>
            </a:pPr>
            <a:r>
              <a:rPr lang="en-US" smtClean="0"/>
              <a:t>Get Region (from Country)</a:t>
            </a:r>
          </a:p>
          <a:p>
            <a:pPr marL="457200" indent="-457200">
              <a:buAutoNum type="arabicPeriod"/>
            </a:pPr>
            <a:r>
              <a:rPr lang="en-US" smtClean="0"/>
              <a:t>Subset to only non-US counries</a:t>
            </a:r>
            <a:endParaRPr lang="en-US"/>
          </a:p>
          <a:p>
            <a:pPr marL="0" indent="0">
              <a:buNone/>
            </a:pPr>
            <a:endParaRPr lang="en-US" dirty="0"/>
          </a:p>
          <a:p>
            <a:pPr marL="0" indent="0">
              <a:buNone/>
            </a:pPr>
            <a:endParaRPr lang="en-US" dirty="0"/>
          </a:p>
          <a:p>
            <a:pPr>
              <a:buFontTx/>
              <a:buChar char="•"/>
            </a:pPr>
            <a:endParaRPr lang="en-US" dirty="0"/>
          </a:p>
          <a:p>
            <a:pPr>
              <a:buFontTx/>
              <a:buChar char="•"/>
            </a:pPr>
            <a:endParaRPr lang="en-US" dirty="0"/>
          </a:p>
        </p:txBody>
      </p:sp>
      <p:sp>
        <p:nvSpPr>
          <p:cNvPr id="4" name="Footer Placeholder 3"/>
          <p:cNvSpPr>
            <a:spLocks noGrp="1"/>
          </p:cNvSpPr>
          <p:nvPr>
            <p:ph type="ftr" sz="quarter" idx="11"/>
          </p:nvPr>
        </p:nvSpPr>
        <p:spPr/>
        <p:txBody>
          <a:bodyPr/>
          <a:lstStyle/>
          <a:p>
            <a:r>
              <a:rPr lang="en-US" dirty="0" smtClean="0"/>
              <a:t>2. Acquire</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12</a:t>
            </a:fld>
            <a:endParaRPr lang="en-US"/>
          </a:p>
        </p:txBody>
      </p:sp>
    </p:spTree>
    <p:extLst>
      <p:ext uri="{BB962C8B-B14F-4D97-AF65-F5344CB8AC3E}">
        <p14:creationId xmlns:p14="http://schemas.microsoft.com/office/powerpoint/2010/main" val="3837399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LexisNexis</a:t>
            </a:r>
            <a:r>
              <a:rPr lang="en-US" smtClean="0"/>
              <a:t>: Metadata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Date </a:t>
            </a:r>
            <a:r>
              <a:rPr lang="en-US" dirty="0" smtClean="0">
                <a:sym typeface="Wingdings"/>
              </a:rPr>
              <a:t> Year</a:t>
            </a:r>
          </a:p>
          <a:p>
            <a:pPr marL="0" indent="0">
              <a:buNone/>
            </a:pPr>
            <a:endParaRPr lang="en-US" dirty="0" smtClean="0">
              <a:sym typeface="Wingdings"/>
            </a:endParaRPr>
          </a:p>
          <a:p>
            <a:pPr marL="0" indent="0">
              <a:buNone/>
            </a:pPr>
            <a:r>
              <a:rPr lang="en-US" sz="2400" dirty="0" err="1">
                <a:solidFill>
                  <a:srgbClr val="FF0000"/>
                </a:solidFill>
                <a:latin typeface="Courier New"/>
                <a:cs typeface="Courier New"/>
              </a:rPr>
              <a:t>total$DATE</a:t>
            </a:r>
            <a:r>
              <a:rPr lang="en-US" sz="2400" dirty="0">
                <a:solidFill>
                  <a:srgbClr val="FF0000"/>
                </a:solidFill>
                <a:latin typeface="Courier New"/>
                <a:cs typeface="Courier New"/>
              </a:rPr>
              <a:t> &lt;- </a:t>
            </a:r>
            <a:r>
              <a:rPr lang="en-US" sz="2400" dirty="0" err="1">
                <a:solidFill>
                  <a:srgbClr val="FF0000"/>
                </a:solidFill>
                <a:latin typeface="Courier New"/>
                <a:cs typeface="Courier New"/>
              </a:rPr>
              <a:t>as.character</a:t>
            </a:r>
            <a:r>
              <a:rPr lang="en-US" sz="2400" dirty="0">
                <a:solidFill>
                  <a:srgbClr val="FF0000"/>
                </a:solidFill>
                <a:latin typeface="Courier New"/>
                <a:cs typeface="Courier New"/>
              </a:rPr>
              <a:t>(</a:t>
            </a:r>
            <a:r>
              <a:rPr lang="en-US" sz="2400" dirty="0" err="1">
                <a:solidFill>
                  <a:srgbClr val="FF0000"/>
                </a:solidFill>
                <a:latin typeface="Courier New"/>
                <a:cs typeface="Courier New"/>
              </a:rPr>
              <a:t>total$DATE</a:t>
            </a:r>
            <a:r>
              <a:rPr lang="en-US" sz="2400" dirty="0">
                <a:solidFill>
                  <a:srgbClr val="FF0000"/>
                </a:solidFill>
                <a:latin typeface="Courier New"/>
                <a:cs typeface="Courier New"/>
              </a:rPr>
              <a:t>)</a:t>
            </a:r>
          </a:p>
          <a:p>
            <a:pPr marL="0" indent="0">
              <a:buNone/>
            </a:pPr>
            <a:r>
              <a:rPr lang="en-US" sz="2400" dirty="0" err="1">
                <a:solidFill>
                  <a:srgbClr val="FF0000"/>
                </a:solidFill>
                <a:latin typeface="Courier New"/>
                <a:cs typeface="Courier New"/>
              </a:rPr>
              <a:t>total$YEAR</a:t>
            </a:r>
            <a:r>
              <a:rPr lang="en-US" sz="2400" dirty="0">
                <a:solidFill>
                  <a:srgbClr val="FF0000"/>
                </a:solidFill>
                <a:latin typeface="Courier New"/>
                <a:cs typeface="Courier New"/>
              </a:rPr>
              <a:t> &lt;- </a:t>
            </a:r>
            <a:r>
              <a:rPr lang="en-US" sz="2400" dirty="0" err="1">
                <a:solidFill>
                  <a:srgbClr val="FF0000"/>
                </a:solidFill>
                <a:latin typeface="Courier New"/>
                <a:cs typeface="Courier New"/>
              </a:rPr>
              <a:t>substr</a:t>
            </a:r>
            <a:r>
              <a:rPr lang="en-US" sz="2400" dirty="0">
                <a:solidFill>
                  <a:srgbClr val="FF0000"/>
                </a:solidFill>
                <a:latin typeface="Courier New"/>
                <a:cs typeface="Courier New"/>
              </a:rPr>
              <a:t>(</a:t>
            </a:r>
            <a:r>
              <a:rPr lang="en-US" sz="2400" dirty="0" err="1">
                <a:solidFill>
                  <a:srgbClr val="FF0000"/>
                </a:solidFill>
                <a:latin typeface="Courier New"/>
                <a:cs typeface="Courier New"/>
              </a:rPr>
              <a:t>total$DATE</a:t>
            </a:r>
            <a:r>
              <a:rPr lang="en-US" sz="2400" dirty="0">
                <a:solidFill>
                  <a:srgbClr val="FF0000"/>
                </a:solidFill>
                <a:latin typeface="Courier New"/>
                <a:cs typeface="Courier New"/>
              </a:rPr>
              <a:t>, </a:t>
            </a:r>
            <a:r>
              <a:rPr lang="en-US" sz="2400" dirty="0" err="1">
                <a:solidFill>
                  <a:srgbClr val="FF0000"/>
                </a:solidFill>
                <a:latin typeface="Courier New"/>
                <a:cs typeface="Courier New"/>
              </a:rPr>
              <a:t>nchar</a:t>
            </a:r>
            <a:r>
              <a:rPr lang="en-US" sz="2400" dirty="0">
                <a:solidFill>
                  <a:srgbClr val="FF0000"/>
                </a:solidFill>
                <a:latin typeface="Courier New"/>
                <a:cs typeface="Courier New"/>
              </a:rPr>
              <a:t>(</a:t>
            </a:r>
            <a:r>
              <a:rPr lang="en-US" sz="2400" dirty="0" err="1">
                <a:solidFill>
                  <a:srgbClr val="FF0000"/>
                </a:solidFill>
                <a:latin typeface="Courier New"/>
                <a:cs typeface="Courier New"/>
              </a:rPr>
              <a:t>total$DATE</a:t>
            </a:r>
            <a:r>
              <a:rPr lang="en-US" sz="2400" dirty="0">
                <a:solidFill>
                  <a:srgbClr val="FF0000"/>
                </a:solidFill>
                <a:latin typeface="Courier New"/>
                <a:cs typeface="Courier New"/>
              </a:rPr>
              <a:t>)-2, </a:t>
            </a:r>
            <a:r>
              <a:rPr lang="en-US" sz="2400" dirty="0" err="1">
                <a:solidFill>
                  <a:srgbClr val="FF0000"/>
                </a:solidFill>
                <a:latin typeface="Courier New"/>
                <a:cs typeface="Courier New"/>
              </a:rPr>
              <a:t>nchar</a:t>
            </a:r>
            <a:r>
              <a:rPr lang="en-US" sz="2400" dirty="0">
                <a:solidFill>
                  <a:srgbClr val="FF0000"/>
                </a:solidFill>
                <a:latin typeface="Courier New"/>
                <a:cs typeface="Courier New"/>
              </a:rPr>
              <a:t>(</a:t>
            </a:r>
            <a:r>
              <a:rPr lang="en-US" sz="2400" dirty="0" err="1">
                <a:solidFill>
                  <a:srgbClr val="FF0000"/>
                </a:solidFill>
                <a:latin typeface="Courier New"/>
                <a:cs typeface="Courier New"/>
              </a:rPr>
              <a:t>total$DATE</a:t>
            </a:r>
            <a:r>
              <a:rPr lang="en-US" sz="2400" dirty="0">
                <a:solidFill>
                  <a:srgbClr val="FF0000"/>
                </a:solidFill>
                <a:latin typeface="Courier New"/>
                <a:cs typeface="Courier New"/>
              </a:rPr>
              <a:t>))</a:t>
            </a:r>
          </a:p>
          <a:p>
            <a:pPr marL="0" indent="0">
              <a:buNone/>
            </a:pPr>
            <a:r>
              <a:rPr lang="en-US" sz="2400" dirty="0" err="1">
                <a:solidFill>
                  <a:srgbClr val="FF0000"/>
                </a:solidFill>
                <a:latin typeface="Courier New"/>
                <a:cs typeface="Courier New"/>
              </a:rPr>
              <a:t>total$YEAR</a:t>
            </a:r>
            <a:r>
              <a:rPr lang="en-US" sz="2400" dirty="0">
                <a:solidFill>
                  <a:srgbClr val="FF0000"/>
                </a:solidFill>
                <a:latin typeface="Courier New"/>
                <a:cs typeface="Courier New"/>
              </a:rPr>
              <a:t> &lt;- </a:t>
            </a:r>
            <a:r>
              <a:rPr lang="en-US" sz="2400" dirty="0" err="1">
                <a:solidFill>
                  <a:srgbClr val="FF0000"/>
                </a:solidFill>
                <a:latin typeface="Courier New"/>
                <a:cs typeface="Courier New"/>
              </a:rPr>
              <a:t>as.integer</a:t>
            </a:r>
            <a:r>
              <a:rPr lang="en-US" sz="2400" dirty="0">
                <a:solidFill>
                  <a:srgbClr val="FF0000"/>
                </a:solidFill>
                <a:latin typeface="Courier New"/>
                <a:cs typeface="Courier New"/>
              </a:rPr>
              <a:t>(</a:t>
            </a:r>
            <a:r>
              <a:rPr lang="en-US" sz="2400" dirty="0" err="1">
                <a:solidFill>
                  <a:srgbClr val="FF0000"/>
                </a:solidFill>
                <a:latin typeface="Courier New"/>
                <a:cs typeface="Courier New"/>
              </a:rPr>
              <a:t>total$YEAR</a:t>
            </a:r>
            <a:r>
              <a:rPr lang="en-US" sz="2400">
                <a:solidFill>
                  <a:srgbClr val="FF0000"/>
                </a:solidFill>
                <a:latin typeface="Courier New"/>
                <a:cs typeface="Courier New"/>
              </a:rPr>
              <a:t>) </a:t>
            </a:r>
            <a:endParaRPr lang="en-US" sz="2400" smtClean="0">
              <a:solidFill>
                <a:srgbClr val="FF0000"/>
              </a:solidFill>
              <a:latin typeface="Courier New"/>
              <a:cs typeface="Courier New"/>
            </a:endParaRPr>
          </a:p>
          <a:p>
            <a:pPr marL="0" indent="0">
              <a:buNone/>
            </a:pPr>
            <a:endParaRPr lang="en-US" dirty="0">
              <a:latin typeface="Courier New"/>
              <a:cs typeface="Courier New"/>
            </a:endParaRPr>
          </a:p>
          <a:p>
            <a:pPr marL="0" indent="0">
              <a:buNone/>
            </a:pPr>
            <a:endParaRPr lang="en-US" dirty="0">
              <a:latin typeface="Courier New"/>
              <a:cs typeface="Courier New"/>
            </a:endParaRPr>
          </a:p>
          <a:p>
            <a:pPr>
              <a:buFontTx/>
              <a:buChar char="•"/>
            </a:pPr>
            <a:endParaRPr lang="en-US" dirty="0" smtClean="0"/>
          </a:p>
          <a:p>
            <a:pPr>
              <a:buFontTx/>
              <a:buChar char="•"/>
            </a:pPr>
            <a:endParaRPr lang="en-US" dirty="0"/>
          </a:p>
        </p:txBody>
      </p:sp>
      <p:sp>
        <p:nvSpPr>
          <p:cNvPr id="4" name="Footer Placeholder 3"/>
          <p:cNvSpPr>
            <a:spLocks noGrp="1"/>
          </p:cNvSpPr>
          <p:nvPr>
            <p:ph type="ftr" sz="quarter" idx="11"/>
          </p:nvPr>
        </p:nvSpPr>
        <p:spPr/>
        <p:txBody>
          <a:bodyPr/>
          <a:lstStyle/>
          <a:p>
            <a:r>
              <a:rPr lang="en-US" dirty="0" smtClean="0"/>
              <a:t>2. Acquire</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13</a:t>
            </a:fld>
            <a:endParaRPr lang="en-US"/>
          </a:p>
        </p:txBody>
      </p:sp>
    </p:spTree>
    <p:extLst>
      <p:ext uri="{BB962C8B-B14F-4D97-AF65-F5344CB8AC3E}">
        <p14:creationId xmlns:p14="http://schemas.microsoft.com/office/powerpoint/2010/main" val="3453338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LexisNexis</a:t>
            </a:r>
            <a:r>
              <a:rPr lang="en-US" smtClean="0"/>
              <a:t>: Metadata</a:t>
            </a:r>
            <a:endParaRPr lang="en-US" dirty="0"/>
          </a:p>
        </p:txBody>
      </p:sp>
      <p:sp>
        <p:nvSpPr>
          <p:cNvPr id="3" name="Content Placeholder 2"/>
          <p:cNvSpPr>
            <a:spLocks noGrp="1"/>
          </p:cNvSpPr>
          <p:nvPr>
            <p:ph idx="1"/>
          </p:nvPr>
        </p:nvSpPr>
        <p:spPr/>
        <p:txBody>
          <a:bodyPr>
            <a:normAutofit/>
          </a:bodyPr>
          <a:lstStyle/>
          <a:p>
            <a:pPr marL="0" indent="0">
              <a:buNone/>
            </a:pPr>
            <a:r>
              <a:rPr lang="en-US" smtClean="0"/>
              <a:t>Geography </a:t>
            </a:r>
            <a:r>
              <a:rPr lang="en-US" smtClean="0">
                <a:sym typeface="Wingdings"/>
              </a:rPr>
              <a:t> Region</a:t>
            </a:r>
            <a:endParaRPr lang="en-US" dirty="0" smtClean="0">
              <a:sym typeface="Wingdings"/>
            </a:endParaRPr>
          </a:p>
          <a:p>
            <a:pPr marL="0" indent="0">
              <a:buNone/>
            </a:pPr>
            <a:endParaRPr lang="en-US" dirty="0" smtClean="0">
              <a:sym typeface="Wingdings"/>
            </a:endParaRPr>
          </a:p>
          <a:p>
            <a:pPr marL="0" indent="0">
              <a:buNone/>
            </a:pPr>
            <a:r>
              <a:rPr lang="en-US" sz="2800">
                <a:solidFill>
                  <a:srgbClr val="FF0000"/>
                </a:solidFill>
                <a:latin typeface="Courier New"/>
                <a:cs typeface="Courier New"/>
              </a:rPr>
              <a:t>NIGERIA (99%); UNITED STATES (98%); SOMALIA (92%); SOUTH AFRICA (79%); AFRICA (79%); UGANDA (79%);</a:t>
            </a:r>
            <a:endParaRPr lang="en-US" sz="2800" dirty="0">
              <a:solidFill>
                <a:srgbClr val="FF0000"/>
              </a:solidFill>
              <a:latin typeface="Courier New"/>
              <a:cs typeface="Courier New"/>
            </a:endParaRPr>
          </a:p>
          <a:p>
            <a:pPr marL="0" indent="0">
              <a:buNone/>
            </a:pPr>
            <a:endParaRPr lang="en-US" dirty="0">
              <a:latin typeface="Courier New"/>
              <a:cs typeface="Courier New"/>
            </a:endParaRPr>
          </a:p>
          <a:p>
            <a:pPr marL="0" indent="0">
              <a:buNone/>
            </a:pPr>
            <a:endParaRPr lang="en-US" dirty="0">
              <a:latin typeface="Courier New"/>
              <a:cs typeface="Courier New"/>
            </a:endParaRPr>
          </a:p>
          <a:p>
            <a:pPr>
              <a:buFontTx/>
              <a:buChar char="•"/>
            </a:pPr>
            <a:endParaRPr lang="en-US" dirty="0" smtClean="0"/>
          </a:p>
          <a:p>
            <a:pPr>
              <a:buFontTx/>
              <a:buChar char="•"/>
            </a:pPr>
            <a:endParaRPr lang="en-US" dirty="0"/>
          </a:p>
        </p:txBody>
      </p:sp>
      <p:sp>
        <p:nvSpPr>
          <p:cNvPr id="4" name="Footer Placeholder 3"/>
          <p:cNvSpPr>
            <a:spLocks noGrp="1"/>
          </p:cNvSpPr>
          <p:nvPr>
            <p:ph type="ftr" sz="quarter" idx="11"/>
          </p:nvPr>
        </p:nvSpPr>
        <p:spPr/>
        <p:txBody>
          <a:bodyPr/>
          <a:lstStyle/>
          <a:p>
            <a:r>
              <a:rPr lang="en-US" dirty="0" smtClean="0"/>
              <a:t>2. Acquire</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14</a:t>
            </a:fld>
            <a:endParaRPr lang="en-US"/>
          </a:p>
        </p:txBody>
      </p:sp>
    </p:spTree>
    <p:extLst>
      <p:ext uri="{BB962C8B-B14F-4D97-AF65-F5344CB8AC3E}">
        <p14:creationId xmlns:p14="http://schemas.microsoft.com/office/powerpoint/2010/main" val="4139702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LexisNexis</a:t>
            </a:r>
            <a:r>
              <a:rPr lang="en-US" smtClean="0"/>
              <a:t>: Metadata</a:t>
            </a:r>
            <a:endParaRPr lang="en-US" dirty="0"/>
          </a:p>
        </p:txBody>
      </p:sp>
      <p:sp>
        <p:nvSpPr>
          <p:cNvPr id="3" name="Content Placeholder 2"/>
          <p:cNvSpPr>
            <a:spLocks noGrp="1"/>
          </p:cNvSpPr>
          <p:nvPr>
            <p:ph idx="1"/>
          </p:nvPr>
        </p:nvSpPr>
        <p:spPr/>
        <p:txBody>
          <a:bodyPr>
            <a:normAutofit/>
          </a:bodyPr>
          <a:lstStyle/>
          <a:p>
            <a:pPr marL="0" indent="0">
              <a:buNone/>
            </a:pPr>
            <a:r>
              <a:rPr lang="en-US" smtClean="0"/>
              <a:t>Geography </a:t>
            </a:r>
            <a:r>
              <a:rPr lang="en-US" smtClean="0">
                <a:sym typeface="Wingdings"/>
              </a:rPr>
              <a:t> Region</a:t>
            </a:r>
            <a:endParaRPr lang="en-US" dirty="0" smtClean="0">
              <a:sym typeface="Wingdings"/>
            </a:endParaRPr>
          </a:p>
          <a:p>
            <a:pPr marL="0" indent="0">
              <a:buNone/>
            </a:pPr>
            <a:endParaRPr lang="en-US" dirty="0" smtClean="0">
              <a:sym typeface="Wingdings"/>
            </a:endParaRPr>
          </a:p>
          <a:p>
            <a:pPr marL="0" indent="0">
              <a:buNone/>
            </a:pPr>
            <a:r>
              <a:rPr lang="en-US" sz="2800" b="1">
                <a:solidFill>
                  <a:srgbClr val="FF0000"/>
                </a:solidFill>
                <a:latin typeface="Courier New"/>
                <a:cs typeface="Courier New"/>
              </a:rPr>
              <a:t>NIGERIA (99%); </a:t>
            </a:r>
            <a:r>
              <a:rPr lang="en-US" sz="2800">
                <a:solidFill>
                  <a:srgbClr val="FF0000"/>
                </a:solidFill>
                <a:latin typeface="Courier New"/>
                <a:cs typeface="Courier New"/>
              </a:rPr>
              <a:t>UNITED STATES (98%); SOMALIA (92%); SOUTH AFRICA (79%); AFRICA (79%); UGANDA (79%);</a:t>
            </a:r>
            <a:endParaRPr lang="en-US" sz="2800" dirty="0">
              <a:solidFill>
                <a:srgbClr val="FF0000"/>
              </a:solidFill>
              <a:latin typeface="Courier New"/>
              <a:cs typeface="Courier New"/>
            </a:endParaRPr>
          </a:p>
          <a:p>
            <a:pPr marL="0" indent="0">
              <a:buNone/>
            </a:pPr>
            <a:endParaRPr lang="en-US" dirty="0">
              <a:latin typeface="Courier New"/>
              <a:cs typeface="Courier New"/>
            </a:endParaRPr>
          </a:p>
          <a:p>
            <a:pPr marL="0" indent="0">
              <a:buNone/>
            </a:pPr>
            <a:endParaRPr lang="en-US" dirty="0">
              <a:latin typeface="Courier New"/>
              <a:cs typeface="Courier New"/>
            </a:endParaRPr>
          </a:p>
          <a:p>
            <a:pPr>
              <a:buFontTx/>
              <a:buChar char="•"/>
            </a:pPr>
            <a:endParaRPr lang="en-US" dirty="0" smtClean="0"/>
          </a:p>
          <a:p>
            <a:pPr>
              <a:buFontTx/>
              <a:buChar char="•"/>
            </a:pPr>
            <a:endParaRPr lang="en-US" dirty="0"/>
          </a:p>
        </p:txBody>
      </p:sp>
      <p:sp>
        <p:nvSpPr>
          <p:cNvPr id="4" name="Footer Placeholder 3"/>
          <p:cNvSpPr>
            <a:spLocks noGrp="1"/>
          </p:cNvSpPr>
          <p:nvPr>
            <p:ph type="ftr" sz="quarter" idx="11"/>
          </p:nvPr>
        </p:nvSpPr>
        <p:spPr/>
        <p:txBody>
          <a:bodyPr/>
          <a:lstStyle/>
          <a:p>
            <a:r>
              <a:rPr lang="en-US" dirty="0" smtClean="0"/>
              <a:t>2. Acquire</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15</a:t>
            </a:fld>
            <a:endParaRPr lang="en-US"/>
          </a:p>
        </p:txBody>
      </p:sp>
    </p:spTree>
    <p:extLst>
      <p:ext uri="{BB962C8B-B14F-4D97-AF65-F5344CB8AC3E}">
        <p14:creationId xmlns:p14="http://schemas.microsoft.com/office/powerpoint/2010/main" val="238146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LexisNexis</a:t>
            </a:r>
            <a:r>
              <a:rPr lang="en-US" smtClean="0"/>
              <a:t>: Metadata</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sym typeface="Wingdings"/>
            </a:endParaRPr>
          </a:p>
          <a:p>
            <a:pPr marL="0" indent="0">
              <a:buNone/>
            </a:pPr>
            <a:r>
              <a:rPr lang="en-US" sz="2800" b="1">
                <a:latin typeface="Courier New"/>
                <a:cs typeface="Courier New"/>
              </a:rPr>
              <a:t>To the R script</a:t>
            </a:r>
            <a:r>
              <a:rPr lang="en-US" sz="2800" b="1" smtClean="0">
                <a:latin typeface="Courier New"/>
                <a:cs typeface="Courier New"/>
              </a:rPr>
              <a:t>! </a:t>
            </a:r>
            <a:endParaRPr lang="en-US" sz="2800" b="1" smtClean="0">
              <a:solidFill>
                <a:srgbClr val="000000"/>
              </a:solidFill>
              <a:latin typeface="Courier New"/>
              <a:cs typeface="Courier New"/>
            </a:endParaRPr>
          </a:p>
          <a:p>
            <a:pPr marL="0" indent="0">
              <a:buNone/>
            </a:pPr>
            <a:r>
              <a:rPr lang="en-US" sz="2800" b="1" smtClean="0">
                <a:solidFill>
                  <a:srgbClr val="FF0000"/>
                </a:solidFill>
                <a:latin typeface="Courier New"/>
                <a:cs typeface="Courier New"/>
              </a:rPr>
              <a:t>clean</a:t>
            </a:r>
            <a:r>
              <a:rPr lang="en-US" sz="2800" b="1">
                <a:solidFill>
                  <a:srgbClr val="FF0000"/>
                </a:solidFill>
                <a:latin typeface="Courier New"/>
                <a:cs typeface="Courier New"/>
              </a:rPr>
              <a:t>-and-</a:t>
            </a:r>
            <a:r>
              <a:rPr lang="en-US" sz="2800" b="1" smtClean="0">
                <a:solidFill>
                  <a:srgbClr val="FF0000"/>
                </a:solidFill>
                <a:latin typeface="Courier New"/>
                <a:cs typeface="Courier New"/>
              </a:rPr>
              <a:t>categorize.R</a:t>
            </a:r>
          </a:p>
          <a:p>
            <a:pPr marL="0" indent="0">
              <a:buNone/>
            </a:pPr>
            <a:r>
              <a:rPr lang="en-US" sz="2800" b="1" smtClean="0">
                <a:latin typeface="Courier New"/>
                <a:cs typeface="Courier New"/>
              </a:rPr>
              <a:t>Input: all-raw.csv</a:t>
            </a:r>
          </a:p>
          <a:p>
            <a:pPr marL="0" indent="0">
              <a:buNone/>
            </a:pPr>
            <a:r>
              <a:rPr lang="en-US" sz="2800" b="1" smtClean="0">
                <a:latin typeface="Courier New"/>
                <a:cs typeface="Courier New"/>
              </a:rPr>
              <a:t>Output: women-all.csv, women-foreign.csv</a:t>
            </a:r>
            <a:endParaRPr lang="en-US" sz="2800" b="1">
              <a:solidFill>
                <a:srgbClr val="000000"/>
              </a:solidFill>
              <a:latin typeface="Courier New"/>
              <a:cs typeface="Courier New"/>
            </a:endParaRPr>
          </a:p>
          <a:p>
            <a:pPr marL="0" indent="0">
              <a:buNone/>
            </a:pPr>
            <a:endParaRPr lang="en-US" dirty="0">
              <a:latin typeface="Courier New"/>
              <a:cs typeface="Courier New"/>
            </a:endParaRPr>
          </a:p>
          <a:p>
            <a:pPr marL="0" indent="0">
              <a:buNone/>
            </a:pPr>
            <a:r>
              <a:rPr lang="en-US" b="1">
                <a:solidFill>
                  <a:srgbClr val="FF0000"/>
                </a:solidFill>
                <a:latin typeface="Courier New"/>
                <a:cs typeface="Courier New"/>
              </a:rPr>
              <a:t>descriptive.R</a:t>
            </a:r>
            <a:endParaRPr lang="en-US" dirty="0" smtClean="0"/>
          </a:p>
          <a:p>
            <a:pPr>
              <a:buFontTx/>
              <a:buChar char="•"/>
            </a:pPr>
            <a:endParaRPr lang="en-US" dirty="0"/>
          </a:p>
        </p:txBody>
      </p:sp>
      <p:sp>
        <p:nvSpPr>
          <p:cNvPr id="4" name="Footer Placeholder 3"/>
          <p:cNvSpPr>
            <a:spLocks noGrp="1"/>
          </p:cNvSpPr>
          <p:nvPr>
            <p:ph type="ftr" sz="quarter" idx="11"/>
          </p:nvPr>
        </p:nvSpPr>
        <p:spPr/>
        <p:txBody>
          <a:bodyPr/>
          <a:lstStyle/>
          <a:p>
            <a:r>
              <a:rPr lang="en-US" dirty="0" smtClean="0"/>
              <a:t>2. Acquire</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16</a:t>
            </a:fld>
            <a:endParaRPr lang="en-US"/>
          </a:p>
        </p:txBody>
      </p:sp>
    </p:spTree>
    <p:extLst>
      <p:ext uri="{BB962C8B-B14F-4D97-AF65-F5344CB8AC3E}">
        <p14:creationId xmlns:p14="http://schemas.microsoft.com/office/powerpoint/2010/main" val="2402514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Plots</a:t>
            </a:r>
            <a:endParaRPr lang="en-US" dirty="0"/>
          </a:p>
        </p:txBody>
      </p:sp>
      <p:sp>
        <p:nvSpPr>
          <p:cNvPr id="4" name="Footer Placeholder 3"/>
          <p:cNvSpPr>
            <a:spLocks noGrp="1"/>
          </p:cNvSpPr>
          <p:nvPr>
            <p:ph type="ftr" sz="quarter" idx="11"/>
          </p:nvPr>
        </p:nvSpPr>
        <p:spPr/>
        <p:txBody>
          <a:bodyPr/>
          <a:lstStyle/>
          <a:p>
            <a:r>
              <a:rPr lang="en-US" dirty="0" smtClean="0"/>
              <a:t>2. Acquire</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17</a:t>
            </a:fld>
            <a:endParaRPr lang="en-US"/>
          </a:p>
        </p:txBody>
      </p:sp>
      <p:pic>
        <p:nvPicPr>
          <p:cNvPr id="8" name="Content Placeholder 7" descr="n-region-time.jpeg"/>
          <p:cNvPicPr>
            <a:picLocks noGrp="1" noChangeAspect="1"/>
          </p:cNvPicPr>
          <p:nvPr>
            <p:ph idx="1"/>
          </p:nvPr>
        </p:nvPicPr>
        <p:blipFill>
          <a:blip r:embed="rId2">
            <a:extLst>
              <a:ext uri="{28A0092B-C50C-407E-A947-70E740481C1C}">
                <a14:useLocalDpi xmlns:a14="http://schemas.microsoft.com/office/drawing/2010/main" val="0"/>
              </a:ext>
            </a:extLst>
          </a:blip>
          <a:srcRect t="4170" b="4170"/>
          <a:stretch>
            <a:fillRect/>
          </a:stretch>
        </p:blipFill>
        <p:spPr/>
      </p:pic>
    </p:spTree>
    <p:extLst>
      <p:ext uri="{BB962C8B-B14F-4D97-AF65-F5344CB8AC3E}">
        <p14:creationId xmlns:p14="http://schemas.microsoft.com/office/powerpoint/2010/main" val="4235904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Pre-process </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Tokenize (1-gram, 2-gram, etc.)</a:t>
            </a:r>
          </a:p>
          <a:p>
            <a:pPr marL="514350" indent="-514350">
              <a:buAutoNum type="arabicPeriod"/>
            </a:pPr>
            <a:r>
              <a:rPr lang="en-US" dirty="0" smtClean="0"/>
              <a:t>Remove </a:t>
            </a:r>
            <a:r>
              <a:rPr lang="en-US" smtClean="0"/>
              <a:t>stop words</a:t>
            </a:r>
          </a:p>
          <a:p>
            <a:pPr marL="514350" indent="-514350">
              <a:buAutoNum type="arabicPeriod"/>
            </a:pPr>
            <a:r>
              <a:rPr lang="en-US" smtClean="0"/>
              <a:t>Remove punctuation</a:t>
            </a:r>
          </a:p>
          <a:p>
            <a:pPr marL="514350" indent="-514350">
              <a:buFont typeface="Arial" pitchFamily="34" charset="0"/>
              <a:buAutoNum type="arabicPeriod"/>
            </a:pPr>
            <a:r>
              <a:rPr lang="en-US" smtClean="0"/>
              <a:t>Stemming </a:t>
            </a:r>
            <a:r>
              <a:rPr lang="en-US"/>
              <a:t>and lemmatization </a:t>
            </a:r>
            <a:endParaRPr lang="en-US" smtClean="0"/>
          </a:p>
          <a:p>
            <a:pPr marL="514350" indent="-514350">
              <a:buFont typeface="Arial" pitchFamily="34" charset="0"/>
              <a:buAutoNum type="arabicPeriod"/>
            </a:pPr>
            <a:r>
              <a:rPr lang="en-US" smtClean="0"/>
              <a:t>Named Entity Removal**</a:t>
            </a:r>
            <a:endParaRPr lang="en-US"/>
          </a:p>
          <a:p>
            <a:pPr marL="514350" indent="-514350">
              <a:buAutoNum type="arabicPeriod"/>
            </a:pPr>
            <a:endParaRPr lang="en-US" dirty="0" smtClean="0"/>
          </a:p>
          <a:p>
            <a:pPr marL="514350" indent="-514350">
              <a:buAutoNum type="arabicPeriod"/>
            </a:pPr>
            <a:endParaRPr lang="en-US" dirty="0"/>
          </a:p>
          <a:p>
            <a:pPr marL="514350" indent="-514350">
              <a:buAutoNum type="arabicPeriod"/>
            </a:pPr>
            <a:endParaRPr lang="en-US" dirty="0"/>
          </a:p>
          <a:p>
            <a:pPr marL="0" indent="0">
              <a:buNone/>
            </a:pPr>
            <a:endParaRPr lang="en-US" dirty="0"/>
          </a:p>
          <a:p>
            <a:pPr marL="0" indent="0">
              <a:buNone/>
            </a:pPr>
            <a:endParaRPr lang="en-US" dirty="0"/>
          </a:p>
          <a:p>
            <a:pPr marL="0" indent="0">
              <a:buNone/>
            </a:pPr>
            <a:endParaRPr lang="en-US" dirty="0"/>
          </a:p>
          <a:p>
            <a:pPr>
              <a:buFontTx/>
              <a:buChar char="•"/>
            </a:pPr>
            <a:endParaRPr lang="en-US" dirty="0"/>
          </a:p>
          <a:p>
            <a:pPr>
              <a:buFontTx/>
              <a:buChar char="•"/>
            </a:pPr>
            <a:endParaRPr lang="en-US" dirty="0"/>
          </a:p>
        </p:txBody>
      </p:sp>
      <p:sp>
        <p:nvSpPr>
          <p:cNvPr id="4" name="Footer Placeholder 3"/>
          <p:cNvSpPr>
            <a:spLocks noGrp="1"/>
          </p:cNvSpPr>
          <p:nvPr>
            <p:ph type="ftr" sz="quarter" idx="11"/>
          </p:nvPr>
        </p:nvSpPr>
        <p:spPr/>
        <p:txBody>
          <a:bodyPr/>
          <a:lstStyle/>
          <a:p>
            <a:r>
              <a:rPr lang="en-US" dirty="0" smtClean="0"/>
              <a:t>3. Pre-process</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18</a:t>
            </a:fld>
            <a:endParaRPr lang="en-US"/>
          </a:p>
        </p:txBody>
      </p:sp>
    </p:spTree>
    <p:extLst>
      <p:ext uri="{BB962C8B-B14F-4D97-AF65-F5344CB8AC3E}">
        <p14:creationId xmlns:p14="http://schemas.microsoft.com/office/powerpoint/2010/main" val="998414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Frame research question</a:t>
            </a:r>
          </a:p>
          <a:p>
            <a:pPr marL="514350" indent="-514350">
              <a:buAutoNum type="arabicPeriod"/>
            </a:pPr>
            <a:r>
              <a:rPr lang="en-US" dirty="0" smtClean="0"/>
              <a:t>Acquire text data</a:t>
            </a:r>
          </a:p>
          <a:p>
            <a:pPr marL="514350" indent="-514350">
              <a:buAutoNum type="arabicPeriod"/>
            </a:pPr>
            <a:r>
              <a:rPr lang="en-US" dirty="0" smtClean="0"/>
              <a:t>Preprocess</a:t>
            </a:r>
          </a:p>
          <a:p>
            <a:pPr marL="514350" indent="-514350">
              <a:buAutoNum type="arabicPeriod"/>
            </a:pPr>
            <a:r>
              <a:rPr lang="en-US" dirty="0" smtClean="0"/>
              <a:t>Analyze</a:t>
            </a:r>
          </a:p>
          <a:p>
            <a:pPr marL="514350" indent="-514350">
              <a:buAutoNum type="arabicPeriod"/>
            </a:pPr>
            <a:r>
              <a:rPr lang="en-US" dirty="0" smtClean="0"/>
              <a:t>Visualize + Interpret</a:t>
            </a:r>
          </a:p>
          <a:p>
            <a:pPr marL="514350" indent="-514350">
              <a:buAutoNum type="arabicPeriod"/>
            </a:pP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F4957-6925-4408-9EED-69313A826C61}" type="slidenum">
              <a:rPr lang="en-US" smtClean="0"/>
              <a:t>1</a:t>
            </a:fld>
            <a:endParaRPr lang="en-US"/>
          </a:p>
        </p:txBody>
      </p:sp>
    </p:spTree>
    <p:extLst>
      <p:ext uri="{BB962C8B-B14F-4D97-AF65-F5344CB8AC3E}">
        <p14:creationId xmlns:p14="http://schemas.microsoft.com/office/powerpoint/2010/main" val="636142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457172" y="273352"/>
            <a:ext cx="8228763" cy="1145009"/>
          </a:xfrm>
          <a:prstGeom prst="rect">
            <a:avLst/>
          </a:prstGeom>
        </p:spPr>
        <p:txBody>
          <a:bodyPr lIns="0" tIns="0" rIns="0" bIns="0" anchor="ctr"/>
          <a:lstStyle/>
          <a:p>
            <a:pPr algn="ctr"/>
            <a:r>
              <a:rPr lang="en-US" sz="4000">
                <a:latin typeface="Arial"/>
              </a:rPr>
              <a:t>Document-Term Matrix</a:t>
            </a:r>
            <a:endParaRPr/>
          </a:p>
        </p:txBody>
      </p:sp>
      <p:graphicFrame>
        <p:nvGraphicFramePr>
          <p:cNvPr id="110" name="Table 2"/>
          <p:cNvGraphicFramePr/>
          <p:nvPr/>
        </p:nvGraphicFramePr>
        <p:xfrm>
          <a:off x="457172" y="1604841"/>
          <a:ext cx="8228763" cy="4699565"/>
        </p:xfrm>
        <a:graphic>
          <a:graphicData uri="http://schemas.openxmlformats.org/drawingml/2006/table">
            <a:tbl>
              <a:tblPr/>
              <a:tblGrid>
                <a:gridCol w="2185607"/>
                <a:gridCol w="1423110"/>
                <a:gridCol w="1346697"/>
                <a:gridCol w="1626551"/>
                <a:gridCol w="1646798"/>
              </a:tblGrid>
              <a:tr h="783152">
                <a:tc>
                  <a:txBody>
                    <a:bodyPr/>
                    <a:lstStyle/>
                    <a:p>
                      <a:endParaRPr lang="en-US" sz="1600"/>
                    </a:p>
                  </a:txBody>
                  <a:tcPr marL="82944" marR="82944" marT="41476" marB="41476"/>
                </a:tc>
                <a:tc>
                  <a:txBody>
                    <a:bodyPr/>
                    <a:lstStyle/>
                    <a:p>
                      <a:r>
                        <a:rPr lang="en-US" sz="2500">
                          <a:latin typeface="Arial"/>
                        </a:rPr>
                        <a:t>ambit</a:t>
                      </a:r>
                      <a:endParaRPr sz="1600"/>
                    </a:p>
                  </a:txBody>
                  <a:tcPr marL="82944" marR="82944" marT="41476" marB="41476"/>
                </a:tc>
                <a:tc>
                  <a:txBody>
                    <a:bodyPr/>
                    <a:lstStyle/>
                    <a:p>
                      <a:r>
                        <a:rPr lang="en-US" sz="2500">
                          <a:latin typeface="Arial"/>
                        </a:rPr>
                        <a:t>poverti</a:t>
                      </a:r>
                      <a:endParaRPr sz="1600"/>
                    </a:p>
                  </a:txBody>
                  <a:tcPr marL="82944" marR="82944" marT="41476" marB="41476"/>
                </a:tc>
                <a:tc>
                  <a:txBody>
                    <a:bodyPr/>
                    <a:lstStyle/>
                    <a:p>
                      <a:r>
                        <a:rPr lang="en-US" sz="2500">
                          <a:latin typeface="Arial"/>
                        </a:rPr>
                        <a:t>peopl</a:t>
                      </a:r>
                      <a:endParaRPr sz="1600"/>
                    </a:p>
                  </a:txBody>
                  <a:tcPr marL="82944" marR="82944" marT="41476" marB="41476"/>
                </a:tc>
                <a:tc>
                  <a:txBody>
                    <a:bodyPr/>
                    <a:lstStyle/>
                    <a:p>
                      <a:r>
                        <a:rPr lang="en-US" sz="2500">
                          <a:latin typeface="Arial"/>
                        </a:rPr>
                        <a:t>full</a:t>
                      </a:r>
                      <a:endParaRPr sz="1600"/>
                    </a:p>
                  </a:txBody>
                  <a:tcPr marL="82944" marR="82944" marT="41476" marB="41476"/>
                </a:tc>
              </a:tr>
              <a:tr h="783152">
                <a:tc>
                  <a:txBody>
                    <a:bodyPr/>
                    <a:lstStyle/>
                    <a:p>
                      <a:r>
                        <a:rPr lang="en-US" sz="2500">
                          <a:latin typeface="Arial"/>
                        </a:rPr>
                        <a:t>Document1</a:t>
                      </a:r>
                      <a:endParaRPr sz="1600"/>
                    </a:p>
                  </a:txBody>
                  <a:tcPr marL="82944" marR="82944" marT="41476" marB="41476"/>
                </a:tc>
                <a:tc>
                  <a:txBody>
                    <a:bodyPr/>
                    <a:lstStyle/>
                    <a:p>
                      <a:r>
                        <a:rPr lang="en-US" sz="2500">
                          <a:latin typeface="Arial"/>
                        </a:rPr>
                        <a:t>4</a:t>
                      </a:r>
                      <a:endParaRPr sz="1600"/>
                    </a:p>
                  </a:txBody>
                  <a:tcPr marL="82944" marR="82944" marT="41476" marB="41476"/>
                </a:tc>
                <a:tc>
                  <a:txBody>
                    <a:bodyPr/>
                    <a:lstStyle/>
                    <a:p>
                      <a:r>
                        <a:rPr lang="en-US" sz="2500">
                          <a:latin typeface="Arial"/>
                        </a:rPr>
                        <a:t>2</a:t>
                      </a:r>
                      <a:endParaRPr sz="1600"/>
                    </a:p>
                  </a:txBody>
                  <a:tcPr marL="82944" marR="82944" marT="41476" marB="41476"/>
                </a:tc>
                <a:tc>
                  <a:txBody>
                    <a:bodyPr/>
                    <a:lstStyle/>
                    <a:p>
                      <a:r>
                        <a:rPr lang="en-US" sz="2500">
                          <a:latin typeface="Arial"/>
                        </a:rPr>
                        <a:t>0</a:t>
                      </a:r>
                      <a:endParaRPr sz="1600"/>
                    </a:p>
                  </a:txBody>
                  <a:tcPr marL="82944" marR="82944" marT="41476" marB="41476"/>
                </a:tc>
                <a:tc>
                  <a:txBody>
                    <a:bodyPr/>
                    <a:lstStyle/>
                    <a:p>
                      <a:r>
                        <a:rPr lang="en-US" sz="2500">
                          <a:latin typeface="Arial"/>
                        </a:rPr>
                        <a:t>0</a:t>
                      </a:r>
                      <a:endParaRPr sz="1600"/>
                    </a:p>
                  </a:txBody>
                  <a:tcPr marL="82944" marR="82944" marT="41476" marB="41476"/>
                </a:tc>
              </a:tr>
              <a:tr h="783152">
                <a:tc>
                  <a:txBody>
                    <a:bodyPr/>
                    <a:lstStyle/>
                    <a:p>
                      <a:r>
                        <a:rPr lang="en-US" sz="2500">
                          <a:latin typeface="Arial"/>
                        </a:rPr>
                        <a:t>Document2</a:t>
                      </a:r>
                      <a:endParaRPr sz="1600"/>
                    </a:p>
                  </a:txBody>
                  <a:tcPr marL="82944" marR="82944" marT="41476" marB="41476"/>
                </a:tc>
                <a:tc>
                  <a:txBody>
                    <a:bodyPr/>
                    <a:lstStyle/>
                    <a:p>
                      <a:r>
                        <a:rPr lang="en-US" sz="2500">
                          <a:latin typeface="Arial"/>
                        </a:rPr>
                        <a:t>1</a:t>
                      </a:r>
                      <a:endParaRPr sz="1600"/>
                    </a:p>
                  </a:txBody>
                  <a:tcPr marL="82944" marR="82944" marT="41476" marB="41476"/>
                </a:tc>
                <a:tc>
                  <a:txBody>
                    <a:bodyPr/>
                    <a:lstStyle/>
                    <a:p>
                      <a:r>
                        <a:rPr lang="en-US" sz="2500">
                          <a:latin typeface="Arial"/>
                        </a:rPr>
                        <a:t>3</a:t>
                      </a:r>
                      <a:endParaRPr sz="1600"/>
                    </a:p>
                  </a:txBody>
                  <a:tcPr marL="82944" marR="82944" marT="41476" marB="41476"/>
                </a:tc>
                <a:tc>
                  <a:txBody>
                    <a:bodyPr/>
                    <a:lstStyle/>
                    <a:p>
                      <a:r>
                        <a:rPr lang="en-US" sz="2500">
                          <a:latin typeface="Arial"/>
                        </a:rPr>
                        <a:t>7</a:t>
                      </a:r>
                      <a:endParaRPr sz="1600"/>
                    </a:p>
                  </a:txBody>
                  <a:tcPr marL="82944" marR="82944" marT="41476" marB="41476"/>
                </a:tc>
                <a:tc>
                  <a:txBody>
                    <a:bodyPr/>
                    <a:lstStyle/>
                    <a:p>
                      <a:r>
                        <a:rPr lang="en-US" sz="2500">
                          <a:latin typeface="Arial"/>
                        </a:rPr>
                        <a:t>0</a:t>
                      </a:r>
                      <a:endParaRPr sz="1600"/>
                    </a:p>
                  </a:txBody>
                  <a:tcPr marL="82944" marR="82944" marT="41476" marB="41476"/>
                </a:tc>
              </a:tr>
              <a:tr h="783152">
                <a:tc>
                  <a:txBody>
                    <a:bodyPr/>
                    <a:lstStyle/>
                    <a:p>
                      <a:r>
                        <a:rPr lang="en-US" sz="2500">
                          <a:latin typeface="Arial"/>
                        </a:rPr>
                        <a:t>Document3</a:t>
                      </a:r>
                      <a:endParaRPr sz="1600"/>
                    </a:p>
                  </a:txBody>
                  <a:tcPr marL="82944" marR="82944" marT="41476" marB="41476"/>
                </a:tc>
                <a:tc>
                  <a:txBody>
                    <a:bodyPr/>
                    <a:lstStyle/>
                    <a:p>
                      <a:r>
                        <a:rPr lang="en-US" sz="2500">
                          <a:latin typeface="Arial"/>
                        </a:rPr>
                        <a:t>2</a:t>
                      </a:r>
                      <a:endParaRPr sz="1600"/>
                    </a:p>
                  </a:txBody>
                  <a:tcPr marL="82944" marR="82944" marT="41476" marB="41476"/>
                </a:tc>
                <a:tc>
                  <a:txBody>
                    <a:bodyPr/>
                    <a:lstStyle/>
                    <a:p>
                      <a:r>
                        <a:rPr lang="en-US" sz="2500">
                          <a:latin typeface="Arial"/>
                        </a:rPr>
                        <a:t>0</a:t>
                      </a:r>
                      <a:endParaRPr sz="1600"/>
                    </a:p>
                  </a:txBody>
                  <a:tcPr marL="82944" marR="82944" marT="41476" marB="41476"/>
                </a:tc>
                <a:tc>
                  <a:txBody>
                    <a:bodyPr/>
                    <a:lstStyle/>
                    <a:p>
                      <a:r>
                        <a:rPr lang="en-US" sz="2500">
                          <a:latin typeface="Arial"/>
                        </a:rPr>
                        <a:t>0</a:t>
                      </a:r>
                      <a:endParaRPr sz="1600"/>
                    </a:p>
                  </a:txBody>
                  <a:tcPr marL="82944" marR="82944" marT="41476" marB="41476"/>
                </a:tc>
                <a:tc>
                  <a:txBody>
                    <a:bodyPr/>
                    <a:lstStyle/>
                    <a:p>
                      <a:r>
                        <a:rPr lang="en-US" sz="2500">
                          <a:latin typeface="Arial"/>
                        </a:rPr>
                        <a:t>0</a:t>
                      </a:r>
                      <a:endParaRPr sz="1600"/>
                    </a:p>
                  </a:txBody>
                  <a:tcPr marL="82944" marR="82944" marT="41476" marB="41476"/>
                </a:tc>
              </a:tr>
              <a:tr h="783152">
                <a:tc>
                  <a:txBody>
                    <a:bodyPr/>
                    <a:lstStyle/>
                    <a:p>
                      <a:r>
                        <a:rPr lang="en-US" sz="2500">
                          <a:latin typeface="Arial"/>
                        </a:rPr>
                        <a:t>Document4</a:t>
                      </a:r>
                      <a:endParaRPr sz="1600"/>
                    </a:p>
                  </a:txBody>
                  <a:tcPr marL="82944" marR="82944" marT="41476" marB="41476"/>
                </a:tc>
                <a:tc>
                  <a:txBody>
                    <a:bodyPr/>
                    <a:lstStyle/>
                    <a:p>
                      <a:r>
                        <a:rPr lang="en-US" sz="2500">
                          <a:latin typeface="Arial"/>
                        </a:rPr>
                        <a:t>9</a:t>
                      </a:r>
                      <a:endParaRPr sz="1600"/>
                    </a:p>
                  </a:txBody>
                  <a:tcPr marL="82944" marR="82944" marT="41476" marB="41476"/>
                </a:tc>
                <a:tc>
                  <a:txBody>
                    <a:bodyPr/>
                    <a:lstStyle/>
                    <a:p>
                      <a:r>
                        <a:rPr lang="en-US" sz="2500">
                          <a:latin typeface="Arial"/>
                        </a:rPr>
                        <a:t>1</a:t>
                      </a:r>
                      <a:endParaRPr sz="1600"/>
                    </a:p>
                  </a:txBody>
                  <a:tcPr marL="82944" marR="82944" marT="41476" marB="41476"/>
                </a:tc>
                <a:tc>
                  <a:txBody>
                    <a:bodyPr/>
                    <a:lstStyle/>
                    <a:p>
                      <a:r>
                        <a:rPr lang="en-US" sz="2500">
                          <a:latin typeface="Arial"/>
                        </a:rPr>
                        <a:t>4</a:t>
                      </a:r>
                      <a:endParaRPr sz="1600"/>
                    </a:p>
                  </a:txBody>
                  <a:tcPr marL="82944" marR="82944" marT="41476" marB="41476"/>
                </a:tc>
                <a:tc>
                  <a:txBody>
                    <a:bodyPr/>
                    <a:lstStyle/>
                    <a:p>
                      <a:r>
                        <a:rPr lang="en-US" sz="2500">
                          <a:latin typeface="Arial"/>
                        </a:rPr>
                        <a:t>0</a:t>
                      </a:r>
                      <a:endParaRPr sz="1600"/>
                    </a:p>
                  </a:txBody>
                  <a:tcPr marL="82944" marR="82944" marT="41476" marB="41476"/>
                </a:tc>
              </a:tr>
              <a:tr h="783805">
                <a:tc>
                  <a:txBody>
                    <a:bodyPr/>
                    <a:lstStyle/>
                    <a:p>
                      <a:r>
                        <a:rPr lang="en-US" sz="2500">
                          <a:latin typeface="Arial"/>
                        </a:rPr>
                        <a:t>Document5</a:t>
                      </a:r>
                      <a:endParaRPr sz="1600"/>
                    </a:p>
                  </a:txBody>
                  <a:tcPr marL="82944" marR="82944" marT="41476" marB="41476"/>
                </a:tc>
                <a:tc>
                  <a:txBody>
                    <a:bodyPr/>
                    <a:lstStyle/>
                    <a:p>
                      <a:r>
                        <a:rPr lang="en-US" sz="2500">
                          <a:latin typeface="Arial"/>
                        </a:rPr>
                        <a:t>0</a:t>
                      </a:r>
                      <a:endParaRPr sz="1600"/>
                    </a:p>
                  </a:txBody>
                  <a:tcPr marL="82944" marR="82944" marT="41476" marB="41476"/>
                </a:tc>
                <a:tc>
                  <a:txBody>
                    <a:bodyPr/>
                    <a:lstStyle/>
                    <a:p>
                      <a:r>
                        <a:rPr lang="en-US" sz="2500">
                          <a:latin typeface="Arial"/>
                        </a:rPr>
                        <a:t>0</a:t>
                      </a:r>
                      <a:endParaRPr sz="1600"/>
                    </a:p>
                  </a:txBody>
                  <a:tcPr marL="82944" marR="82944" marT="41476" marB="41476"/>
                </a:tc>
                <a:tc>
                  <a:txBody>
                    <a:bodyPr/>
                    <a:lstStyle/>
                    <a:p>
                      <a:r>
                        <a:rPr lang="en-US" sz="2500">
                          <a:latin typeface="Arial"/>
                        </a:rPr>
                        <a:t>0</a:t>
                      </a:r>
                      <a:endParaRPr sz="1600"/>
                    </a:p>
                  </a:txBody>
                  <a:tcPr marL="82944" marR="82944" marT="41476" marB="41476"/>
                </a:tc>
                <a:tc>
                  <a:txBody>
                    <a:bodyPr/>
                    <a:lstStyle/>
                    <a:p>
                      <a:r>
                        <a:rPr lang="en-US" sz="2500">
                          <a:latin typeface="Arial"/>
                        </a:rPr>
                        <a:t>6</a:t>
                      </a:r>
                      <a:endParaRPr sz="1600"/>
                    </a:p>
                  </a:txBody>
                  <a:tcPr marL="82944" marR="82944" marT="41476" marB="41476"/>
                </a:tc>
              </a:tr>
            </a:tbl>
          </a:graphicData>
        </a:graphic>
      </p:graphicFrame>
    </p:spTree>
    <p:extLst>
      <p:ext uri="{BB962C8B-B14F-4D97-AF65-F5344CB8AC3E}">
        <p14:creationId xmlns:p14="http://schemas.microsoft.com/office/powerpoint/2010/main" val="4222766549"/>
      </p:ext>
    </p:extLst>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Pre-process </a:t>
            </a:r>
            <a:endParaRPr lang="en-US" dirty="0"/>
          </a:p>
        </p:txBody>
      </p:sp>
      <p:sp>
        <p:nvSpPr>
          <p:cNvPr id="3" name="Content Placeholder 2"/>
          <p:cNvSpPr>
            <a:spLocks noGrp="1"/>
          </p:cNvSpPr>
          <p:nvPr>
            <p:ph idx="1"/>
          </p:nvPr>
        </p:nvSpPr>
        <p:spPr/>
        <p:txBody>
          <a:bodyPr>
            <a:normAutofit/>
          </a:bodyPr>
          <a:lstStyle/>
          <a:p>
            <a:pPr marL="0" indent="0">
              <a:buNone/>
            </a:pPr>
            <a:r>
              <a:rPr lang="en-US" b="1">
                <a:latin typeface="Courier New"/>
                <a:cs typeface="Courier New"/>
              </a:rPr>
              <a:t>To the </a:t>
            </a:r>
            <a:r>
              <a:rPr lang="en-US" b="1" smtClean="0">
                <a:latin typeface="Courier New"/>
                <a:cs typeface="Courier New"/>
              </a:rPr>
              <a:t>ipython notebook!</a:t>
            </a:r>
            <a:endParaRPr lang="en-US" b="1">
              <a:solidFill>
                <a:srgbClr val="000000"/>
              </a:solidFill>
              <a:latin typeface="Courier New"/>
              <a:cs typeface="Courier New"/>
            </a:endParaRPr>
          </a:p>
          <a:p>
            <a:pPr marL="0" indent="0">
              <a:buNone/>
            </a:pPr>
            <a:r>
              <a:rPr lang="en-US" b="1" smtClean="0">
                <a:solidFill>
                  <a:srgbClr val="FF0000"/>
                </a:solidFill>
                <a:latin typeface="Courier New"/>
                <a:cs typeface="Courier New"/>
              </a:rPr>
              <a:t>Preprocess.ipynb</a:t>
            </a:r>
            <a:endParaRPr lang="en-US" b="1">
              <a:solidFill>
                <a:srgbClr val="FF0000"/>
              </a:solidFill>
              <a:latin typeface="Courier New"/>
              <a:cs typeface="Courier New"/>
            </a:endParaRPr>
          </a:p>
          <a:p>
            <a:pPr marL="0" indent="0">
              <a:buNone/>
            </a:pPr>
            <a:endParaRPr lang="en-US" b="1">
              <a:solidFill>
                <a:srgbClr val="FF0000"/>
              </a:solidFill>
              <a:latin typeface="Courier New"/>
              <a:cs typeface="Courier New"/>
            </a:endParaRPr>
          </a:p>
          <a:p>
            <a:pPr marL="0" indent="0">
              <a:buNone/>
            </a:pPr>
            <a:r>
              <a:rPr lang="en-US" b="1">
                <a:latin typeface="Courier New"/>
                <a:cs typeface="Courier New"/>
              </a:rPr>
              <a:t>Output: </a:t>
            </a:r>
            <a:r>
              <a:rPr lang="en-US" b="1" smtClean="0">
                <a:latin typeface="Courier New"/>
                <a:cs typeface="Courier New"/>
              </a:rPr>
              <a:t>women-processed.csv, dtm-python.csv</a:t>
            </a:r>
            <a:endParaRPr lang="en-US" b="1">
              <a:solidFill>
                <a:srgbClr val="000000"/>
              </a:solidFill>
              <a:latin typeface="Courier New"/>
              <a:cs typeface="Courier New"/>
            </a:endParaRPr>
          </a:p>
          <a:p>
            <a:pPr marL="0" indent="0">
              <a:buNone/>
            </a:pPr>
            <a:endParaRPr lang="en-US" dirty="0" smtClean="0"/>
          </a:p>
        </p:txBody>
      </p:sp>
      <p:sp>
        <p:nvSpPr>
          <p:cNvPr id="4" name="Footer Placeholder 3"/>
          <p:cNvSpPr>
            <a:spLocks noGrp="1"/>
          </p:cNvSpPr>
          <p:nvPr>
            <p:ph type="ftr" sz="quarter" idx="11"/>
          </p:nvPr>
        </p:nvSpPr>
        <p:spPr/>
        <p:txBody>
          <a:bodyPr/>
          <a:lstStyle/>
          <a:p>
            <a:r>
              <a:rPr lang="en-US" dirty="0" smtClean="0"/>
              <a:t>3. Pre-process</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20</a:t>
            </a:fld>
            <a:endParaRPr lang="en-US"/>
          </a:p>
        </p:txBody>
      </p:sp>
    </p:spTree>
    <p:extLst>
      <p:ext uri="{BB962C8B-B14F-4D97-AF65-F5344CB8AC3E}">
        <p14:creationId xmlns:p14="http://schemas.microsoft.com/office/powerpoint/2010/main" val="3299157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smtClean="0"/>
              <a:t>. Analyze</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mtClean="0">
                <a:solidFill>
                  <a:srgbClr val="FF0000"/>
                </a:solidFill>
              </a:rPr>
              <a:t>Sentiment Analysis: </a:t>
            </a:r>
            <a:r>
              <a:rPr lang="en-US" smtClean="0"/>
              <a:t>Where are women represented most postivitely? Negatively?</a:t>
            </a:r>
          </a:p>
          <a:p>
            <a:pPr marL="514350" indent="-514350">
              <a:buAutoNum type="arabicPeriod"/>
            </a:pPr>
            <a:r>
              <a:rPr lang="en-US" smtClean="0">
                <a:solidFill>
                  <a:srgbClr val="FF0000"/>
                </a:solidFill>
              </a:rPr>
              <a:t>Word Separating Analysis: </a:t>
            </a:r>
            <a:r>
              <a:rPr lang="en-US" smtClean="0"/>
              <a:t>How do regions differ in framing of coverage?</a:t>
            </a:r>
          </a:p>
          <a:p>
            <a:pPr marL="514350" indent="-514350">
              <a:buAutoNum type="arabicPeriod"/>
            </a:pPr>
            <a:r>
              <a:rPr lang="en-US" smtClean="0">
                <a:solidFill>
                  <a:srgbClr val="FF0000"/>
                </a:solidFill>
              </a:rPr>
              <a:t>Structural Topic Models: </a:t>
            </a:r>
            <a:r>
              <a:rPr lang="en-US" smtClean="0"/>
              <a:t>How does region affect substance of coverage?</a:t>
            </a:r>
          </a:p>
          <a:p>
            <a:pPr marL="514350" indent="-514350">
              <a:buAutoNum type="arabicPeriod"/>
            </a:pPr>
            <a:endParaRPr lang="en-US" dirty="0" smtClean="0"/>
          </a:p>
          <a:p>
            <a:pPr marL="514350" indent="-514350">
              <a:buAutoNum type="arabicPeriod"/>
            </a:pPr>
            <a:endParaRPr lang="en-US" dirty="0"/>
          </a:p>
          <a:p>
            <a:pPr marL="514350" indent="-514350">
              <a:buAutoNum type="arabicPeriod"/>
            </a:pPr>
            <a:endParaRPr lang="en-US" dirty="0"/>
          </a:p>
          <a:p>
            <a:pPr marL="0" indent="0">
              <a:buNone/>
            </a:pPr>
            <a:endParaRPr lang="en-US" dirty="0"/>
          </a:p>
          <a:p>
            <a:pPr marL="0" indent="0">
              <a:buNone/>
            </a:pPr>
            <a:endParaRPr lang="en-US" dirty="0"/>
          </a:p>
          <a:p>
            <a:pPr marL="0" indent="0">
              <a:buNone/>
            </a:pPr>
            <a:endParaRPr lang="en-US" dirty="0"/>
          </a:p>
          <a:p>
            <a:pPr>
              <a:buFontTx/>
              <a:buChar char="•"/>
            </a:pPr>
            <a:endParaRPr lang="en-US" dirty="0"/>
          </a:p>
          <a:p>
            <a:pPr>
              <a:buFontTx/>
              <a:buChar char="•"/>
            </a:pPr>
            <a:endParaRPr lang="en-US" dirty="0"/>
          </a:p>
        </p:txBody>
      </p:sp>
      <p:sp>
        <p:nvSpPr>
          <p:cNvPr id="4" name="Footer Placeholder 3"/>
          <p:cNvSpPr>
            <a:spLocks noGrp="1"/>
          </p:cNvSpPr>
          <p:nvPr>
            <p:ph type="ftr" sz="quarter" idx="11"/>
          </p:nvPr>
        </p:nvSpPr>
        <p:spPr/>
        <p:txBody>
          <a:bodyPr/>
          <a:lstStyle/>
          <a:p>
            <a:r>
              <a:rPr lang="en-US" dirty="0" smtClean="0"/>
              <a:t>4. Analysis</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21</a:t>
            </a:fld>
            <a:endParaRPr lang="en-US"/>
          </a:p>
        </p:txBody>
      </p:sp>
    </p:spTree>
    <p:extLst>
      <p:ext uri="{BB962C8B-B14F-4D97-AF65-F5344CB8AC3E}">
        <p14:creationId xmlns:p14="http://schemas.microsoft.com/office/powerpoint/2010/main" val="3255222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Sentiment Analysis</a:t>
            </a:r>
          </a:p>
        </p:txBody>
      </p:sp>
      <p:sp>
        <p:nvSpPr>
          <p:cNvPr id="3" name="Content Placeholder 2"/>
          <p:cNvSpPr>
            <a:spLocks noGrp="1"/>
          </p:cNvSpPr>
          <p:nvPr>
            <p:ph idx="1"/>
          </p:nvPr>
        </p:nvSpPr>
        <p:spPr/>
        <p:txBody>
          <a:bodyPr>
            <a:normAutofit/>
          </a:bodyPr>
          <a:lstStyle/>
          <a:p>
            <a:pPr>
              <a:buFontTx/>
              <a:buChar char="•"/>
            </a:pPr>
            <a:r>
              <a:rPr lang="en-US" smtClean="0"/>
              <a:t>A dictionary </a:t>
            </a:r>
            <a:r>
              <a:rPr lang="en-US"/>
              <a:t>method to measure </a:t>
            </a:r>
            <a:r>
              <a:rPr lang="en-US" smtClean="0"/>
              <a:t>affect</a:t>
            </a:r>
          </a:p>
          <a:p>
            <a:pPr>
              <a:buFontTx/>
              <a:buChar char="•"/>
            </a:pPr>
            <a:r>
              <a:rPr lang="en-US" smtClean="0"/>
              <a:t>Affective </a:t>
            </a:r>
            <a:r>
              <a:rPr lang="en-US"/>
              <a:t>Norms for English Words (ANEW</a:t>
            </a:r>
            <a:r>
              <a:rPr lang="en-US" smtClean="0"/>
              <a:t>)</a:t>
            </a:r>
          </a:p>
          <a:p>
            <a:pPr lvl="1">
              <a:buFontTx/>
              <a:buChar char="•"/>
            </a:pPr>
            <a:r>
              <a:rPr lang="en-US" smtClean="0"/>
              <a:t>On a scale of 1-9 how happy does this word make you</a:t>
            </a:r>
          </a:p>
          <a:p>
            <a:pPr lvl="2">
              <a:buFontTx/>
              <a:buChar char="•"/>
            </a:pPr>
            <a:r>
              <a:rPr lang="nb-NO" smtClean="0">
                <a:solidFill>
                  <a:srgbClr val="FF0000"/>
                </a:solidFill>
              </a:rPr>
              <a:t>Happy </a:t>
            </a:r>
            <a:r>
              <a:rPr lang="nb-NO">
                <a:solidFill>
                  <a:srgbClr val="FF0000"/>
                </a:solidFill>
              </a:rPr>
              <a:t>: triumphant (8.82)/paradise (8.72)/ love (8.72</a:t>
            </a:r>
            <a:r>
              <a:rPr lang="nb-NO" smtClean="0">
                <a:solidFill>
                  <a:srgbClr val="FF0000"/>
                </a:solidFill>
              </a:rPr>
              <a:t>)</a:t>
            </a:r>
          </a:p>
          <a:p>
            <a:pPr lvl="2">
              <a:buFontTx/>
              <a:buChar char="•"/>
            </a:pPr>
            <a:r>
              <a:rPr lang="en-US" smtClean="0">
                <a:solidFill>
                  <a:srgbClr val="FF0000"/>
                </a:solidFill>
              </a:rPr>
              <a:t>Neutral</a:t>
            </a:r>
            <a:r>
              <a:rPr lang="en-US">
                <a:solidFill>
                  <a:srgbClr val="FF0000"/>
                </a:solidFill>
              </a:rPr>
              <a:t>: street (5.22)/ paper (5.20)/ engine (5.20</a:t>
            </a:r>
            <a:r>
              <a:rPr lang="en-US" smtClean="0">
                <a:solidFill>
                  <a:srgbClr val="FF0000"/>
                </a:solidFill>
              </a:rPr>
              <a:t>)</a:t>
            </a:r>
          </a:p>
          <a:p>
            <a:pPr lvl="2">
              <a:buFontTx/>
              <a:buChar char="•"/>
            </a:pPr>
            <a:r>
              <a:rPr lang="en-US" smtClean="0">
                <a:solidFill>
                  <a:srgbClr val="FF0000"/>
                </a:solidFill>
              </a:rPr>
              <a:t>Unhappy </a:t>
            </a:r>
            <a:r>
              <a:rPr lang="en-US">
                <a:solidFill>
                  <a:srgbClr val="FF0000"/>
                </a:solidFill>
              </a:rPr>
              <a:t>: cancer (1.5)/funeral (1.39)/ rape (1.25) /suicide (1.25)</a:t>
            </a:r>
          </a:p>
          <a:p>
            <a:r>
              <a:rPr lang="en-US" smtClean="0"/>
              <a:t>Can use weights or counts</a:t>
            </a:r>
            <a:endParaRPr lang="en-US"/>
          </a:p>
          <a:p>
            <a:pPr marL="0" indent="0">
              <a:buNone/>
            </a:pPr>
            <a:endParaRPr lang="en-US" dirty="0"/>
          </a:p>
          <a:p>
            <a:pPr marL="514350" indent="-514350">
              <a:buAutoNum type="arabicPeriod"/>
            </a:pPr>
            <a:endParaRPr lang="en-US" dirty="0"/>
          </a:p>
          <a:p>
            <a:pPr marL="514350" indent="-514350">
              <a:buAutoNum type="arabicPeriod"/>
            </a:pPr>
            <a:endParaRPr lang="en-US" dirty="0"/>
          </a:p>
          <a:p>
            <a:pPr marL="0" indent="0">
              <a:buNone/>
            </a:pPr>
            <a:endParaRPr lang="en-US" dirty="0"/>
          </a:p>
          <a:p>
            <a:pPr marL="0" indent="0">
              <a:buNone/>
            </a:pPr>
            <a:endParaRPr lang="en-US" dirty="0"/>
          </a:p>
          <a:p>
            <a:pPr marL="0" indent="0">
              <a:buNone/>
            </a:pPr>
            <a:endParaRPr lang="en-US" dirty="0"/>
          </a:p>
          <a:p>
            <a:pPr>
              <a:buFontTx/>
              <a:buChar char="•"/>
            </a:pPr>
            <a:endParaRPr lang="en-US" dirty="0"/>
          </a:p>
          <a:p>
            <a:pPr>
              <a:buFontTx/>
              <a:buChar char="•"/>
            </a:pPr>
            <a:endParaRPr lang="en-US" dirty="0"/>
          </a:p>
        </p:txBody>
      </p:sp>
      <p:sp>
        <p:nvSpPr>
          <p:cNvPr id="4" name="Footer Placeholder 3"/>
          <p:cNvSpPr>
            <a:spLocks noGrp="1"/>
          </p:cNvSpPr>
          <p:nvPr>
            <p:ph type="ftr" sz="quarter" idx="11"/>
          </p:nvPr>
        </p:nvSpPr>
        <p:spPr/>
        <p:txBody>
          <a:bodyPr/>
          <a:lstStyle/>
          <a:p>
            <a:r>
              <a:rPr lang="en-US" dirty="0"/>
              <a:t>4. Analysis</a:t>
            </a:r>
          </a:p>
        </p:txBody>
      </p:sp>
      <p:sp>
        <p:nvSpPr>
          <p:cNvPr id="5" name="Slide Number Placeholder 4"/>
          <p:cNvSpPr>
            <a:spLocks noGrp="1"/>
          </p:cNvSpPr>
          <p:nvPr>
            <p:ph type="sldNum" sz="quarter" idx="12"/>
          </p:nvPr>
        </p:nvSpPr>
        <p:spPr/>
        <p:txBody>
          <a:bodyPr/>
          <a:lstStyle/>
          <a:p>
            <a:fld id="{3B1F4957-6925-4408-9EED-69313A826C61}" type="slidenum">
              <a:rPr lang="en-US" smtClean="0"/>
              <a:t>22</a:t>
            </a:fld>
            <a:endParaRPr lang="en-US"/>
          </a:p>
        </p:txBody>
      </p:sp>
    </p:spTree>
    <p:extLst>
      <p:ext uri="{BB962C8B-B14F-4D97-AF65-F5344CB8AC3E}">
        <p14:creationId xmlns:p14="http://schemas.microsoft.com/office/powerpoint/2010/main" val="2728199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Sentiment Analysis</a:t>
            </a:r>
          </a:p>
        </p:txBody>
      </p:sp>
      <p:sp>
        <p:nvSpPr>
          <p:cNvPr id="4" name="Footer Placeholder 3"/>
          <p:cNvSpPr>
            <a:spLocks noGrp="1"/>
          </p:cNvSpPr>
          <p:nvPr>
            <p:ph type="ftr" sz="quarter" idx="11"/>
          </p:nvPr>
        </p:nvSpPr>
        <p:spPr/>
        <p:txBody>
          <a:bodyPr/>
          <a:lstStyle/>
          <a:p>
            <a:r>
              <a:rPr lang="en-US" dirty="0"/>
              <a:t>4. Analysis</a:t>
            </a:r>
          </a:p>
        </p:txBody>
      </p:sp>
      <p:sp>
        <p:nvSpPr>
          <p:cNvPr id="5" name="Slide Number Placeholder 4"/>
          <p:cNvSpPr>
            <a:spLocks noGrp="1"/>
          </p:cNvSpPr>
          <p:nvPr>
            <p:ph type="sldNum" sz="quarter" idx="12"/>
          </p:nvPr>
        </p:nvSpPr>
        <p:spPr/>
        <p:txBody>
          <a:bodyPr/>
          <a:lstStyle/>
          <a:p>
            <a:fld id="{3B1F4957-6925-4408-9EED-69313A826C61}" type="slidenum">
              <a:rPr lang="en-US" smtClean="0"/>
              <a:t>23</a:t>
            </a:fld>
            <a:endParaRPr lang="en-US"/>
          </a:p>
        </p:txBody>
      </p:sp>
      <p:pic>
        <p:nvPicPr>
          <p:cNvPr id="3" name="Content Placeholder 2" descr="Screen Shot 2015-02-25 at 9.06.40 PM.png"/>
          <p:cNvPicPr>
            <a:picLocks noGrp="1" noChangeAspect="1"/>
          </p:cNvPicPr>
          <p:nvPr>
            <p:ph idx="1"/>
          </p:nvPr>
        </p:nvPicPr>
        <p:blipFill>
          <a:blip r:embed="rId2">
            <a:extLst>
              <a:ext uri="{28A0092B-C50C-407E-A947-70E740481C1C}">
                <a14:useLocalDpi xmlns:a14="http://schemas.microsoft.com/office/drawing/2010/main" val="0"/>
              </a:ext>
            </a:extLst>
          </a:blip>
          <a:srcRect l="366" r="366"/>
          <a:stretch>
            <a:fillRect/>
          </a:stretch>
        </p:blipFill>
        <p:spPr/>
      </p:pic>
    </p:spTree>
    <p:extLst>
      <p:ext uri="{BB962C8B-B14F-4D97-AF65-F5344CB8AC3E}">
        <p14:creationId xmlns:p14="http://schemas.microsoft.com/office/powerpoint/2010/main" val="162906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Sentiment Analysis</a:t>
            </a:r>
          </a:p>
        </p:txBody>
      </p:sp>
      <p:sp>
        <p:nvSpPr>
          <p:cNvPr id="4" name="Footer Placeholder 3"/>
          <p:cNvSpPr>
            <a:spLocks noGrp="1"/>
          </p:cNvSpPr>
          <p:nvPr>
            <p:ph type="ftr" sz="quarter" idx="11"/>
          </p:nvPr>
        </p:nvSpPr>
        <p:spPr/>
        <p:txBody>
          <a:bodyPr/>
          <a:lstStyle/>
          <a:p>
            <a:r>
              <a:rPr lang="en-US" dirty="0"/>
              <a:t>4. Analysis</a:t>
            </a:r>
          </a:p>
        </p:txBody>
      </p:sp>
      <p:sp>
        <p:nvSpPr>
          <p:cNvPr id="5" name="Slide Number Placeholder 4"/>
          <p:cNvSpPr>
            <a:spLocks noGrp="1"/>
          </p:cNvSpPr>
          <p:nvPr>
            <p:ph type="sldNum" sz="quarter" idx="12"/>
          </p:nvPr>
        </p:nvSpPr>
        <p:spPr/>
        <p:txBody>
          <a:bodyPr/>
          <a:lstStyle/>
          <a:p>
            <a:fld id="{3B1F4957-6925-4408-9EED-69313A826C61}" type="slidenum">
              <a:rPr lang="en-US" smtClean="0"/>
              <a:t>24</a:t>
            </a:fld>
            <a:endParaRPr lang="en-US"/>
          </a:p>
        </p:txBody>
      </p:sp>
      <p:sp>
        <p:nvSpPr>
          <p:cNvPr id="6" name="Content Placeholder 5"/>
          <p:cNvSpPr>
            <a:spLocks noGrp="1"/>
          </p:cNvSpPr>
          <p:nvPr>
            <p:ph idx="1"/>
          </p:nvPr>
        </p:nvSpPr>
        <p:spPr/>
        <p:txBody>
          <a:bodyPr/>
          <a:lstStyle/>
          <a:p>
            <a:pPr marL="0" indent="0">
              <a:buNone/>
            </a:pPr>
            <a:r>
              <a:rPr lang="en-US" b="1">
                <a:latin typeface="Courier New"/>
                <a:cs typeface="Courier New"/>
              </a:rPr>
              <a:t>To the R script!</a:t>
            </a:r>
            <a:endParaRPr lang="en-US" b="1">
              <a:solidFill>
                <a:srgbClr val="000000"/>
              </a:solidFill>
              <a:latin typeface="Courier New"/>
              <a:cs typeface="Courier New"/>
            </a:endParaRPr>
          </a:p>
          <a:p>
            <a:pPr marL="0" indent="0">
              <a:buNone/>
            </a:pPr>
            <a:r>
              <a:rPr lang="en-US" b="1">
                <a:solidFill>
                  <a:srgbClr val="FF0000"/>
                </a:solidFill>
                <a:latin typeface="Courier New"/>
                <a:cs typeface="Courier New"/>
              </a:rPr>
              <a:t>sentiments.R</a:t>
            </a:r>
          </a:p>
          <a:p>
            <a:pPr marL="0" indent="0">
              <a:buNone/>
            </a:pPr>
            <a:endParaRPr lang="en-US" b="1">
              <a:solidFill>
                <a:srgbClr val="FF0000"/>
              </a:solidFill>
              <a:latin typeface="Courier New"/>
              <a:cs typeface="Courier New"/>
            </a:endParaRPr>
          </a:p>
          <a:p>
            <a:pPr marL="0" indent="0">
              <a:buNone/>
            </a:pPr>
            <a:r>
              <a:rPr lang="en-US" b="1">
                <a:latin typeface="Courier New"/>
                <a:cs typeface="Courier New"/>
              </a:rPr>
              <a:t>Input: women-processed.csv</a:t>
            </a:r>
          </a:p>
          <a:p>
            <a:pPr marL="0" indent="0">
              <a:buNone/>
            </a:pPr>
            <a:r>
              <a:rPr lang="en-US" b="1">
                <a:latin typeface="Courier New"/>
                <a:cs typeface="Courier New"/>
              </a:rPr>
              <a:t>Output: Results/sentiments-bar.jpeg</a:t>
            </a:r>
          </a:p>
          <a:p>
            <a:pPr marL="0" indent="0">
              <a:buNone/>
            </a:pPr>
            <a:endParaRPr lang="en-US"/>
          </a:p>
        </p:txBody>
      </p:sp>
    </p:spTree>
    <p:extLst>
      <p:ext uri="{BB962C8B-B14F-4D97-AF65-F5344CB8AC3E}">
        <p14:creationId xmlns:p14="http://schemas.microsoft.com/office/powerpoint/2010/main" val="33910228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Sentiment Plots</a:t>
            </a:r>
            <a:endParaRPr lang="en-US" dirty="0"/>
          </a:p>
        </p:txBody>
      </p:sp>
      <p:sp>
        <p:nvSpPr>
          <p:cNvPr id="4" name="Footer Placeholder 3"/>
          <p:cNvSpPr>
            <a:spLocks noGrp="1"/>
          </p:cNvSpPr>
          <p:nvPr>
            <p:ph type="ftr" sz="quarter" idx="11"/>
          </p:nvPr>
        </p:nvSpPr>
        <p:spPr/>
        <p:txBody>
          <a:bodyPr/>
          <a:lstStyle/>
          <a:p>
            <a:r>
              <a:rPr lang="en-US" dirty="0" smtClean="0"/>
              <a:t>2. Acquire</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25</a:t>
            </a:fld>
            <a:endParaRPr lang="en-US"/>
          </a:p>
        </p:txBody>
      </p:sp>
      <p:pic>
        <p:nvPicPr>
          <p:cNvPr id="9" name="Picture 8" descr="sentiment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03" y="1357022"/>
            <a:ext cx="7531969" cy="5272378"/>
          </a:xfrm>
          <a:prstGeom prst="rect">
            <a:avLst/>
          </a:prstGeom>
        </p:spPr>
      </p:pic>
    </p:spTree>
    <p:extLst>
      <p:ext uri="{BB962C8B-B14F-4D97-AF65-F5344CB8AC3E}">
        <p14:creationId xmlns:p14="http://schemas.microsoft.com/office/powerpoint/2010/main" val="3843039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Discriminating Word Analysis</a:t>
            </a:r>
          </a:p>
        </p:txBody>
      </p:sp>
      <p:sp>
        <p:nvSpPr>
          <p:cNvPr id="4" name="Footer Placeholder 3"/>
          <p:cNvSpPr>
            <a:spLocks noGrp="1"/>
          </p:cNvSpPr>
          <p:nvPr>
            <p:ph type="ftr" sz="quarter" idx="11"/>
          </p:nvPr>
        </p:nvSpPr>
        <p:spPr/>
        <p:txBody>
          <a:bodyPr/>
          <a:lstStyle/>
          <a:p>
            <a:r>
              <a:rPr lang="en-US" dirty="0"/>
              <a:t>4. Analysis</a:t>
            </a:r>
          </a:p>
        </p:txBody>
      </p:sp>
      <p:sp>
        <p:nvSpPr>
          <p:cNvPr id="5" name="Slide Number Placeholder 4"/>
          <p:cNvSpPr>
            <a:spLocks noGrp="1"/>
          </p:cNvSpPr>
          <p:nvPr>
            <p:ph type="sldNum" sz="quarter" idx="12"/>
          </p:nvPr>
        </p:nvSpPr>
        <p:spPr/>
        <p:txBody>
          <a:bodyPr/>
          <a:lstStyle/>
          <a:p>
            <a:fld id="{3B1F4957-6925-4408-9EED-69313A826C61}" type="slidenum">
              <a:rPr lang="en-US" smtClean="0"/>
              <a:t>26</a:t>
            </a:fld>
            <a:endParaRPr lang="en-US"/>
          </a:p>
        </p:txBody>
      </p:sp>
      <p:sp>
        <p:nvSpPr>
          <p:cNvPr id="6" name="Content Placeholder 5"/>
          <p:cNvSpPr>
            <a:spLocks noGrp="1"/>
          </p:cNvSpPr>
          <p:nvPr>
            <p:ph idx="1"/>
          </p:nvPr>
        </p:nvSpPr>
        <p:spPr/>
        <p:txBody>
          <a:bodyPr/>
          <a:lstStyle/>
          <a:p>
            <a:r>
              <a:rPr lang="en-US"/>
              <a:t>Identify features (words) that discriminate between groups to learn features that are indicative of some group </a:t>
            </a:r>
          </a:p>
          <a:p>
            <a:r>
              <a:rPr lang="en-US"/>
              <a:t>Ex: partisan words, ideological words, etc</a:t>
            </a:r>
          </a:p>
          <a:p>
            <a:r>
              <a:rPr lang="en-US">
                <a:effectLst/>
              </a:rPr>
              <a:t>Many methods: difference in proportions, standard log odds, log odds ratio, standard mean difference, td-idf, independent linear discriminant etc.</a:t>
            </a:r>
          </a:p>
          <a:p>
            <a:pPr marL="0" indent="0">
              <a:buNone/>
            </a:pPr>
            <a:endParaRPr lang="en-US"/>
          </a:p>
        </p:txBody>
      </p:sp>
    </p:spTree>
    <p:extLst>
      <p:ext uri="{BB962C8B-B14F-4D97-AF65-F5344CB8AC3E}">
        <p14:creationId xmlns:p14="http://schemas.microsoft.com/office/powerpoint/2010/main" val="34110227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Discriminating Word Analysis</a:t>
            </a:r>
          </a:p>
        </p:txBody>
      </p:sp>
      <p:sp>
        <p:nvSpPr>
          <p:cNvPr id="4" name="Footer Placeholder 3"/>
          <p:cNvSpPr>
            <a:spLocks noGrp="1"/>
          </p:cNvSpPr>
          <p:nvPr>
            <p:ph type="ftr" sz="quarter" idx="11"/>
          </p:nvPr>
        </p:nvSpPr>
        <p:spPr/>
        <p:txBody>
          <a:bodyPr/>
          <a:lstStyle/>
          <a:p>
            <a:r>
              <a:rPr lang="en-US" dirty="0"/>
              <a:t>4. Analysis</a:t>
            </a:r>
          </a:p>
        </p:txBody>
      </p:sp>
      <p:sp>
        <p:nvSpPr>
          <p:cNvPr id="5" name="Slide Number Placeholder 4"/>
          <p:cNvSpPr>
            <a:spLocks noGrp="1"/>
          </p:cNvSpPr>
          <p:nvPr>
            <p:ph type="sldNum" sz="quarter" idx="12"/>
          </p:nvPr>
        </p:nvSpPr>
        <p:spPr/>
        <p:txBody>
          <a:bodyPr/>
          <a:lstStyle/>
          <a:p>
            <a:fld id="{3B1F4957-6925-4408-9EED-69313A826C61}" type="slidenum">
              <a:rPr lang="en-US" smtClean="0"/>
              <a:t>27</a:t>
            </a:fld>
            <a:endParaRPr lang="en-US"/>
          </a:p>
        </p:txBody>
      </p:sp>
      <p:sp>
        <p:nvSpPr>
          <p:cNvPr id="6" name="Content Placeholder 5"/>
          <p:cNvSpPr>
            <a:spLocks noGrp="1"/>
          </p:cNvSpPr>
          <p:nvPr>
            <p:ph idx="1"/>
          </p:nvPr>
        </p:nvSpPr>
        <p:spPr/>
        <p:txBody>
          <a:bodyPr/>
          <a:lstStyle/>
          <a:p>
            <a:pPr marL="0" indent="0">
              <a:buNone/>
            </a:pPr>
            <a:r>
              <a:rPr lang="en-US" b="1">
                <a:latin typeface="Courier New"/>
                <a:cs typeface="Courier New"/>
              </a:rPr>
              <a:t>To the R script!</a:t>
            </a:r>
            <a:endParaRPr lang="en-US" b="1">
              <a:solidFill>
                <a:srgbClr val="000000"/>
              </a:solidFill>
              <a:latin typeface="Courier New"/>
              <a:cs typeface="Courier New"/>
            </a:endParaRPr>
          </a:p>
          <a:p>
            <a:pPr marL="0" indent="0">
              <a:buNone/>
            </a:pPr>
            <a:r>
              <a:rPr lang="en-US" b="1">
                <a:solidFill>
                  <a:srgbClr val="FF0000"/>
                </a:solidFill>
                <a:latin typeface="Courier New"/>
                <a:cs typeface="Courier New"/>
              </a:rPr>
              <a:t>distinctive-words.R</a:t>
            </a:r>
          </a:p>
          <a:p>
            <a:pPr marL="0" indent="0">
              <a:buNone/>
            </a:pPr>
            <a:endParaRPr lang="en-US" b="1">
              <a:solidFill>
                <a:srgbClr val="FF0000"/>
              </a:solidFill>
              <a:latin typeface="Courier New"/>
              <a:cs typeface="Courier New"/>
            </a:endParaRPr>
          </a:p>
          <a:p>
            <a:pPr marL="0" indent="0">
              <a:buNone/>
            </a:pPr>
            <a:r>
              <a:rPr lang="en-US" b="1">
                <a:latin typeface="Courier New"/>
                <a:cs typeface="Courier New"/>
              </a:rPr>
              <a:t>Input: Data/dtm-python.csv</a:t>
            </a:r>
          </a:p>
          <a:p>
            <a:pPr marL="0" indent="0">
              <a:buNone/>
            </a:pPr>
            <a:r>
              <a:rPr lang="en-US" b="1">
                <a:latin typeface="Courier New"/>
                <a:cs typeface="Courier New"/>
              </a:rPr>
              <a:t>Output: Results/distinctive-words/*</a:t>
            </a:r>
          </a:p>
          <a:p>
            <a:pPr marL="0" indent="0">
              <a:buNone/>
            </a:pPr>
            <a:endParaRPr lang="en-US"/>
          </a:p>
          <a:p>
            <a:pPr marL="0" indent="0">
              <a:buNone/>
            </a:pPr>
            <a:endParaRPr lang="en-US"/>
          </a:p>
        </p:txBody>
      </p:sp>
    </p:spTree>
    <p:extLst>
      <p:ext uri="{BB962C8B-B14F-4D97-AF65-F5344CB8AC3E}">
        <p14:creationId xmlns:p14="http://schemas.microsoft.com/office/powerpoint/2010/main" val="5500692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94"/>
            <a:ext cx="8229600" cy="531288"/>
          </a:xfrm>
        </p:spPr>
        <p:txBody>
          <a:bodyPr>
            <a:noAutofit/>
          </a:bodyPr>
          <a:lstStyle/>
          <a:p>
            <a:r>
              <a:rPr lang="en-US" sz="2400" dirty="0"/>
              <a:t>Visualizing word scores with Wordle</a:t>
            </a:r>
          </a:p>
        </p:txBody>
      </p:sp>
      <p:sp>
        <p:nvSpPr>
          <p:cNvPr id="4" name="Footer Placeholder 3"/>
          <p:cNvSpPr>
            <a:spLocks noGrp="1"/>
          </p:cNvSpPr>
          <p:nvPr>
            <p:ph type="ftr" sz="quarter" idx="11"/>
          </p:nvPr>
        </p:nvSpPr>
        <p:spPr/>
        <p:txBody>
          <a:bodyPr/>
          <a:lstStyle/>
          <a:p>
            <a:r>
              <a:rPr lang="en-US" dirty="0"/>
              <a:t>4. Analysis</a:t>
            </a:r>
          </a:p>
        </p:txBody>
      </p:sp>
      <p:sp>
        <p:nvSpPr>
          <p:cNvPr id="5" name="Slide Number Placeholder 4"/>
          <p:cNvSpPr>
            <a:spLocks noGrp="1"/>
          </p:cNvSpPr>
          <p:nvPr>
            <p:ph type="sldNum" sz="quarter" idx="12"/>
          </p:nvPr>
        </p:nvSpPr>
        <p:spPr/>
        <p:txBody>
          <a:bodyPr/>
          <a:lstStyle/>
          <a:p>
            <a:fld id="{3B1F4957-6925-4408-9EED-69313A826C61}" type="slidenum">
              <a:rPr lang="en-US" smtClean="0"/>
              <a:t>28</a:t>
            </a:fld>
            <a:endParaRPr lang="en-US"/>
          </a:p>
        </p:txBody>
      </p:sp>
      <p:pic>
        <p:nvPicPr>
          <p:cNvPr id="7" name="Picture 6" descr="africa.png"/>
          <p:cNvPicPr>
            <a:picLocks/>
          </p:cNvPicPr>
          <p:nvPr/>
        </p:nvPicPr>
        <p:blipFill>
          <a:blip r:embed="rId2">
            <a:extLst>
              <a:ext uri="{28A0092B-C50C-407E-A947-70E740481C1C}">
                <a14:useLocalDpi xmlns:a14="http://schemas.microsoft.com/office/drawing/2010/main" val="0"/>
              </a:ext>
            </a:extLst>
          </a:blip>
          <a:stretch>
            <a:fillRect/>
          </a:stretch>
        </p:blipFill>
        <p:spPr>
          <a:xfrm>
            <a:off x="249590" y="601337"/>
            <a:ext cx="2743200" cy="2743200"/>
          </a:xfrm>
          <a:prstGeom prst="rect">
            <a:avLst/>
          </a:prstGeom>
        </p:spPr>
      </p:pic>
      <p:pic>
        <p:nvPicPr>
          <p:cNvPr id="8" name="Picture 7" descr="asia.png"/>
          <p:cNvPicPr>
            <a:picLocks/>
          </p:cNvPicPr>
          <p:nvPr/>
        </p:nvPicPr>
        <p:blipFill>
          <a:blip r:embed="rId3">
            <a:extLst>
              <a:ext uri="{28A0092B-C50C-407E-A947-70E740481C1C}">
                <a14:useLocalDpi xmlns:a14="http://schemas.microsoft.com/office/drawing/2010/main" val="0"/>
              </a:ext>
            </a:extLst>
          </a:blip>
          <a:stretch>
            <a:fillRect/>
          </a:stretch>
        </p:blipFill>
        <p:spPr>
          <a:xfrm>
            <a:off x="3124200" y="648678"/>
            <a:ext cx="2743200" cy="2743200"/>
          </a:xfrm>
          <a:prstGeom prst="rect">
            <a:avLst/>
          </a:prstGeom>
        </p:spPr>
      </p:pic>
      <p:pic>
        <p:nvPicPr>
          <p:cNvPr id="9" name="Picture 8" descr="eeca.png"/>
          <p:cNvPicPr>
            <a:picLocks/>
          </p:cNvPicPr>
          <p:nvPr/>
        </p:nvPicPr>
        <p:blipFill>
          <a:blip r:embed="rId4">
            <a:extLst>
              <a:ext uri="{28A0092B-C50C-407E-A947-70E740481C1C}">
                <a14:useLocalDpi xmlns:a14="http://schemas.microsoft.com/office/drawing/2010/main" val="0"/>
              </a:ext>
            </a:extLst>
          </a:blip>
          <a:stretch>
            <a:fillRect/>
          </a:stretch>
        </p:blipFill>
        <p:spPr>
          <a:xfrm>
            <a:off x="6019800" y="648678"/>
            <a:ext cx="2743200" cy="2743200"/>
          </a:xfrm>
          <a:prstGeom prst="rect">
            <a:avLst/>
          </a:prstGeom>
        </p:spPr>
      </p:pic>
      <p:pic>
        <p:nvPicPr>
          <p:cNvPr id="10" name="Picture 9" descr="la.png"/>
          <p:cNvPicPr>
            <a:picLocks/>
          </p:cNvPicPr>
          <p:nvPr/>
        </p:nvPicPr>
        <p:blipFill>
          <a:blip r:embed="rId5">
            <a:extLst>
              <a:ext uri="{28A0092B-C50C-407E-A947-70E740481C1C}">
                <a14:useLocalDpi xmlns:a14="http://schemas.microsoft.com/office/drawing/2010/main" val="0"/>
              </a:ext>
            </a:extLst>
          </a:blip>
          <a:stretch>
            <a:fillRect/>
          </a:stretch>
        </p:blipFill>
        <p:spPr>
          <a:xfrm>
            <a:off x="249590" y="3515328"/>
            <a:ext cx="2743200" cy="2743200"/>
          </a:xfrm>
          <a:prstGeom prst="rect">
            <a:avLst/>
          </a:prstGeom>
        </p:spPr>
      </p:pic>
      <p:pic>
        <p:nvPicPr>
          <p:cNvPr id="12" name="Picture 11" descr="mena.png"/>
          <p:cNvPicPr>
            <a:picLocks/>
          </p:cNvPicPr>
          <p:nvPr/>
        </p:nvPicPr>
        <p:blipFill>
          <a:blip r:embed="rId6">
            <a:extLst>
              <a:ext uri="{28A0092B-C50C-407E-A947-70E740481C1C}">
                <a14:useLocalDpi xmlns:a14="http://schemas.microsoft.com/office/drawing/2010/main" val="0"/>
              </a:ext>
            </a:extLst>
          </a:blip>
          <a:stretch>
            <a:fillRect/>
          </a:stretch>
        </p:blipFill>
        <p:spPr>
          <a:xfrm>
            <a:off x="3124200" y="3527673"/>
            <a:ext cx="2743200" cy="2743200"/>
          </a:xfrm>
          <a:prstGeom prst="rect">
            <a:avLst/>
          </a:prstGeom>
        </p:spPr>
      </p:pic>
      <p:pic>
        <p:nvPicPr>
          <p:cNvPr id="13" name="Picture 12" descr="west.png"/>
          <p:cNvPicPr>
            <a:picLocks/>
          </p:cNvPicPr>
          <p:nvPr/>
        </p:nvPicPr>
        <p:blipFill>
          <a:blip r:embed="rId7">
            <a:extLst>
              <a:ext uri="{28A0092B-C50C-407E-A947-70E740481C1C}">
                <a14:useLocalDpi xmlns:a14="http://schemas.microsoft.com/office/drawing/2010/main" val="0"/>
              </a:ext>
            </a:extLst>
          </a:blip>
          <a:stretch>
            <a:fillRect/>
          </a:stretch>
        </p:blipFill>
        <p:spPr>
          <a:xfrm>
            <a:off x="6019800" y="3515328"/>
            <a:ext cx="2743200" cy="2743200"/>
          </a:xfrm>
          <a:prstGeom prst="rect">
            <a:avLst/>
          </a:prstGeom>
        </p:spPr>
      </p:pic>
    </p:spTree>
    <p:extLst>
      <p:ext uri="{BB962C8B-B14F-4D97-AF65-F5344CB8AC3E}">
        <p14:creationId xmlns:p14="http://schemas.microsoft.com/office/powerpoint/2010/main" val="38575796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as Data</a:t>
            </a:r>
            <a:endParaRPr lang="en-US" dirty="0"/>
          </a:p>
        </p:txBody>
      </p:sp>
      <p:sp>
        <p:nvSpPr>
          <p:cNvPr id="3" name="Content Placeholder 2"/>
          <p:cNvSpPr>
            <a:spLocks noGrp="1"/>
          </p:cNvSpPr>
          <p:nvPr>
            <p:ph idx="1"/>
          </p:nvPr>
        </p:nvSpPr>
        <p:spPr/>
        <p:txBody>
          <a:bodyPr/>
          <a:lstStyle/>
          <a:p>
            <a:r>
              <a:rPr lang="en-US" dirty="0"/>
              <a:t>Language is the medium for politics and political conflict </a:t>
            </a:r>
            <a:endParaRPr lang="en-US" dirty="0" smtClean="0"/>
          </a:p>
          <a:p>
            <a:r>
              <a:rPr lang="en-US" dirty="0" smtClean="0"/>
              <a:t>Social scientists have always used texts</a:t>
            </a:r>
            <a:endParaRPr lang="en-US" dirty="0"/>
          </a:p>
          <a:p>
            <a:r>
              <a:rPr lang="en-US" dirty="0" smtClean="0"/>
              <a:t>There are costs to large-scale text analysis</a:t>
            </a:r>
          </a:p>
          <a:p>
            <a:r>
              <a:rPr lang="en-US" dirty="0" smtClean="0"/>
              <a:t>Computers can lower these costs</a:t>
            </a:r>
          </a:p>
          <a:p>
            <a:pPr marL="0" indent="0">
              <a:buNone/>
            </a:pPr>
            <a:endParaRPr lang="en-US" dirty="0"/>
          </a:p>
          <a:p>
            <a:endParaRPr lang="en-US" dirty="0"/>
          </a:p>
        </p:txBody>
      </p:sp>
      <p:sp>
        <p:nvSpPr>
          <p:cNvPr id="5" name="Footer Placeholder 4"/>
          <p:cNvSpPr>
            <a:spLocks noGrp="1"/>
          </p:cNvSpPr>
          <p:nvPr>
            <p:ph type="ftr" sz="quarter" idx="11"/>
          </p:nvPr>
        </p:nvSpPr>
        <p:spPr/>
        <p:txBody>
          <a:bodyPr/>
          <a:lstStyle/>
          <a:p>
            <a:r>
              <a:rPr lang="en-US" dirty="0" smtClean="0"/>
              <a:t>1. Research Question</a:t>
            </a:r>
            <a:endParaRPr lang="en-US" dirty="0"/>
          </a:p>
        </p:txBody>
      </p:sp>
      <p:sp>
        <p:nvSpPr>
          <p:cNvPr id="6" name="Slide Number Placeholder 5"/>
          <p:cNvSpPr>
            <a:spLocks noGrp="1"/>
          </p:cNvSpPr>
          <p:nvPr>
            <p:ph type="sldNum" sz="quarter" idx="12"/>
          </p:nvPr>
        </p:nvSpPr>
        <p:spPr/>
        <p:txBody>
          <a:bodyPr/>
          <a:lstStyle/>
          <a:p>
            <a:fld id="{3B1F4957-6925-4408-9EED-69313A826C61}" type="slidenum">
              <a:rPr lang="en-US" smtClean="0"/>
              <a:t>2</a:t>
            </a:fld>
            <a:endParaRPr lang="en-US"/>
          </a:p>
        </p:txBody>
      </p:sp>
    </p:spTree>
    <p:extLst>
      <p:ext uri="{BB962C8B-B14F-4D97-AF65-F5344CB8AC3E}">
        <p14:creationId xmlns:p14="http://schemas.microsoft.com/office/powerpoint/2010/main" val="3568828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Topic Modeling - LDA</a:t>
            </a:r>
          </a:p>
        </p:txBody>
      </p:sp>
      <p:sp>
        <p:nvSpPr>
          <p:cNvPr id="3" name="Content Placeholder 2"/>
          <p:cNvSpPr>
            <a:spLocks noGrp="1"/>
          </p:cNvSpPr>
          <p:nvPr>
            <p:ph idx="1"/>
          </p:nvPr>
        </p:nvSpPr>
        <p:spPr/>
        <p:txBody>
          <a:bodyPr/>
          <a:lstStyle/>
          <a:p>
            <a:r>
              <a:rPr lang="en-US"/>
              <a:t>Unsupervised</a:t>
            </a:r>
          </a:p>
          <a:p>
            <a:r>
              <a:rPr lang="en-US"/>
              <a:t>Mixed-membership</a:t>
            </a:r>
          </a:p>
          <a:p>
            <a:r>
              <a:rPr lang="en-US"/>
              <a:t>Simple and extendible</a:t>
            </a:r>
          </a:p>
          <a:p>
            <a:endParaRPr lang="en-US"/>
          </a:p>
        </p:txBody>
      </p:sp>
      <p:sp>
        <p:nvSpPr>
          <p:cNvPr id="4" name="Footer Placeholder 3"/>
          <p:cNvSpPr>
            <a:spLocks noGrp="1"/>
          </p:cNvSpPr>
          <p:nvPr>
            <p:ph type="ftr" sz="quarter" idx="11"/>
          </p:nvPr>
        </p:nvSpPr>
        <p:spPr/>
        <p:txBody>
          <a:bodyPr/>
          <a:lstStyle/>
          <a:p>
            <a:r>
              <a:rPr lang="en-US"/>
              <a:t>4. Analysis</a:t>
            </a:r>
          </a:p>
        </p:txBody>
      </p:sp>
      <p:sp>
        <p:nvSpPr>
          <p:cNvPr id="5" name="Slide Number Placeholder 4"/>
          <p:cNvSpPr>
            <a:spLocks noGrp="1"/>
          </p:cNvSpPr>
          <p:nvPr>
            <p:ph type="sldNum" sz="quarter" idx="12"/>
          </p:nvPr>
        </p:nvSpPr>
        <p:spPr/>
        <p:txBody>
          <a:bodyPr/>
          <a:lstStyle/>
          <a:p>
            <a:fld id="{3B1F4957-6925-4408-9EED-69313A826C61}" type="slidenum">
              <a:rPr lang="en-US" smtClean="0"/>
              <a:t>29</a:t>
            </a:fld>
            <a:endParaRPr lang="en-US"/>
          </a:p>
        </p:txBody>
      </p:sp>
    </p:spTree>
    <p:extLst>
      <p:ext uri="{BB962C8B-B14F-4D97-AF65-F5344CB8AC3E}">
        <p14:creationId xmlns:p14="http://schemas.microsoft.com/office/powerpoint/2010/main" val="3830490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Topic Modeling</a:t>
            </a:r>
          </a:p>
        </p:txBody>
      </p:sp>
      <p:sp>
        <p:nvSpPr>
          <p:cNvPr id="6" name="Content Placeholder 5"/>
          <p:cNvSpPr>
            <a:spLocks noGrp="1"/>
          </p:cNvSpPr>
          <p:nvPr>
            <p:ph idx="1"/>
          </p:nvPr>
        </p:nvSpPr>
        <p:spPr/>
        <p:txBody>
          <a:bodyPr/>
          <a:lstStyle/>
          <a:p>
            <a:pPr marL="0" indent="0">
              <a:buNone/>
            </a:pPr>
            <a:endParaRPr lang="en-US"/>
          </a:p>
          <a:p>
            <a:pPr marL="0" indent="0">
              <a:buNone/>
            </a:pPr>
            <a:endParaRPr lang="en-US"/>
          </a:p>
        </p:txBody>
      </p:sp>
      <p:sp>
        <p:nvSpPr>
          <p:cNvPr id="4" name="Footer Placeholder 3"/>
          <p:cNvSpPr>
            <a:spLocks noGrp="1"/>
          </p:cNvSpPr>
          <p:nvPr>
            <p:ph type="ftr" sz="quarter" idx="11"/>
          </p:nvPr>
        </p:nvSpPr>
        <p:spPr/>
        <p:txBody>
          <a:bodyPr/>
          <a:lstStyle/>
          <a:p>
            <a:r>
              <a:rPr lang="en-US" dirty="0"/>
              <a:t>4. Analysis</a:t>
            </a:r>
          </a:p>
        </p:txBody>
      </p:sp>
      <p:sp>
        <p:nvSpPr>
          <p:cNvPr id="5" name="Slide Number Placeholder 4"/>
          <p:cNvSpPr>
            <a:spLocks noGrp="1"/>
          </p:cNvSpPr>
          <p:nvPr>
            <p:ph type="sldNum" sz="quarter" idx="12"/>
          </p:nvPr>
        </p:nvSpPr>
        <p:spPr/>
        <p:txBody>
          <a:bodyPr/>
          <a:lstStyle/>
          <a:p>
            <a:fld id="{3B1F4957-6925-4408-9EED-69313A826C61}" type="slidenum">
              <a:rPr lang="en-US" smtClean="0"/>
              <a:t>30</a:t>
            </a:fld>
            <a:endParaRPr lang="en-US"/>
          </a:p>
        </p:txBody>
      </p:sp>
      <p:pic>
        <p:nvPicPr>
          <p:cNvPr id="8" name="Picture 7"/>
          <p:cNvPicPr/>
          <p:nvPr/>
        </p:nvPicPr>
        <p:blipFill>
          <a:blip r:embed="rId2"/>
          <a:stretch>
            <a:fillRect/>
          </a:stretch>
        </p:blipFill>
        <p:spPr>
          <a:xfrm>
            <a:off x="88733" y="1600200"/>
            <a:ext cx="8705520" cy="4581000"/>
          </a:xfrm>
          <a:prstGeom prst="rect">
            <a:avLst/>
          </a:prstGeom>
          <a:ln>
            <a:noFill/>
          </a:ln>
        </p:spPr>
      </p:pic>
    </p:spTree>
    <p:extLst>
      <p:ext uri="{BB962C8B-B14F-4D97-AF65-F5344CB8AC3E}">
        <p14:creationId xmlns:p14="http://schemas.microsoft.com/office/powerpoint/2010/main" val="2794269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Shape 1"/>
          <p:cNvSpPr txBox="1"/>
          <p:nvPr/>
        </p:nvSpPr>
        <p:spPr>
          <a:xfrm>
            <a:off x="457172" y="273352"/>
            <a:ext cx="8228763" cy="1145009"/>
          </a:xfrm>
          <a:prstGeom prst="rect">
            <a:avLst/>
          </a:prstGeom>
        </p:spPr>
        <p:txBody>
          <a:bodyPr lIns="0" tIns="0" rIns="0" bIns="0" anchor="ctr"/>
          <a:lstStyle/>
          <a:p>
            <a:pPr algn="ctr"/>
            <a:r>
              <a:rPr lang="en-US" sz="4000">
                <a:latin typeface="Arial"/>
              </a:rPr>
              <a:t>Topic Modeling</a:t>
            </a:r>
            <a:endParaRPr/>
          </a:p>
        </p:txBody>
      </p:sp>
      <p:graphicFrame>
        <p:nvGraphicFramePr>
          <p:cNvPr id="129" name="Table 2"/>
          <p:cNvGraphicFramePr/>
          <p:nvPr>
            <p:extLst>
              <p:ext uri="{D42A27DB-BD31-4B8C-83A1-F6EECF244321}">
                <p14:modId xmlns:p14="http://schemas.microsoft.com/office/powerpoint/2010/main" val="1625544186"/>
              </p:ext>
            </p:extLst>
          </p:nvPr>
        </p:nvGraphicFramePr>
        <p:xfrm>
          <a:off x="365737" y="4854161"/>
          <a:ext cx="8229089" cy="1659055"/>
        </p:xfrm>
        <a:graphic>
          <a:graphicData uri="http://schemas.openxmlformats.org/drawingml/2006/table">
            <a:tbl>
              <a:tblPr/>
              <a:tblGrid>
                <a:gridCol w="883974"/>
                <a:gridCol w="1547526"/>
                <a:gridCol w="1083170"/>
                <a:gridCol w="1650716"/>
                <a:gridCol w="993042"/>
                <a:gridCol w="2070661"/>
              </a:tblGrid>
              <a:tr h="331811">
                <a:tc>
                  <a:txBody>
                    <a:bodyPr/>
                    <a:lstStyle/>
                    <a:p>
                      <a:r>
                        <a:rPr lang="en-US" sz="1600">
                          <a:latin typeface="Arial"/>
                        </a:rPr>
                        <a:t>Doc1</a:t>
                      </a:r>
                      <a:endParaRPr sz="1600"/>
                    </a:p>
                  </a:txBody>
                  <a:tcPr marL="82944" marR="82944" marT="41476" marB="41476"/>
                </a:tc>
                <a:tc>
                  <a:txBody>
                    <a:bodyPr/>
                    <a:lstStyle/>
                    <a:p>
                      <a:r>
                        <a:rPr lang="en-US" sz="1600">
                          <a:latin typeface="Arial"/>
                        </a:rPr>
                        <a:t>doc1_weight</a:t>
                      </a:r>
                      <a:endParaRPr sz="1600"/>
                    </a:p>
                  </a:txBody>
                  <a:tcPr marL="82944" marR="82944" marT="41476" marB="41476"/>
                </a:tc>
                <a:tc>
                  <a:txBody>
                    <a:bodyPr/>
                    <a:lstStyle/>
                    <a:p>
                      <a:r>
                        <a:rPr lang="en-US" sz="1600">
                          <a:latin typeface="Arial"/>
                        </a:rPr>
                        <a:t>Doc2</a:t>
                      </a:r>
                      <a:endParaRPr sz="1600"/>
                    </a:p>
                  </a:txBody>
                  <a:tcPr marL="82944" marR="82944" marT="41476" marB="41476"/>
                </a:tc>
                <a:tc>
                  <a:txBody>
                    <a:bodyPr/>
                    <a:lstStyle/>
                    <a:p>
                      <a:r>
                        <a:rPr lang="en-US" sz="1600">
                          <a:latin typeface="Arial"/>
                        </a:rPr>
                        <a:t>doc2_weight</a:t>
                      </a:r>
                      <a:endParaRPr sz="1600"/>
                    </a:p>
                  </a:txBody>
                  <a:tcPr marL="82944" marR="82944" marT="41476" marB="41476"/>
                </a:tc>
                <a:tc>
                  <a:txBody>
                    <a:bodyPr/>
                    <a:lstStyle/>
                    <a:p>
                      <a:r>
                        <a:rPr lang="en-US" sz="1600">
                          <a:latin typeface="Arial"/>
                        </a:rPr>
                        <a:t>Doc3</a:t>
                      </a:r>
                      <a:endParaRPr sz="1600"/>
                    </a:p>
                  </a:txBody>
                  <a:tcPr marL="82944" marR="82944" marT="41476" marB="41476"/>
                </a:tc>
                <a:tc>
                  <a:txBody>
                    <a:bodyPr/>
                    <a:lstStyle/>
                    <a:p>
                      <a:r>
                        <a:rPr lang="en-US" sz="1600">
                          <a:latin typeface="Arial"/>
                        </a:rPr>
                        <a:t>doc3_weight</a:t>
                      </a:r>
                      <a:endParaRPr sz="1600"/>
                    </a:p>
                  </a:txBody>
                  <a:tcPr marL="82944" marR="82944" marT="41476" marB="41476"/>
                </a:tc>
              </a:tr>
              <a:tr h="331811">
                <a:tc>
                  <a:txBody>
                    <a:bodyPr/>
                    <a:lstStyle/>
                    <a:p>
                      <a:r>
                        <a:rPr lang="en-US" sz="1600">
                          <a:latin typeface="Arial"/>
                        </a:rPr>
                        <a:t>Topic1</a:t>
                      </a:r>
                      <a:endParaRPr sz="1600"/>
                    </a:p>
                  </a:txBody>
                  <a:tcPr marL="82944" marR="82944" marT="41476" marB="41476"/>
                </a:tc>
                <a:tc>
                  <a:txBody>
                    <a:bodyPr/>
                    <a:lstStyle/>
                    <a:p>
                      <a:r>
                        <a:rPr lang="en-US" sz="1600">
                          <a:latin typeface="Arial"/>
                        </a:rPr>
                        <a:t>0.6</a:t>
                      </a:r>
                      <a:endParaRPr sz="1600"/>
                    </a:p>
                  </a:txBody>
                  <a:tcPr marL="82944" marR="82944" marT="41476" marB="41476"/>
                </a:tc>
                <a:tc>
                  <a:txBody>
                    <a:bodyPr/>
                    <a:lstStyle/>
                    <a:p>
                      <a:r>
                        <a:rPr lang="en-US" sz="1600">
                          <a:latin typeface="Arial"/>
                        </a:rPr>
                        <a:t>Topic2</a:t>
                      </a:r>
                      <a:endParaRPr sz="1600"/>
                    </a:p>
                  </a:txBody>
                  <a:tcPr marL="82944" marR="82944" marT="41476" marB="41476"/>
                </a:tc>
                <a:tc>
                  <a:txBody>
                    <a:bodyPr/>
                    <a:lstStyle/>
                    <a:p>
                      <a:r>
                        <a:rPr lang="en-US" sz="1600">
                          <a:latin typeface="Arial"/>
                        </a:rPr>
                        <a:t>0.8</a:t>
                      </a:r>
                      <a:endParaRPr sz="1600"/>
                    </a:p>
                  </a:txBody>
                  <a:tcPr marL="82944" marR="82944" marT="41476" marB="41476"/>
                </a:tc>
                <a:tc>
                  <a:txBody>
                    <a:bodyPr/>
                    <a:lstStyle/>
                    <a:p>
                      <a:r>
                        <a:rPr lang="en-US" sz="1600">
                          <a:latin typeface="Arial"/>
                        </a:rPr>
                        <a:t>Topic3</a:t>
                      </a:r>
                      <a:endParaRPr sz="1600"/>
                    </a:p>
                  </a:txBody>
                  <a:tcPr marL="82944" marR="82944" marT="41476" marB="41476"/>
                </a:tc>
                <a:tc>
                  <a:txBody>
                    <a:bodyPr/>
                    <a:lstStyle/>
                    <a:p>
                      <a:r>
                        <a:rPr lang="en-US" sz="1600">
                          <a:latin typeface="Arial"/>
                        </a:rPr>
                        <a:t>0.5</a:t>
                      </a:r>
                      <a:endParaRPr sz="1600"/>
                    </a:p>
                  </a:txBody>
                  <a:tcPr marL="82944" marR="82944" marT="41476" marB="41476"/>
                </a:tc>
              </a:tr>
              <a:tr h="331811">
                <a:tc>
                  <a:txBody>
                    <a:bodyPr/>
                    <a:lstStyle/>
                    <a:p>
                      <a:r>
                        <a:rPr lang="en-US" sz="1600">
                          <a:latin typeface="Arial"/>
                        </a:rPr>
                        <a:t>Topic2</a:t>
                      </a:r>
                      <a:endParaRPr sz="1600"/>
                    </a:p>
                  </a:txBody>
                  <a:tcPr marL="82944" marR="82944" marT="41476" marB="41476"/>
                </a:tc>
                <a:tc>
                  <a:txBody>
                    <a:bodyPr/>
                    <a:lstStyle/>
                    <a:p>
                      <a:r>
                        <a:rPr lang="en-US" sz="1600">
                          <a:latin typeface="Arial"/>
                        </a:rPr>
                        <a:t>0.3</a:t>
                      </a:r>
                      <a:endParaRPr sz="1600"/>
                    </a:p>
                  </a:txBody>
                  <a:tcPr marL="82944" marR="82944" marT="41476" marB="41476"/>
                </a:tc>
                <a:tc>
                  <a:txBody>
                    <a:bodyPr/>
                    <a:lstStyle/>
                    <a:p>
                      <a:r>
                        <a:rPr lang="en-US" sz="1600">
                          <a:latin typeface="Arial"/>
                        </a:rPr>
                        <a:t>Topic3</a:t>
                      </a:r>
                      <a:endParaRPr sz="1600"/>
                    </a:p>
                  </a:txBody>
                  <a:tcPr marL="82944" marR="82944" marT="41476" marB="41476"/>
                </a:tc>
                <a:tc>
                  <a:txBody>
                    <a:bodyPr/>
                    <a:lstStyle/>
                    <a:p>
                      <a:r>
                        <a:rPr lang="en-US" sz="1600">
                          <a:latin typeface="Arial"/>
                        </a:rPr>
                        <a:t>0.1</a:t>
                      </a:r>
                      <a:endParaRPr sz="1600"/>
                    </a:p>
                  </a:txBody>
                  <a:tcPr marL="82944" marR="82944" marT="41476" marB="41476"/>
                </a:tc>
                <a:tc>
                  <a:txBody>
                    <a:bodyPr/>
                    <a:lstStyle/>
                    <a:p>
                      <a:r>
                        <a:rPr lang="en-US" sz="1600">
                          <a:latin typeface="Arial"/>
                        </a:rPr>
                        <a:t>Topic1</a:t>
                      </a:r>
                      <a:endParaRPr sz="1600"/>
                    </a:p>
                  </a:txBody>
                  <a:tcPr marL="82944" marR="82944" marT="41476" marB="41476"/>
                </a:tc>
                <a:tc>
                  <a:txBody>
                    <a:bodyPr/>
                    <a:lstStyle/>
                    <a:p>
                      <a:r>
                        <a:rPr lang="en-US" sz="1600">
                          <a:latin typeface="Arial"/>
                        </a:rPr>
                        <a:t>0.3</a:t>
                      </a:r>
                      <a:endParaRPr sz="1600"/>
                    </a:p>
                  </a:txBody>
                  <a:tcPr marL="82944" marR="82944" marT="41476" marB="41476"/>
                </a:tc>
              </a:tr>
              <a:tr h="331811">
                <a:tc>
                  <a:txBody>
                    <a:bodyPr/>
                    <a:lstStyle/>
                    <a:p>
                      <a:r>
                        <a:rPr lang="en-US" sz="1600">
                          <a:latin typeface="Arial"/>
                        </a:rPr>
                        <a:t>Topic3</a:t>
                      </a:r>
                      <a:endParaRPr sz="1600"/>
                    </a:p>
                  </a:txBody>
                  <a:tcPr marL="82944" marR="82944" marT="41476" marB="41476"/>
                </a:tc>
                <a:tc>
                  <a:txBody>
                    <a:bodyPr/>
                    <a:lstStyle/>
                    <a:p>
                      <a:r>
                        <a:rPr lang="en-US" sz="1600">
                          <a:latin typeface="Arial"/>
                        </a:rPr>
                        <a:t>0.1</a:t>
                      </a:r>
                      <a:endParaRPr sz="1600"/>
                    </a:p>
                  </a:txBody>
                  <a:tcPr marL="82944" marR="82944" marT="41476" marB="41476"/>
                </a:tc>
                <a:tc>
                  <a:txBody>
                    <a:bodyPr/>
                    <a:lstStyle/>
                    <a:p>
                      <a:r>
                        <a:rPr lang="en-US" sz="1600">
                          <a:latin typeface="Arial"/>
                        </a:rPr>
                        <a:t>Topic1</a:t>
                      </a:r>
                      <a:endParaRPr sz="1600"/>
                    </a:p>
                  </a:txBody>
                  <a:tcPr marL="82944" marR="82944" marT="41476" marB="41476"/>
                </a:tc>
                <a:tc>
                  <a:txBody>
                    <a:bodyPr/>
                    <a:lstStyle/>
                    <a:p>
                      <a:r>
                        <a:rPr lang="en-US" sz="1600">
                          <a:latin typeface="Arial"/>
                        </a:rPr>
                        <a:t>0.1</a:t>
                      </a:r>
                      <a:endParaRPr sz="1600"/>
                    </a:p>
                  </a:txBody>
                  <a:tcPr marL="82944" marR="82944" marT="41476" marB="41476"/>
                </a:tc>
                <a:tc>
                  <a:txBody>
                    <a:bodyPr/>
                    <a:lstStyle/>
                    <a:p>
                      <a:r>
                        <a:rPr lang="en-US" sz="1600">
                          <a:latin typeface="Arial"/>
                        </a:rPr>
                        <a:t>Topic2</a:t>
                      </a:r>
                      <a:endParaRPr sz="1600"/>
                    </a:p>
                  </a:txBody>
                  <a:tcPr marL="82944" marR="82944" marT="41476" marB="41476"/>
                </a:tc>
                <a:tc>
                  <a:txBody>
                    <a:bodyPr/>
                    <a:lstStyle/>
                    <a:p>
                      <a:r>
                        <a:rPr lang="en-US" sz="1600">
                          <a:latin typeface="Arial"/>
                        </a:rPr>
                        <a:t>0.2</a:t>
                      </a:r>
                      <a:endParaRPr sz="1600"/>
                    </a:p>
                  </a:txBody>
                  <a:tcPr marL="82944" marR="82944" marT="41476" marB="41476"/>
                </a:tc>
              </a:tr>
              <a:tr h="331811">
                <a:tc>
                  <a:txBody>
                    <a:bodyPr/>
                    <a:lstStyle/>
                    <a:p>
                      <a:r>
                        <a:rPr lang="en-US" sz="1600" b="1">
                          <a:latin typeface="Arial"/>
                        </a:rPr>
                        <a:t>Sum</a:t>
                      </a:r>
                      <a:endParaRPr sz="1600"/>
                    </a:p>
                  </a:txBody>
                  <a:tcPr marL="82944" marR="82944" marT="41476" marB="41476"/>
                </a:tc>
                <a:tc>
                  <a:txBody>
                    <a:bodyPr/>
                    <a:lstStyle/>
                    <a:p>
                      <a:r>
                        <a:rPr lang="en-US" sz="1600" b="1">
                          <a:latin typeface="Arial"/>
                        </a:rPr>
                        <a:t>1.0</a:t>
                      </a:r>
                      <a:endParaRPr sz="1600"/>
                    </a:p>
                  </a:txBody>
                  <a:tcPr marL="82944" marR="82944" marT="41476" marB="41476"/>
                </a:tc>
                <a:tc>
                  <a:txBody>
                    <a:bodyPr/>
                    <a:lstStyle/>
                    <a:p>
                      <a:endParaRPr lang="en-US" sz="1600"/>
                    </a:p>
                  </a:txBody>
                  <a:tcPr marL="82944" marR="82944" marT="41476" marB="41476"/>
                </a:tc>
                <a:tc>
                  <a:txBody>
                    <a:bodyPr/>
                    <a:lstStyle/>
                    <a:p>
                      <a:r>
                        <a:rPr lang="en-US" sz="1600" b="1">
                          <a:latin typeface="Arial"/>
                        </a:rPr>
                        <a:t>1.0</a:t>
                      </a:r>
                      <a:endParaRPr sz="1600"/>
                    </a:p>
                  </a:txBody>
                  <a:tcPr marL="82944" marR="82944" marT="41476" marB="41476"/>
                </a:tc>
                <a:tc>
                  <a:txBody>
                    <a:bodyPr/>
                    <a:lstStyle/>
                    <a:p>
                      <a:endParaRPr lang="en-US" sz="1600"/>
                    </a:p>
                  </a:txBody>
                  <a:tcPr marL="82944" marR="82944" marT="41476" marB="41476"/>
                </a:tc>
                <a:tc>
                  <a:txBody>
                    <a:bodyPr/>
                    <a:lstStyle/>
                    <a:p>
                      <a:r>
                        <a:rPr lang="en-US" sz="1600" b="1">
                          <a:latin typeface="Arial"/>
                        </a:rPr>
                        <a:t>1.0</a:t>
                      </a:r>
                      <a:endParaRPr sz="1600"/>
                    </a:p>
                  </a:txBody>
                  <a:tcPr marL="82944" marR="82944" marT="41476" marB="41476"/>
                </a:tc>
              </a:tr>
            </a:tbl>
          </a:graphicData>
        </a:graphic>
      </p:graphicFrame>
      <p:graphicFrame>
        <p:nvGraphicFramePr>
          <p:cNvPr id="130" name="Table 3"/>
          <p:cNvGraphicFramePr/>
          <p:nvPr>
            <p:extLst>
              <p:ext uri="{D42A27DB-BD31-4B8C-83A1-F6EECF244321}">
                <p14:modId xmlns:p14="http://schemas.microsoft.com/office/powerpoint/2010/main" val="1155543764"/>
              </p:ext>
            </p:extLst>
          </p:nvPr>
        </p:nvGraphicFramePr>
        <p:xfrm>
          <a:off x="294876" y="2245397"/>
          <a:ext cx="8228436" cy="1659055"/>
        </p:xfrm>
        <a:graphic>
          <a:graphicData uri="http://schemas.openxmlformats.org/drawingml/2006/table">
            <a:tbl>
              <a:tblPr/>
              <a:tblGrid>
                <a:gridCol w="883974"/>
                <a:gridCol w="1547526"/>
                <a:gridCol w="1083170"/>
                <a:gridCol w="1650716"/>
                <a:gridCol w="993042"/>
                <a:gridCol w="2070008"/>
              </a:tblGrid>
              <a:tr h="331811">
                <a:tc>
                  <a:txBody>
                    <a:bodyPr/>
                    <a:lstStyle/>
                    <a:p>
                      <a:r>
                        <a:rPr lang="en-US" sz="1600">
                          <a:latin typeface="Arial"/>
                        </a:rPr>
                        <a:t>Topic1</a:t>
                      </a:r>
                      <a:endParaRPr sz="1600"/>
                    </a:p>
                  </a:txBody>
                  <a:tcPr marL="82944" marR="82944" marT="41476" marB="41476"/>
                </a:tc>
                <a:tc>
                  <a:txBody>
                    <a:bodyPr/>
                    <a:lstStyle/>
                    <a:p>
                      <a:r>
                        <a:rPr lang="en-US" sz="1600">
                          <a:latin typeface="Arial"/>
                        </a:rPr>
                        <a:t>topic1_weight</a:t>
                      </a:r>
                      <a:endParaRPr sz="1600"/>
                    </a:p>
                  </a:txBody>
                  <a:tcPr marL="82944" marR="82944" marT="41476" marB="41476"/>
                </a:tc>
                <a:tc>
                  <a:txBody>
                    <a:bodyPr/>
                    <a:lstStyle/>
                    <a:p>
                      <a:r>
                        <a:rPr lang="en-US" sz="1600">
                          <a:latin typeface="Arial"/>
                        </a:rPr>
                        <a:t>Topic2</a:t>
                      </a:r>
                      <a:endParaRPr sz="1600"/>
                    </a:p>
                  </a:txBody>
                  <a:tcPr marL="82944" marR="82944" marT="41476" marB="41476"/>
                </a:tc>
                <a:tc>
                  <a:txBody>
                    <a:bodyPr/>
                    <a:lstStyle/>
                    <a:p>
                      <a:r>
                        <a:rPr lang="en-US" sz="1600">
                          <a:latin typeface="Arial"/>
                        </a:rPr>
                        <a:t>topic2_weight</a:t>
                      </a:r>
                      <a:endParaRPr sz="1600"/>
                    </a:p>
                  </a:txBody>
                  <a:tcPr marL="82944" marR="82944" marT="41476" marB="41476"/>
                </a:tc>
                <a:tc>
                  <a:txBody>
                    <a:bodyPr/>
                    <a:lstStyle/>
                    <a:p>
                      <a:r>
                        <a:rPr lang="en-US" sz="1600">
                          <a:latin typeface="Arial"/>
                        </a:rPr>
                        <a:t>Topic3</a:t>
                      </a:r>
                      <a:endParaRPr sz="1600"/>
                    </a:p>
                  </a:txBody>
                  <a:tcPr marL="82944" marR="82944" marT="41476" marB="41476"/>
                </a:tc>
                <a:tc>
                  <a:txBody>
                    <a:bodyPr/>
                    <a:lstStyle/>
                    <a:p>
                      <a:r>
                        <a:rPr lang="en-US" sz="1600">
                          <a:latin typeface="Arial"/>
                        </a:rPr>
                        <a:t>topic3_weight</a:t>
                      </a:r>
                      <a:endParaRPr sz="1600"/>
                    </a:p>
                  </a:txBody>
                  <a:tcPr marL="82944" marR="82944" marT="41476" marB="41476"/>
                </a:tc>
              </a:tr>
              <a:tr h="331811">
                <a:tc>
                  <a:txBody>
                    <a:bodyPr/>
                    <a:lstStyle/>
                    <a:p>
                      <a:r>
                        <a:rPr lang="en-US" sz="1600">
                          <a:latin typeface="Arial"/>
                        </a:rPr>
                        <a:t>gene</a:t>
                      </a:r>
                      <a:endParaRPr sz="1600"/>
                    </a:p>
                  </a:txBody>
                  <a:tcPr marL="82944" marR="82944" marT="41476" marB="41476"/>
                </a:tc>
                <a:tc>
                  <a:txBody>
                    <a:bodyPr/>
                    <a:lstStyle/>
                    <a:p>
                      <a:r>
                        <a:rPr lang="en-US" sz="1600">
                          <a:latin typeface="Arial"/>
                        </a:rPr>
                        <a:t>0.5</a:t>
                      </a:r>
                      <a:endParaRPr sz="1600"/>
                    </a:p>
                  </a:txBody>
                  <a:tcPr marL="82944" marR="82944" marT="41476" marB="41476"/>
                </a:tc>
                <a:tc>
                  <a:txBody>
                    <a:bodyPr/>
                    <a:lstStyle/>
                    <a:p>
                      <a:r>
                        <a:rPr lang="en-US" sz="1600">
                          <a:latin typeface="Arial"/>
                        </a:rPr>
                        <a:t>genetic</a:t>
                      </a:r>
                      <a:endParaRPr sz="1600"/>
                    </a:p>
                  </a:txBody>
                  <a:tcPr marL="82944" marR="82944" marT="41476" marB="41476"/>
                </a:tc>
                <a:tc>
                  <a:txBody>
                    <a:bodyPr/>
                    <a:lstStyle/>
                    <a:p>
                      <a:r>
                        <a:rPr lang="en-US" sz="1600">
                          <a:latin typeface="Arial"/>
                        </a:rPr>
                        <a:t>0.4</a:t>
                      </a:r>
                      <a:endParaRPr sz="1600"/>
                    </a:p>
                  </a:txBody>
                  <a:tcPr marL="82944" marR="82944" marT="41476" marB="41476"/>
                </a:tc>
                <a:tc>
                  <a:txBody>
                    <a:bodyPr/>
                    <a:lstStyle/>
                    <a:p>
                      <a:r>
                        <a:rPr lang="en-US" sz="1600">
                          <a:latin typeface="Arial"/>
                        </a:rPr>
                        <a:t>dna</a:t>
                      </a:r>
                      <a:endParaRPr sz="1600"/>
                    </a:p>
                  </a:txBody>
                  <a:tcPr marL="82944" marR="82944" marT="41476" marB="41476"/>
                </a:tc>
                <a:tc>
                  <a:txBody>
                    <a:bodyPr/>
                    <a:lstStyle/>
                    <a:p>
                      <a:r>
                        <a:rPr lang="en-US" sz="1600">
                          <a:latin typeface="Arial"/>
                        </a:rPr>
                        <a:t>0.7</a:t>
                      </a:r>
                      <a:endParaRPr sz="1600"/>
                    </a:p>
                  </a:txBody>
                  <a:tcPr marL="82944" marR="82944" marT="41476" marB="41476"/>
                </a:tc>
              </a:tr>
              <a:tr h="331811">
                <a:tc>
                  <a:txBody>
                    <a:bodyPr/>
                    <a:lstStyle/>
                    <a:p>
                      <a:r>
                        <a:rPr lang="en-US" sz="1600">
                          <a:latin typeface="Arial"/>
                        </a:rPr>
                        <a:t>dna</a:t>
                      </a:r>
                      <a:endParaRPr sz="1600"/>
                    </a:p>
                  </a:txBody>
                  <a:tcPr marL="82944" marR="82944" marT="41476" marB="41476"/>
                </a:tc>
                <a:tc>
                  <a:txBody>
                    <a:bodyPr/>
                    <a:lstStyle/>
                    <a:p>
                      <a:r>
                        <a:rPr lang="en-US" sz="1600">
                          <a:latin typeface="Arial"/>
                        </a:rPr>
                        <a:t>0.3</a:t>
                      </a:r>
                      <a:endParaRPr sz="1600"/>
                    </a:p>
                  </a:txBody>
                  <a:tcPr marL="82944" marR="82944" marT="41476" marB="41476"/>
                </a:tc>
                <a:tc>
                  <a:txBody>
                    <a:bodyPr/>
                    <a:lstStyle/>
                    <a:p>
                      <a:r>
                        <a:rPr lang="en-US" sz="1600">
                          <a:latin typeface="Arial"/>
                        </a:rPr>
                        <a:t>dna</a:t>
                      </a:r>
                      <a:endParaRPr sz="1600"/>
                    </a:p>
                  </a:txBody>
                  <a:tcPr marL="82944" marR="82944" marT="41476" marB="41476"/>
                </a:tc>
                <a:tc>
                  <a:txBody>
                    <a:bodyPr/>
                    <a:lstStyle/>
                    <a:p>
                      <a:r>
                        <a:rPr lang="en-US" sz="1600">
                          <a:latin typeface="Arial"/>
                        </a:rPr>
                        <a:t>0.2</a:t>
                      </a:r>
                      <a:endParaRPr sz="1600"/>
                    </a:p>
                  </a:txBody>
                  <a:tcPr marL="82944" marR="82944" marT="41476" marB="41476"/>
                </a:tc>
                <a:tc>
                  <a:txBody>
                    <a:bodyPr/>
                    <a:lstStyle/>
                    <a:p>
                      <a:r>
                        <a:rPr lang="en-US" sz="1600">
                          <a:latin typeface="Arial"/>
                        </a:rPr>
                        <a:t>genetic</a:t>
                      </a:r>
                      <a:endParaRPr sz="1600"/>
                    </a:p>
                  </a:txBody>
                  <a:tcPr marL="82944" marR="82944" marT="41476" marB="41476"/>
                </a:tc>
                <a:tc>
                  <a:txBody>
                    <a:bodyPr/>
                    <a:lstStyle/>
                    <a:p>
                      <a:r>
                        <a:rPr lang="en-US" sz="1600">
                          <a:latin typeface="Arial"/>
                        </a:rPr>
                        <a:t>0.2</a:t>
                      </a:r>
                      <a:endParaRPr sz="1600"/>
                    </a:p>
                  </a:txBody>
                  <a:tcPr marL="82944" marR="82944" marT="41476" marB="41476"/>
                </a:tc>
              </a:tr>
              <a:tr h="331811">
                <a:tc>
                  <a:txBody>
                    <a:bodyPr/>
                    <a:lstStyle/>
                    <a:p>
                      <a:r>
                        <a:rPr lang="en-US" sz="1600">
                          <a:latin typeface="Arial"/>
                        </a:rPr>
                        <a:t>genetic</a:t>
                      </a:r>
                      <a:endParaRPr sz="1600"/>
                    </a:p>
                  </a:txBody>
                  <a:tcPr marL="82944" marR="82944" marT="41476" marB="41476"/>
                </a:tc>
                <a:tc>
                  <a:txBody>
                    <a:bodyPr/>
                    <a:lstStyle/>
                    <a:p>
                      <a:r>
                        <a:rPr lang="en-US" sz="1600">
                          <a:latin typeface="Arial"/>
                        </a:rPr>
                        <a:t>0.2</a:t>
                      </a:r>
                      <a:endParaRPr sz="1600"/>
                    </a:p>
                  </a:txBody>
                  <a:tcPr marL="82944" marR="82944" marT="41476" marB="41476"/>
                </a:tc>
                <a:tc>
                  <a:txBody>
                    <a:bodyPr/>
                    <a:lstStyle/>
                    <a:p>
                      <a:r>
                        <a:rPr lang="en-US" sz="1600">
                          <a:latin typeface="Arial"/>
                        </a:rPr>
                        <a:t>gene</a:t>
                      </a:r>
                      <a:endParaRPr sz="1600"/>
                    </a:p>
                  </a:txBody>
                  <a:tcPr marL="82944" marR="82944" marT="41476" marB="41476"/>
                </a:tc>
                <a:tc>
                  <a:txBody>
                    <a:bodyPr/>
                    <a:lstStyle/>
                    <a:p>
                      <a:r>
                        <a:rPr lang="en-US" sz="1600">
                          <a:latin typeface="Arial"/>
                        </a:rPr>
                        <a:t>0.2</a:t>
                      </a:r>
                      <a:endParaRPr sz="1600"/>
                    </a:p>
                  </a:txBody>
                  <a:tcPr marL="82944" marR="82944" marT="41476" marB="41476"/>
                </a:tc>
                <a:tc>
                  <a:txBody>
                    <a:bodyPr/>
                    <a:lstStyle/>
                    <a:p>
                      <a:r>
                        <a:rPr lang="en-US" sz="1600">
                          <a:latin typeface="Arial"/>
                        </a:rPr>
                        <a:t>gene</a:t>
                      </a:r>
                      <a:endParaRPr sz="1600"/>
                    </a:p>
                  </a:txBody>
                  <a:tcPr marL="82944" marR="82944" marT="41476" marB="41476"/>
                </a:tc>
                <a:tc>
                  <a:txBody>
                    <a:bodyPr/>
                    <a:lstStyle/>
                    <a:p>
                      <a:r>
                        <a:rPr lang="en-US" sz="1600">
                          <a:latin typeface="Arial"/>
                        </a:rPr>
                        <a:t>0.1</a:t>
                      </a:r>
                      <a:endParaRPr sz="1600"/>
                    </a:p>
                  </a:txBody>
                  <a:tcPr marL="82944" marR="82944" marT="41476" marB="41476"/>
                </a:tc>
              </a:tr>
              <a:tr h="331811">
                <a:tc>
                  <a:txBody>
                    <a:bodyPr/>
                    <a:lstStyle/>
                    <a:p>
                      <a:r>
                        <a:rPr lang="en-US" sz="1600" b="1">
                          <a:latin typeface="Arial"/>
                        </a:rPr>
                        <a:t>Sum</a:t>
                      </a:r>
                      <a:endParaRPr sz="1600"/>
                    </a:p>
                  </a:txBody>
                  <a:tcPr marL="82944" marR="82944" marT="41476" marB="41476"/>
                </a:tc>
                <a:tc>
                  <a:txBody>
                    <a:bodyPr/>
                    <a:lstStyle/>
                    <a:p>
                      <a:r>
                        <a:rPr lang="en-US" sz="1600" b="1">
                          <a:latin typeface="Arial"/>
                        </a:rPr>
                        <a:t>1.0</a:t>
                      </a:r>
                      <a:endParaRPr sz="1600"/>
                    </a:p>
                  </a:txBody>
                  <a:tcPr marL="82944" marR="82944" marT="41476" marB="41476"/>
                </a:tc>
                <a:tc>
                  <a:txBody>
                    <a:bodyPr/>
                    <a:lstStyle/>
                    <a:p>
                      <a:endParaRPr lang="en-US" sz="1600"/>
                    </a:p>
                  </a:txBody>
                  <a:tcPr marL="82944" marR="82944" marT="41476" marB="41476"/>
                </a:tc>
                <a:tc>
                  <a:txBody>
                    <a:bodyPr/>
                    <a:lstStyle/>
                    <a:p>
                      <a:r>
                        <a:rPr lang="en-US" sz="1600" b="1">
                          <a:latin typeface="Arial"/>
                        </a:rPr>
                        <a:t>1.0</a:t>
                      </a:r>
                      <a:endParaRPr sz="1600"/>
                    </a:p>
                  </a:txBody>
                  <a:tcPr marL="82944" marR="82944" marT="41476" marB="41476"/>
                </a:tc>
                <a:tc>
                  <a:txBody>
                    <a:bodyPr/>
                    <a:lstStyle/>
                    <a:p>
                      <a:endParaRPr lang="en-US" sz="1600"/>
                    </a:p>
                  </a:txBody>
                  <a:tcPr marL="82944" marR="82944" marT="41476" marB="41476"/>
                </a:tc>
                <a:tc>
                  <a:txBody>
                    <a:bodyPr/>
                    <a:lstStyle/>
                    <a:p>
                      <a:r>
                        <a:rPr lang="en-US" sz="1600" b="1">
                          <a:latin typeface="Arial"/>
                        </a:rPr>
                        <a:t>1.0</a:t>
                      </a:r>
                      <a:endParaRPr sz="1600"/>
                    </a:p>
                  </a:txBody>
                  <a:tcPr marL="82944" marR="82944" marT="41476" marB="41476"/>
                </a:tc>
              </a:tr>
            </a:tbl>
          </a:graphicData>
        </a:graphic>
      </p:graphicFrame>
      <p:sp>
        <p:nvSpPr>
          <p:cNvPr id="131" name="TextShape 4"/>
          <p:cNvSpPr txBox="1"/>
          <p:nvPr/>
        </p:nvSpPr>
        <p:spPr>
          <a:xfrm>
            <a:off x="580608" y="1368515"/>
            <a:ext cx="8211456" cy="546377"/>
          </a:xfrm>
          <a:prstGeom prst="rect">
            <a:avLst/>
          </a:prstGeom>
        </p:spPr>
        <p:txBody>
          <a:bodyPr lIns="81639" tIns="40820" rIns="81639" bIns="40820"/>
          <a:lstStyle/>
          <a:p>
            <a:r>
              <a:rPr lang="en-US" sz="3300"/>
              <a:t>Each </a:t>
            </a:r>
            <a:r>
              <a:rPr lang="en-US" sz="3300" i="1"/>
              <a:t>topic </a:t>
            </a:r>
            <a:r>
              <a:rPr lang="en-US" sz="3300"/>
              <a:t>is a distribution over ALL words.</a:t>
            </a:r>
            <a:endParaRPr/>
          </a:p>
        </p:txBody>
      </p:sp>
      <p:sp>
        <p:nvSpPr>
          <p:cNvPr id="132" name="TextShape 5"/>
          <p:cNvSpPr txBox="1"/>
          <p:nvPr/>
        </p:nvSpPr>
        <p:spPr>
          <a:xfrm>
            <a:off x="497664" y="3940049"/>
            <a:ext cx="8211456" cy="495430"/>
          </a:xfrm>
          <a:prstGeom prst="rect">
            <a:avLst/>
          </a:prstGeom>
        </p:spPr>
        <p:txBody>
          <a:bodyPr lIns="81639" tIns="40820" rIns="81639" bIns="40820"/>
          <a:lstStyle/>
          <a:p>
            <a:r>
              <a:rPr lang="en-US" sz="2900"/>
              <a:t>Each </a:t>
            </a:r>
            <a:r>
              <a:rPr lang="en-US" sz="2900" i="1"/>
              <a:t>document </a:t>
            </a:r>
            <a:r>
              <a:rPr lang="en-US" sz="2900"/>
              <a:t>is a distribution over ALL topics.</a:t>
            </a:r>
            <a:endParaRPr/>
          </a:p>
        </p:txBody>
      </p:sp>
    </p:spTree>
    <p:extLst>
      <p:ext uri="{BB962C8B-B14F-4D97-AF65-F5344CB8AC3E}">
        <p14:creationId xmlns:p14="http://schemas.microsoft.com/office/powerpoint/2010/main" val="1359977379"/>
      </p:ext>
    </p:extLst>
  </p:cSld>
  <p:clrMapOvr>
    <a:masterClrMapping/>
  </p:clrMapOvr>
  <p:timing>
    <p:tnLst>
      <p:par>
        <p:cTn xmlns:p14="http://schemas.microsoft.com/office/powerpoint/2010/main" id="1" dur="indefinite" restart="never" nodeType="tmRoot">
          <p:childTnLst>
            <p:seq>
              <p:cTn id="2" nodeType="mainSeq">
                <p:childTnLst>
                  <p:par>
                    <p:cTn id="3" fill="freeze">
                      <p:stCondLst>
                        <p:cond delay="indefinite"/>
                      </p:stCondLst>
                      <p:childTnLst>
                        <p:par>
                          <p:cTn id="4" fill="freeze">
                            <p:stCondLst>
                              <p:cond delay="0"/>
                            </p:stCondLst>
                            <p:childTnLst>
                              <p:par>
                                <p:cTn id="5" presetID="1" presetClass="entr" fill="hold" nodeType="clickEffect">
                                  <p:stCondLst>
                                    <p:cond delay="0"/>
                                  </p:stCondLst>
                                  <p:childTnLst>
                                    <p:set>
                                      <p:cBhvr>
                                        <p:cTn id="6" dur="1" fill="hold">
                                          <p:stCondLst>
                                            <p:cond delay="0"/>
                                          </p:stCondLst>
                                        </p:cTn>
                                        <p:tgtEl>
                                          <p:spTgt spid="131">
                                            <p:txEl>
                                              <p:pRg st="0" end="0"/>
                                            </p:txEl>
                                          </p:spTgt>
                                        </p:tgtEl>
                                        <p:attrNameLst>
                                          <p:attrName>style.visibility</p:attrName>
                                        </p:attrNameLst>
                                      </p:cBhvr>
                                      <p:to>
                                        <p:strVal val="visible"/>
                                      </p:to>
                                    </p:set>
                                  </p:childTnLst>
                                </p:cTn>
                              </p:par>
                            </p:childTnLst>
                          </p:cTn>
                        </p:par>
                      </p:childTnLst>
                    </p:cTn>
                  </p:par>
                  <p:par>
                    <p:cTn id="7" fill="freeze">
                      <p:stCondLst>
                        <p:cond delay="indefinite"/>
                      </p:stCondLst>
                      <p:childTnLst>
                        <p:par>
                          <p:cTn id="8" fill="freeze">
                            <p:stCondLst>
                              <p:cond delay="0"/>
                            </p:stCondLst>
                            <p:childTnLst>
                              <p:par>
                                <p:cTn id="9" presetID="1" presetClass="entr" fill="hold"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freeze">
                      <p:stCondLst>
                        <p:cond delay="indefinite"/>
                      </p:stCondLst>
                      <p:childTnLst>
                        <p:par>
                          <p:cTn id="12" fill="freeze">
                            <p:stCondLst>
                              <p:cond delay="0"/>
                            </p:stCondLst>
                            <p:childTnLst>
                              <p:par>
                                <p:cTn id="13" presetID="1" presetClass="entr" fill="hold" nodeType="clickEffect">
                                  <p:stCondLst>
                                    <p:cond delay="0"/>
                                  </p:stCondLst>
                                  <p:childTnLst>
                                    <p:set>
                                      <p:cBhvr>
                                        <p:cTn id="14"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15" fill="freeze">
                      <p:stCondLst>
                        <p:cond delay="indefinite"/>
                      </p:stCondLst>
                      <p:childTnLst>
                        <p:par>
                          <p:cTn id="16" fill="freeze">
                            <p:stCondLst>
                              <p:cond delay="0"/>
                            </p:stCondLst>
                            <p:childTnLst>
                              <p:par>
                                <p:cTn id="17" presetID="1" presetClass="entr" fill="hold" nodeType="click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Right number of topics?</a:t>
            </a:r>
          </a:p>
        </p:txBody>
      </p:sp>
      <p:sp>
        <p:nvSpPr>
          <p:cNvPr id="3" name="Content Placeholder 2"/>
          <p:cNvSpPr>
            <a:spLocks noGrp="1"/>
          </p:cNvSpPr>
          <p:nvPr>
            <p:ph idx="1"/>
          </p:nvPr>
        </p:nvSpPr>
        <p:spPr/>
        <p:txBody>
          <a:bodyPr/>
          <a:lstStyle/>
          <a:p>
            <a:r>
              <a:rPr lang="en-US"/>
              <a:t>Depends on task at hand </a:t>
            </a:r>
          </a:p>
          <a:p>
            <a:r>
              <a:rPr lang="en-US"/>
              <a:t>Coarse: broad comparisons, lose distinctions </a:t>
            </a:r>
          </a:p>
          <a:p>
            <a:r>
              <a:rPr lang="en-US"/>
              <a:t>Granular: specific insights, lose broader picture </a:t>
            </a:r>
          </a:p>
          <a:p>
            <a:endParaRPr lang="en-US"/>
          </a:p>
        </p:txBody>
      </p:sp>
      <p:sp>
        <p:nvSpPr>
          <p:cNvPr id="4" name="Footer Placeholder 3"/>
          <p:cNvSpPr>
            <a:spLocks noGrp="1"/>
          </p:cNvSpPr>
          <p:nvPr>
            <p:ph type="ftr" sz="quarter" idx="11"/>
          </p:nvPr>
        </p:nvSpPr>
        <p:spPr/>
        <p:txBody>
          <a:bodyPr/>
          <a:lstStyle/>
          <a:p>
            <a:r>
              <a:rPr lang="en-US" dirty="0"/>
              <a:t>4. Analysis</a:t>
            </a:r>
          </a:p>
        </p:txBody>
      </p:sp>
      <p:sp>
        <p:nvSpPr>
          <p:cNvPr id="5" name="Slide Number Placeholder 4"/>
          <p:cNvSpPr>
            <a:spLocks noGrp="1"/>
          </p:cNvSpPr>
          <p:nvPr>
            <p:ph type="sldNum" sz="quarter" idx="12"/>
          </p:nvPr>
        </p:nvSpPr>
        <p:spPr/>
        <p:txBody>
          <a:bodyPr/>
          <a:lstStyle/>
          <a:p>
            <a:fld id="{3B1F4957-6925-4408-9EED-69313A826C61}" type="slidenum">
              <a:rPr lang="en-US" smtClean="0"/>
              <a:t>32</a:t>
            </a:fld>
            <a:endParaRPr lang="en-US"/>
          </a:p>
        </p:txBody>
      </p:sp>
    </p:spTree>
    <p:extLst>
      <p:ext uri="{BB962C8B-B14F-4D97-AF65-F5344CB8AC3E}">
        <p14:creationId xmlns:p14="http://schemas.microsoft.com/office/powerpoint/2010/main" val="175618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Topic Modeling</a:t>
            </a:r>
          </a:p>
        </p:txBody>
      </p:sp>
      <p:sp>
        <p:nvSpPr>
          <p:cNvPr id="8" name="Text Placeholder 7"/>
          <p:cNvSpPr>
            <a:spLocks noGrp="1"/>
          </p:cNvSpPr>
          <p:nvPr>
            <p:ph type="body" idx="1"/>
          </p:nvPr>
        </p:nvSpPr>
        <p:spPr/>
        <p:txBody>
          <a:bodyPr/>
          <a:lstStyle/>
          <a:p>
            <a:r>
              <a:rPr lang="en-US"/>
              <a:t>It does</a:t>
            </a:r>
          </a:p>
        </p:txBody>
      </p:sp>
      <p:sp>
        <p:nvSpPr>
          <p:cNvPr id="9" name="Content Placeholder 8"/>
          <p:cNvSpPr>
            <a:spLocks noGrp="1"/>
          </p:cNvSpPr>
          <p:nvPr>
            <p:ph sz="half" idx="2"/>
          </p:nvPr>
        </p:nvSpPr>
        <p:spPr/>
        <p:txBody>
          <a:bodyPr/>
          <a:lstStyle/>
          <a:p>
            <a:r>
              <a:rPr lang="en-US"/>
              <a:t>Allow categories to arise inductively</a:t>
            </a:r>
          </a:p>
          <a:p>
            <a:r>
              <a:rPr lang="en-US"/>
              <a:t>Find latent categories</a:t>
            </a:r>
          </a:p>
          <a:p>
            <a:r>
              <a:rPr lang="en-US"/>
              <a:t>Find patterns across text</a:t>
            </a:r>
          </a:p>
          <a:p>
            <a:r>
              <a:rPr lang="en-US"/>
              <a:t>Handle large and diverse corpora</a:t>
            </a:r>
          </a:p>
          <a:p>
            <a:r>
              <a:rPr lang="en-US"/>
              <a:t>Find key differences between categories</a:t>
            </a:r>
          </a:p>
        </p:txBody>
      </p:sp>
      <p:sp>
        <p:nvSpPr>
          <p:cNvPr id="10" name="Text Placeholder 9"/>
          <p:cNvSpPr>
            <a:spLocks noGrp="1"/>
          </p:cNvSpPr>
          <p:nvPr>
            <p:ph type="body" sz="quarter" idx="3"/>
          </p:nvPr>
        </p:nvSpPr>
        <p:spPr/>
        <p:txBody>
          <a:bodyPr/>
          <a:lstStyle/>
          <a:p>
            <a:r>
              <a:rPr lang="en-US"/>
              <a:t>It does not</a:t>
            </a:r>
          </a:p>
        </p:txBody>
      </p:sp>
      <p:sp>
        <p:nvSpPr>
          <p:cNvPr id="11" name="Content Placeholder 10"/>
          <p:cNvSpPr>
            <a:spLocks noGrp="1"/>
          </p:cNvSpPr>
          <p:nvPr>
            <p:ph sz="quarter" idx="4"/>
          </p:nvPr>
        </p:nvSpPr>
        <p:spPr/>
        <p:txBody>
          <a:bodyPr/>
          <a:lstStyle/>
          <a:p>
            <a:r>
              <a:rPr lang="en-US"/>
              <a:t>Find the “one” best way to categorize text</a:t>
            </a:r>
          </a:p>
          <a:p>
            <a:r>
              <a:rPr lang="en-US"/>
              <a:t>Capture the categories you want</a:t>
            </a:r>
          </a:p>
          <a:p>
            <a:r>
              <a:rPr lang="en-US"/>
              <a:t>Tell you who does what to whom</a:t>
            </a:r>
          </a:p>
          <a:p>
            <a:r>
              <a:rPr lang="en-US"/>
              <a:t>Magically reveal meaning</a:t>
            </a:r>
          </a:p>
          <a:p>
            <a:endParaRPr lang="en-US"/>
          </a:p>
        </p:txBody>
      </p:sp>
      <p:sp>
        <p:nvSpPr>
          <p:cNvPr id="5" name="Footer Placeholder 4"/>
          <p:cNvSpPr>
            <a:spLocks noGrp="1"/>
          </p:cNvSpPr>
          <p:nvPr>
            <p:ph type="ftr" sz="quarter" idx="11"/>
          </p:nvPr>
        </p:nvSpPr>
        <p:spPr/>
        <p:txBody>
          <a:bodyPr/>
          <a:lstStyle/>
          <a:p>
            <a:r>
              <a:rPr lang="en-US" dirty="0"/>
              <a:t>4. Analysis</a:t>
            </a:r>
          </a:p>
        </p:txBody>
      </p:sp>
      <p:sp>
        <p:nvSpPr>
          <p:cNvPr id="6" name="Slide Number Placeholder 5"/>
          <p:cNvSpPr>
            <a:spLocks noGrp="1"/>
          </p:cNvSpPr>
          <p:nvPr>
            <p:ph type="sldNum" sz="quarter" idx="12"/>
          </p:nvPr>
        </p:nvSpPr>
        <p:spPr/>
        <p:txBody>
          <a:bodyPr/>
          <a:lstStyle/>
          <a:p>
            <a:fld id="{3B1F4957-6925-4408-9EED-69313A826C61}" type="slidenum">
              <a:rPr lang="en-US" smtClean="0"/>
              <a:t>33</a:t>
            </a:fld>
            <a:endParaRPr lang="en-US"/>
          </a:p>
        </p:txBody>
      </p:sp>
    </p:spTree>
    <p:extLst>
      <p:ext uri="{BB962C8B-B14F-4D97-AF65-F5344CB8AC3E}">
        <p14:creationId xmlns:p14="http://schemas.microsoft.com/office/powerpoint/2010/main" val="2028035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Structural Topic Model</a:t>
            </a:r>
          </a:p>
        </p:txBody>
      </p:sp>
      <p:sp>
        <p:nvSpPr>
          <p:cNvPr id="6" name="Content Placeholder 5"/>
          <p:cNvSpPr>
            <a:spLocks noGrp="1"/>
          </p:cNvSpPr>
          <p:nvPr>
            <p:ph idx="1"/>
          </p:nvPr>
        </p:nvSpPr>
        <p:spPr/>
        <p:txBody>
          <a:bodyPr/>
          <a:lstStyle/>
          <a:p>
            <a:pPr marL="0" indent="0">
              <a:buNone/>
            </a:pPr>
            <a:endParaRPr lang="en-US"/>
          </a:p>
          <a:p>
            <a:pPr marL="0" indent="0">
              <a:buNone/>
            </a:pPr>
            <a:endParaRPr lang="en-US"/>
          </a:p>
        </p:txBody>
      </p:sp>
      <p:sp>
        <p:nvSpPr>
          <p:cNvPr id="4" name="Footer Placeholder 3"/>
          <p:cNvSpPr>
            <a:spLocks noGrp="1"/>
          </p:cNvSpPr>
          <p:nvPr>
            <p:ph type="ftr" sz="quarter" idx="11"/>
          </p:nvPr>
        </p:nvSpPr>
        <p:spPr/>
        <p:txBody>
          <a:bodyPr/>
          <a:lstStyle/>
          <a:p>
            <a:r>
              <a:rPr lang="en-US" dirty="0"/>
              <a:t>4. Analysis</a:t>
            </a:r>
          </a:p>
        </p:txBody>
      </p:sp>
      <p:sp>
        <p:nvSpPr>
          <p:cNvPr id="5" name="Slide Number Placeholder 4"/>
          <p:cNvSpPr>
            <a:spLocks noGrp="1"/>
          </p:cNvSpPr>
          <p:nvPr>
            <p:ph type="sldNum" sz="quarter" idx="12"/>
          </p:nvPr>
        </p:nvSpPr>
        <p:spPr/>
        <p:txBody>
          <a:bodyPr/>
          <a:lstStyle/>
          <a:p>
            <a:fld id="{3B1F4957-6925-4408-9EED-69313A826C61}" type="slidenum">
              <a:rPr lang="en-US" smtClean="0"/>
              <a:t>34</a:t>
            </a:fld>
            <a:endParaRPr lang="en-US"/>
          </a:p>
        </p:txBody>
      </p:sp>
      <p:pic>
        <p:nvPicPr>
          <p:cNvPr id="7" name="Picture 6" descr="Screen Shot 2015-02-26 at 4.52.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3919" y="1417638"/>
            <a:ext cx="4289281" cy="5384098"/>
          </a:xfrm>
          <a:prstGeom prst="rect">
            <a:avLst/>
          </a:prstGeom>
        </p:spPr>
      </p:pic>
    </p:spTree>
    <p:extLst>
      <p:ext uri="{BB962C8B-B14F-4D97-AF65-F5344CB8AC3E}">
        <p14:creationId xmlns:p14="http://schemas.microsoft.com/office/powerpoint/2010/main" val="389594059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Structural Topic Model</a:t>
            </a:r>
          </a:p>
        </p:txBody>
      </p:sp>
      <p:sp>
        <p:nvSpPr>
          <p:cNvPr id="3" name="Content Placeholder 2"/>
          <p:cNvSpPr>
            <a:spLocks noGrp="1"/>
          </p:cNvSpPr>
          <p:nvPr>
            <p:ph idx="1"/>
          </p:nvPr>
        </p:nvSpPr>
        <p:spPr/>
        <p:txBody>
          <a:bodyPr/>
          <a:lstStyle/>
          <a:p>
            <a:r>
              <a:rPr lang="en-US"/>
              <a:t>Examines how document attention, topic content varies over time, across authors, or with general set of covariates.</a:t>
            </a:r>
            <a:endParaRPr lang="en-US">
              <a:effectLst/>
            </a:endParaRPr>
          </a:p>
          <a:p>
            <a:r>
              <a:rPr lang="en-US"/>
              <a:t>Can use prevalence and content covariates.</a:t>
            </a:r>
          </a:p>
          <a:p>
            <a:r>
              <a:rPr lang="en-US"/>
              <a:t>Prevalence ~ (Region + Year)</a:t>
            </a:r>
          </a:p>
        </p:txBody>
      </p:sp>
      <p:sp>
        <p:nvSpPr>
          <p:cNvPr id="4" name="Footer Placeholder 3"/>
          <p:cNvSpPr>
            <a:spLocks noGrp="1"/>
          </p:cNvSpPr>
          <p:nvPr>
            <p:ph type="ftr" sz="quarter" idx="11"/>
          </p:nvPr>
        </p:nvSpPr>
        <p:spPr/>
        <p:txBody>
          <a:bodyPr/>
          <a:lstStyle/>
          <a:p>
            <a:r>
              <a:rPr lang="en-US" dirty="0"/>
              <a:t>4. Analysis</a:t>
            </a:r>
          </a:p>
        </p:txBody>
      </p:sp>
      <p:sp>
        <p:nvSpPr>
          <p:cNvPr id="5" name="Slide Number Placeholder 4"/>
          <p:cNvSpPr>
            <a:spLocks noGrp="1"/>
          </p:cNvSpPr>
          <p:nvPr>
            <p:ph type="sldNum" sz="quarter" idx="12"/>
          </p:nvPr>
        </p:nvSpPr>
        <p:spPr/>
        <p:txBody>
          <a:bodyPr/>
          <a:lstStyle/>
          <a:p>
            <a:fld id="{3B1F4957-6925-4408-9EED-69313A826C61}" type="slidenum">
              <a:rPr lang="en-US" smtClean="0"/>
              <a:t>35</a:t>
            </a:fld>
            <a:endParaRPr lang="en-US"/>
          </a:p>
        </p:txBody>
      </p:sp>
    </p:spTree>
    <p:extLst>
      <p:ext uri="{BB962C8B-B14F-4D97-AF65-F5344CB8AC3E}">
        <p14:creationId xmlns:p14="http://schemas.microsoft.com/office/powerpoint/2010/main" val="4675046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Validation</a:t>
            </a:r>
          </a:p>
        </p:txBody>
      </p:sp>
      <p:sp>
        <p:nvSpPr>
          <p:cNvPr id="3" name="Content Placeholder 2"/>
          <p:cNvSpPr>
            <a:spLocks noGrp="1"/>
          </p:cNvSpPr>
          <p:nvPr>
            <p:ph idx="1"/>
          </p:nvPr>
        </p:nvSpPr>
        <p:spPr/>
        <p:txBody>
          <a:bodyPr>
            <a:normAutofit fontScale="70000" lnSpcReduction="20000"/>
          </a:bodyPr>
          <a:lstStyle/>
          <a:p>
            <a:r>
              <a:rPr lang="en-US">
                <a:solidFill>
                  <a:srgbClr val="FF0000"/>
                </a:solidFill>
              </a:rPr>
              <a:t>Semantic Validity: </a:t>
            </a:r>
            <a:r>
              <a:rPr lang="en-US"/>
              <a:t>All categories are coherent and meaningful </a:t>
            </a:r>
            <a:endParaRPr lang="en-US">
              <a:effectLst/>
            </a:endParaRPr>
          </a:p>
          <a:p>
            <a:r>
              <a:rPr lang="en-US">
                <a:solidFill>
                  <a:srgbClr val="FF0000"/>
                </a:solidFill>
              </a:rPr>
              <a:t>Convergent Construct Validity: </a:t>
            </a:r>
            <a:r>
              <a:rPr lang="en-US"/>
              <a:t>Measures concur with existing </a:t>
            </a:r>
            <a:endParaRPr lang="en-US">
              <a:effectLst/>
            </a:endParaRPr>
          </a:p>
          <a:p>
            <a:r>
              <a:rPr lang="en-US"/>
              <a:t>measures in critical details. </a:t>
            </a:r>
            <a:endParaRPr lang="en-US">
              <a:effectLst/>
            </a:endParaRPr>
          </a:p>
          <a:p>
            <a:r>
              <a:rPr lang="en-US">
                <a:solidFill>
                  <a:srgbClr val="FF0000"/>
                </a:solidFill>
              </a:rPr>
              <a:t>Discriminant Construct Validity: </a:t>
            </a:r>
            <a:r>
              <a:rPr lang="en-US"/>
              <a:t>Measures differ from existing measures in productive ways. </a:t>
            </a:r>
            <a:endParaRPr lang="en-US">
              <a:effectLst/>
            </a:endParaRPr>
          </a:p>
          <a:p>
            <a:r>
              <a:rPr lang="en-US">
                <a:solidFill>
                  <a:srgbClr val="FF0000"/>
                </a:solidFill>
              </a:rPr>
              <a:t>Predictive Measure: </a:t>
            </a:r>
            <a:r>
              <a:rPr lang="en-US"/>
              <a:t>Measures from the model corresponds to external events in expected ways. </a:t>
            </a:r>
            <a:endParaRPr lang="en-US">
              <a:effectLst/>
            </a:endParaRPr>
          </a:p>
          <a:p>
            <a:r>
              <a:rPr lang="en-US">
                <a:solidFill>
                  <a:srgbClr val="FF0000"/>
                </a:solidFill>
              </a:rPr>
              <a:t>Hypothesis Validity: </a:t>
            </a:r>
            <a:r>
              <a:rPr lang="en-US"/>
              <a:t>Measures generated from the model can be used to test substantive hypotheses. </a:t>
            </a:r>
            <a:endParaRPr lang="en-US">
              <a:effectLst/>
            </a:endParaRPr>
          </a:p>
          <a:p>
            <a:r>
              <a:rPr lang="en-US"/>
              <a:t>Must use a variety of validations.</a:t>
            </a:r>
          </a:p>
          <a:p>
            <a:r>
              <a:rPr lang="en-US"/>
              <a:t>None of these validations are performed using a canned statistic</a:t>
            </a:r>
          </a:p>
          <a:p>
            <a:r>
              <a:rPr lang="en-US"/>
              <a:t>All: require substantive knowledge on areas (and what we expect!) </a:t>
            </a:r>
            <a:endParaRPr lang="en-US">
              <a:effectLst/>
            </a:endParaRPr>
          </a:p>
          <a:p>
            <a:pPr marL="0" indent="0">
              <a:buNone/>
            </a:pPr>
            <a:endParaRPr lang="en-US"/>
          </a:p>
        </p:txBody>
      </p:sp>
      <p:sp>
        <p:nvSpPr>
          <p:cNvPr id="4" name="Footer Placeholder 3"/>
          <p:cNvSpPr>
            <a:spLocks noGrp="1"/>
          </p:cNvSpPr>
          <p:nvPr>
            <p:ph type="ftr" sz="quarter" idx="11"/>
          </p:nvPr>
        </p:nvSpPr>
        <p:spPr/>
        <p:txBody>
          <a:bodyPr/>
          <a:lstStyle/>
          <a:p>
            <a:r>
              <a:rPr lang="en-US" dirty="0"/>
              <a:t>4. Analysis</a:t>
            </a:r>
          </a:p>
        </p:txBody>
      </p:sp>
      <p:sp>
        <p:nvSpPr>
          <p:cNvPr id="5" name="Slide Number Placeholder 4"/>
          <p:cNvSpPr>
            <a:spLocks noGrp="1"/>
          </p:cNvSpPr>
          <p:nvPr>
            <p:ph type="sldNum" sz="quarter" idx="12"/>
          </p:nvPr>
        </p:nvSpPr>
        <p:spPr/>
        <p:txBody>
          <a:bodyPr/>
          <a:lstStyle/>
          <a:p>
            <a:fld id="{3B1F4957-6925-4408-9EED-69313A826C61}" type="slidenum">
              <a:rPr lang="en-US" smtClean="0"/>
              <a:t>36</a:t>
            </a:fld>
            <a:endParaRPr lang="en-US"/>
          </a:p>
        </p:txBody>
      </p:sp>
    </p:spTree>
    <p:extLst>
      <p:ext uri="{BB962C8B-B14F-4D97-AF65-F5344CB8AC3E}">
        <p14:creationId xmlns:p14="http://schemas.microsoft.com/office/powerpoint/2010/main" val="4141780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Structural Topic Model</a:t>
            </a:r>
          </a:p>
        </p:txBody>
      </p:sp>
      <p:sp>
        <p:nvSpPr>
          <p:cNvPr id="4" name="Footer Placeholder 3"/>
          <p:cNvSpPr>
            <a:spLocks noGrp="1"/>
          </p:cNvSpPr>
          <p:nvPr>
            <p:ph type="ftr" sz="quarter" idx="11"/>
          </p:nvPr>
        </p:nvSpPr>
        <p:spPr/>
        <p:txBody>
          <a:bodyPr/>
          <a:lstStyle/>
          <a:p>
            <a:r>
              <a:rPr lang="en-US" dirty="0"/>
              <a:t>4. Analysis</a:t>
            </a:r>
          </a:p>
        </p:txBody>
      </p:sp>
      <p:sp>
        <p:nvSpPr>
          <p:cNvPr id="5" name="Slide Number Placeholder 4"/>
          <p:cNvSpPr>
            <a:spLocks noGrp="1"/>
          </p:cNvSpPr>
          <p:nvPr>
            <p:ph type="sldNum" sz="quarter" idx="12"/>
          </p:nvPr>
        </p:nvSpPr>
        <p:spPr/>
        <p:txBody>
          <a:bodyPr/>
          <a:lstStyle/>
          <a:p>
            <a:fld id="{3B1F4957-6925-4408-9EED-69313A826C61}" type="slidenum">
              <a:rPr lang="en-US" smtClean="0"/>
              <a:t>37</a:t>
            </a:fld>
            <a:endParaRPr lang="en-US"/>
          </a:p>
        </p:txBody>
      </p:sp>
      <p:sp>
        <p:nvSpPr>
          <p:cNvPr id="6" name="Content Placeholder 5"/>
          <p:cNvSpPr>
            <a:spLocks noGrp="1"/>
          </p:cNvSpPr>
          <p:nvPr>
            <p:ph idx="1"/>
          </p:nvPr>
        </p:nvSpPr>
        <p:spPr/>
        <p:txBody>
          <a:bodyPr/>
          <a:lstStyle/>
          <a:p>
            <a:pPr marL="0" indent="0">
              <a:buNone/>
            </a:pPr>
            <a:r>
              <a:rPr lang="en-US" b="1">
                <a:latin typeface="Courier New"/>
                <a:cs typeface="Courier New"/>
              </a:rPr>
              <a:t>To the R script!</a:t>
            </a:r>
            <a:endParaRPr lang="en-US" b="1">
              <a:solidFill>
                <a:srgbClr val="000000"/>
              </a:solidFill>
              <a:latin typeface="Courier New"/>
              <a:cs typeface="Courier New"/>
            </a:endParaRPr>
          </a:p>
          <a:p>
            <a:pPr marL="0" indent="0">
              <a:buNone/>
            </a:pPr>
            <a:r>
              <a:rPr lang="en-US" b="1">
                <a:solidFill>
                  <a:srgbClr val="FF0000"/>
                </a:solidFill>
                <a:latin typeface="Courier New"/>
                <a:cs typeface="Courier New"/>
              </a:rPr>
              <a:t>stm.R</a:t>
            </a:r>
          </a:p>
          <a:p>
            <a:pPr marL="0" indent="0">
              <a:buNone/>
            </a:pPr>
            <a:endParaRPr lang="en-US" b="1">
              <a:solidFill>
                <a:srgbClr val="FF0000"/>
              </a:solidFill>
              <a:latin typeface="Courier New"/>
              <a:cs typeface="Courier New"/>
            </a:endParaRPr>
          </a:p>
          <a:p>
            <a:pPr marL="0" indent="0">
              <a:buNone/>
            </a:pPr>
            <a:r>
              <a:rPr lang="en-US" b="1">
                <a:latin typeface="Courier New"/>
                <a:cs typeface="Courier New"/>
              </a:rPr>
              <a:t>Input: Data/women-processed.csv</a:t>
            </a:r>
          </a:p>
          <a:p>
            <a:pPr marL="0" indent="0">
              <a:buNone/>
            </a:pPr>
            <a:r>
              <a:rPr lang="en-US" b="1">
                <a:latin typeface="Courier New"/>
                <a:cs typeface="Courier New"/>
              </a:rPr>
              <a:t>Output: Results/stm/*</a:t>
            </a:r>
          </a:p>
          <a:p>
            <a:pPr marL="0" indent="0">
              <a:buNone/>
            </a:pPr>
            <a:endParaRPr lang="en-US"/>
          </a:p>
          <a:p>
            <a:pPr marL="0" indent="0">
              <a:buNone/>
            </a:pPr>
            <a:endParaRPr lang="en-US"/>
          </a:p>
        </p:txBody>
      </p:sp>
    </p:spTree>
    <p:extLst>
      <p:ext uri="{BB962C8B-B14F-4D97-AF65-F5344CB8AC3E}">
        <p14:creationId xmlns:p14="http://schemas.microsoft.com/office/powerpoint/2010/main" val="23446831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4. Analysis</a:t>
            </a:r>
          </a:p>
        </p:txBody>
      </p:sp>
      <p:sp>
        <p:nvSpPr>
          <p:cNvPr id="5" name="Slide Number Placeholder 4"/>
          <p:cNvSpPr>
            <a:spLocks noGrp="1"/>
          </p:cNvSpPr>
          <p:nvPr>
            <p:ph type="sldNum" sz="quarter" idx="12"/>
          </p:nvPr>
        </p:nvSpPr>
        <p:spPr/>
        <p:txBody>
          <a:bodyPr/>
          <a:lstStyle/>
          <a:p>
            <a:fld id="{3B1F4957-6925-4408-9EED-69313A826C61}" type="slidenum">
              <a:rPr lang="en-US" smtClean="0"/>
              <a:t>38</a:t>
            </a:fld>
            <a:endParaRPr lang="en-US"/>
          </a:p>
        </p:txBody>
      </p:sp>
      <p:pic>
        <p:nvPicPr>
          <p:cNvPr id="14" name="Picture 13" descr="topics11-20.jpeg"/>
          <p:cNvPicPr>
            <a:picLocks noChangeAspect="1"/>
          </p:cNvPicPr>
          <p:nvPr/>
        </p:nvPicPr>
        <p:blipFill rotWithShape="1">
          <a:blip r:embed="rId2">
            <a:extLst>
              <a:ext uri="{28A0092B-C50C-407E-A947-70E740481C1C}">
                <a14:useLocalDpi xmlns:a14="http://schemas.microsoft.com/office/drawing/2010/main" val="0"/>
              </a:ext>
            </a:extLst>
          </a:blip>
          <a:srcRect l="9491" t="6609" r="3844" b="8055"/>
          <a:stretch/>
        </p:blipFill>
        <p:spPr>
          <a:xfrm>
            <a:off x="4617900" y="844258"/>
            <a:ext cx="4160520" cy="5852160"/>
          </a:xfrm>
          <a:prstGeom prst="rect">
            <a:avLst/>
          </a:prstGeom>
        </p:spPr>
      </p:pic>
      <p:pic>
        <p:nvPicPr>
          <p:cNvPr id="15" name="Picture 14" descr="topics1-10.jpeg"/>
          <p:cNvPicPr>
            <a:picLocks noChangeAspect="1"/>
          </p:cNvPicPr>
          <p:nvPr/>
        </p:nvPicPr>
        <p:blipFill rotWithShape="1">
          <a:blip r:embed="rId3">
            <a:extLst>
              <a:ext uri="{28A0092B-C50C-407E-A947-70E740481C1C}">
                <a14:useLocalDpi xmlns:a14="http://schemas.microsoft.com/office/drawing/2010/main" val="0"/>
              </a:ext>
            </a:extLst>
          </a:blip>
          <a:srcRect l="9523" t="7431" r="3809" b="8783"/>
          <a:stretch/>
        </p:blipFill>
        <p:spPr>
          <a:xfrm>
            <a:off x="317518" y="917524"/>
            <a:ext cx="4160520" cy="5669280"/>
          </a:xfrm>
          <a:prstGeom prst="rect">
            <a:avLst/>
          </a:prstGeom>
        </p:spPr>
      </p:pic>
      <p:sp>
        <p:nvSpPr>
          <p:cNvPr id="16" name="Title 1"/>
          <p:cNvSpPr>
            <a:spLocks noGrp="1"/>
          </p:cNvSpPr>
          <p:nvPr>
            <p:ph type="title"/>
          </p:nvPr>
        </p:nvSpPr>
        <p:spPr>
          <a:xfrm>
            <a:off x="457200" y="55377"/>
            <a:ext cx="8229600" cy="788881"/>
          </a:xfrm>
        </p:spPr>
        <p:txBody>
          <a:bodyPr/>
          <a:lstStyle/>
          <a:p>
            <a:r>
              <a:rPr lang="en-US"/>
              <a:t>Topics</a:t>
            </a:r>
          </a:p>
        </p:txBody>
      </p:sp>
    </p:spTree>
    <p:extLst>
      <p:ext uri="{BB962C8B-B14F-4D97-AF65-F5344CB8AC3E}">
        <p14:creationId xmlns:p14="http://schemas.microsoft.com/office/powerpoint/2010/main" val="218145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research question</a:t>
            </a:r>
            <a:endParaRPr lang="en-US" dirty="0"/>
          </a:p>
        </p:txBody>
      </p:sp>
      <p:sp>
        <p:nvSpPr>
          <p:cNvPr id="3" name="Content Placeholder 2"/>
          <p:cNvSpPr>
            <a:spLocks noGrp="1"/>
          </p:cNvSpPr>
          <p:nvPr>
            <p:ph idx="1"/>
          </p:nvPr>
        </p:nvSpPr>
        <p:spPr/>
        <p:txBody>
          <a:bodyPr/>
          <a:lstStyle/>
          <a:p>
            <a:r>
              <a:rPr lang="en-US" dirty="0" smtClean="0"/>
              <a:t>How does American media represent women abroad?</a:t>
            </a:r>
          </a:p>
          <a:p>
            <a:r>
              <a:rPr lang="en-US" dirty="0" smtClean="0"/>
              <a:t>How do these representations vary across time and space?</a:t>
            </a:r>
          </a:p>
          <a:p>
            <a:endParaRPr lang="en-US" dirty="0"/>
          </a:p>
          <a:p>
            <a:pPr marL="0" indent="0">
              <a:buNone/>
            </a:pPr>
            <a:endParaRPr lang="en-US" dirty="0" smtClean="0">
              <a:solidFill>
                <a:srgbClr val="FF0000"/>
              </a:solidFill>
            </a:endParaRPr>
          </a:p>
          <a:p>
            <a:pPr marL="0" indent="0">
              <a:buNone/>
            </a:pPr>
            <a:r>
              <a:rPr lang="en-US" dirty="0" smtClean="0">
                <a:solidFill>
                  <a:srgbClr val="FF0000"/>
                </a:solidFill>
              </a:rPr>
              <a:t>What are some others?</a:t>
            </a:r>
            <a:endParaRPr lang="en-US" dirty="0">
              <a:solidFill>
                <a:srgbClr val="FF0000"/>
              </a:solidFill>
            </a:endParaRPr>
          </a:p>
        </p:txBody>
      </p:sp>
      <p:sp>
        <p:nvSpPr>
          <p:cNvPr id="4" name="Footer Placeholder 3"/>
          <p:cNvSpPr>
            <a:spLocks noGrp="1"/>
          </p:cNvSpPr>
          <p:nvPr>
            <p:ph type="ftr" sz="quarter" idx="11"/>
          </p:nvPr>
        </p:nvSpPr>
        <p:spPr/>
        <p:txBody>
          <a:bodyPr/>
          <a:lstStyle/>
          <a:p>
            <a:r>
              <a:rPr lang="en-US" dirty="0" smtClean="0"/>
              <a:t>1. Research Question</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3</a:t>
            </a:fld>
            <a:endParaRPr lang="en-US"/>
          </a:p>
        </p:txBody>
      </p:sp>
    </p:spTree>
    <p:extLst>
      <p:ext uri="{BB962C8B-B14F-4D97-AF65-F5344CB8AC3E}">
        <p14:creationId xmlns:p14="http://schemas.microsoft.com/office/powerpoint/2010/main" val="3005931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4. Analysis</a:t>
            </a:r>
          </a:p>
        </p:txBody>
      </p:sp>
      <p:sp>
        <p:nvSpPr>
          <p:cNvPr id="5" name="Slide Number Placeholder 4"/>
          <p:cNvSpPr>
            <a:spLocks noGrp="1"/>
          </p:cNvSpPr>
          <p:nvPr>
            <p:ph type="sldNum" sz="quarter" idx="12"/>
          </p:nvPr>
        </p:nvSpPr>
        <p:spPr/>
        <p:txBody>
          <a:bodyPr/>
          <a:lstStyle/>
          <a:p>
            <a:fld id="{3B1F4957-6925-4408-9EED-69313A826C61}" type="slidenum">
              <a:rPr lang="en-US" smtClean="0"/>
              <a:t>39</a:t>
            </a:fld>
            <a:endParaRPr lang="en-US"/>
          </a:p>
        </p:txBody>
      </p:sp>
      <p:pic>
        <p:nvPicPr>
          <p:cNvPr id="11" name="Picture 10" descr="Top Topic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0"/>
            <a:ext cx="8703046" cy="6858000"/>
          </a:xfrm>
          <a:prstGeom prst="rect">
            <a:avLst/>
          </a:prstGeom>
        </p:spPr>
      </p:pic>
    </p:spTree>
    <p:extLst>
      <p:ext uri="{BB962C8B-B14F-4D97-AF65-F5344CB8AC3E}">
        <p14:creationId xmlns:p14="http://schemas.microsoft.com/office/powerpoint/2010/main" val="2393430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F4957-6925-4408-9EED-69313A826C61}" type="slidenum">
              <a:rPr lang="en-US" smtClean="0"/>
              <a:t>40</a:t>
            </a:fld>
            <a:endParaRPr lang="en-US"/>
          </a:p>
        </p:txBody>
      </p:sp>
      <p:pic>
        <p:nvPicPr>
          <p:cNvPr id="8" name="Picture 7" descr="politics-over-regio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98" y="138715"/>
            <a:ext cx="4057103" cy="3200400"/>
          </a:xfrm>
          <a:prstGeom prst="rect">
            <a:avLst/>
          </a:prstGeom>
        </p:spPr>
      </p:pic>
      <p:pic>
        <p:nvPicPr>
          <p:cNvPr id="11" name="Picture 10" descr="Religion-by-regio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3339115"/>
            <a:ext cx="4057101" cy="3200400"/>
          </a:xfrm>
          <a:prstGeom prst="rect">
            <a:avLst/>
          </a:prstGeom>
        </p:spPr>
      </p:pic>
      <p:pic>
        <p:nvPicPr>
          <p:cNvPr id="12" name="Picture 11" descr="business-over-regio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848" y="3339115"/>
            <a:ext cx="4057104" cy="3200400"/>
          </a:xfrm>
          <a:prstGeom prst="rect">
            <a:avLst/>
          </a:prstGeom>
        </p:spPr>
      </p:pic>
      <p:pic>
        <p:nvPicPr>
          <p:cNvPr id="13" name="Picture 12" descr="repro-health-by-region.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648" y="138715"/>
            <a:ext cx="4057103" cy="3200400"/>
          </a:xfrm>
          <a:prstGeom prst="rect">
            <a:avLst/>
          </a:prstGeom>
        </p:spPr>
      </p:pic>
    </p:spTree>
    <p:extLst>
      <p:ext uri="{BB962C8B-B14F-4D97-AF65-F5344CB8AC3E}">
        <p14:creationId xmlns:p14="http://schemas.microsoft.com/office/powerpoint/2010/main" val="192161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F4957-6925-4408-9EED-69313A826C61}" type="slidenum">
              <a:rPr lang="en-US" smtClean="0"/>
              <a:t>41</a:t>
            </a:fld>
            <a:endParaRPr lang="en-US"/>
          </a:p>
        </p:txBody>
      </p:sp>
      <p:pic>
        <p:nvPicPr>
          <p:cNvPr id="2" name="Picture 1" descr="topics-over-tim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0"/>
            <a:ext cx="8703046" cy="6858000"/>
          </a:xfrm>
          <a:prstGeom prst="rect">
            <a:avLst/>
          </a:prstGeom>
        </p:spPr>
      </p:pic>
    </p:spTree>
    <p:extLst>
      <p:ext uri="{BB962C8B-B14F-4D97-AF65-F5344CB8AC3E}">
        <p14:creationId xmlns:p14="http://schemas.microsoft.com/office/powerpoint/2010/main" val="2965553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F4957-6925-4408-9EED-69313A826C61}" type="slidenum">
              <a:rPr lang="en-US" smtClean="0"/>
              <a:t>42</a:t>
            </a:fld>
            <a:endParaRPr lang="en-US"/>
          </a:p>
        </p:txBody>
      </p:sp>
      <p:pic>
        <p:nvPicPr>
          <p:cNvPr id="6" name="Picture 5" descr="religion-time-regio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00" y="101600"/>
            <a:ext cx="8420100" cy="6642100"/>
          </a:xfrm>
          <a:prstGeom prst="rect">
            <a:avLst/>
          </a:prstGeom>
        </p:spPr>
      </p:pic>
    </p:spTree>
    <p:extLst>
      <p:ext uri="{BB962C8B-B14F-4D97-AF65-F5344CB8AC3E}">
        <p14:creationId xmlns:p14="http://schemas.microsoft.com/office/powerpoint/2010/main" val="1120536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3" name="Content Placeholder 2"/>
          <p:cNvSpPr>
            <a:spLocks noGrp="1"/>
          </p:cNvSpPr>
          <p:nvPr>
            <p:ph idx="1"/>
          </p:nvPr>
        </p:nvSpPr>
        <p:spPr/>
        <p:txBody>
          <a:bodyPr>
            <a:normAutofit fontScale="92500" lnSpcReduction="10000"/>
          </a:bodyPr>
          <a:lstStyle/>
          <a:p>
            <a:r>
              <a:rPr lang="en-US">
                <a:hlinkClick r:id="rId2"/>
              </a:rPr>
              <a:t>Computational Narratology</a:t>
            </a:r>
            <a:endParaRPr lang="en-US"/>
          </a:p>
          <a:p>
            <a:r>
              <a:rPr lang="en-US">
                <a:hlinkClick r:id="rId3"/>
              </a:rPr>
              <a:t>Analyzing Plots with Sentiment Analysis</a:t>
            </a:r>
            <a:endParaRPr lang="en-US"/>
          </a:p>
          <a:p>
            <a:r>
              <a:rPr lang="en-US">
                <a:hlinkClick r:id="rId4"/>
              </a:rPr>
              <a:t>Plot Mapper (in 2D space)</a:t>
            </a:r>
            <a:endParaRPr lang="en-US"/>
          </a:p>
          <a:p>
            <a:r>
              <a:rPr lang="en-US">
                <a:hlinkClick r:id="rId5"/>
              </a:rPr>
              <a:t>Other tools from Nick Beauchamp  </a:t>
            </a:r>
            <a:r>
              <a:rPr lang="en-US"/>
              <a:t>(who did plot mapper)</a:t>
            </a:r>
          </a:p>
          <a:p>
            <a:r>
              <a:rPr lang="en-US">
                <a:hlinkClick r:id="rId6"/>
              </a:rPr>
              <a:t>Text as Data Class by Justin Grimmer</a:t>
            </a:r>
            <a:r>
              <a:rPr lang="en-US"/>
              <a:t> (check out the syllabus especially)</a:t>
            </a:r>
          </a:p>
          <a:p>
            <a:r>
              <a:rPr lang="en-US">
                <a:hlinkClick r:id="rId7"/>
              </a:rPr>
              <a:t>Computer Assisted Text Analysis for Comparative </a:t>
            </a:r>
            <a:r>
              <a:rPr lang="en-US"/>
              <a:t>Politics (good stuff on foreign languages)</a:t>
            </a:r>
            <a:endParaRPr lang="en-US"/>
          </a:p>
          <a:p>
            <a:endParaRPr lang="en-US"/>
          </a:p>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F4957-6925-4408-9EED-69313A826C61}" type="slidenum">
              <a:rPr lang="en-US" smtClean="0"/>
              <a:t>43</a:t>
            </a:fld>
            <a:endParaRPr lang="en-US"/>
          </a:p>
        </p:txBody>
      </p:sp>
    </p:spTree>
    <p:extLst>
      <p:ext uri="{BB962C8B-B14F-4D97-AF65-F5344CB8AC3E}">
        <p14:creationId xmlns:p14="http://schemas.microsoft.com/office/powerpoint/2010/main" val="3241992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File structure</a:t>
            </a:r>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6232919"/>
              </p:ext>
            </p:extLst>
          </p:nvPr>
        </p:nvGraphicFramePr>
        <p:xfrm>
          <a:off x="457200" y="1600200"/>
          <a:ext cx="8229600" cy="503427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mtClean="0"/>
                        <a:t>Task</a:t>
                      </a:r>
                      <a:endParaRPr lang="en-US"/>
                    </a:p>
                  </a:txBody>
                  <a:tcPr/>
                </a:tc>
                <a:tc>
                  <a:txBody>
                    <a:bodyPr/>
                    <a:lstStyle/>
                    <a:p>
                      <a:r>
                        <a:rPr lang="en-US" smtClean="0"/>
                        <a:t>Input</a:t>
                      </a:r>
                      <a:endParaRPr lang="en-US"/>
                    </a:p>
                  </a:txBody>
                  <a:tcPr/>
                </a:tc>
                <a:tc>
                  <a:txBody>
                    <a:bodyPr/>
                    <a:lstStyle/>
                    <a:p>
                      <a:r>
                        <a:rPr lang="en-US" smtClean="0"/>
                        <a:t>Script</a:t>
                      </a:r>
                      <a:endParaRPr lang="en-US"/>
                    </a:p>
                  </a:txBody>
                  <a:tcPr/>
                </a:tc>
                <a:tc>
                  <a:txBody>
                    <a:bodyPr/>
                    <a:lstStyle/>
                    <a:p>
                      <a:r>
                        <a:rPr lang="en-US" smtClean="0"/>
                        <a:t>Output</a:t>
                      </a:r>
                      <a:endParaRPr lang="en-US"/>
                    </a:p>
                  </a:txBody>
                  <a:tcPr/>
                </a:tc>
              </a:tr>
              <a:tr h="370840">
                <a:tc>
                  <a:txBody>
                    <a:bodyPr/>
                    <a:lstStyle/>
                    <a:p>
                      <a:r>
                        <a:rPr lang="en-US" smtClean="0"/>
                        <a:t>Clean</a:t>
                      </a:r>
                      <a:r>
                        <a:rPr lang="en-US" baseline="0" smtClean="0"/>
                        <a:t> Metadata</a:t>
                      </a:r>
                      <a:endParaRPr lang="en-US" smtClean="0"/>
                    </a:p>
                  </a:txBody>
                  <a:tcPr/>
                </a:tc>
                <a:tc>
                  <a:txBody>
                    <a:bodyPr/>
                    <a:lstStyle/>
                    <a:p>
                      <a:r>
                        <a:rPr lang="en-US" smtClean="0"/>
                        <a:t>Data/raw-all.csv </a:t>
                      </a:r>
                      <a:endParaRPr lang="en-US"/>
                    </a:p>
                  </a:txBody>
                  <a:tcPr/>
                </a:tc>
                <a:tc>
                  <a:txBody>
                    <a:bodyPr/>
                    <a:lstStyle/>
                    <a:p>
                      <a:r>
                        <a:rPr lang="en-US" smtClean="0">
                          <a:sym typeface="Wingdings"/>
                        </a:rPr>
                        <a:t>clean-and-categorize.R</a:t>
                      </a:r>
                      <a:endParaRPr lang="en-US"/>
                    </a:p>
                  </a:txBody>
                  <a:tcPr/>
                </a:tc>
                <a:tc>
                  <a:txBody>
                    <a:bodyPr/>
                    <a:lstStyle/>
                    <a:p>
                      <a:r>
                        <a:rPr lang="en-US" smtClean="0"/>
                        <a:t>Data/women-all.csv</a:t>
                      </a:r>
                      <a:r>
                        <a:rPr lang="en-US" baseline="0" smtClean="0"/>
                        <a:t>, </a:t>
                      </a:r>
                      <a:r>
                        <a:rPr lang="en-US" smtClean="0"/>
                        <a:t>Data/women-foreign.csv </a:t>
                      </a:r>
                      <a:endParaRPr lang="en-US"/>
                    </a:p>
                  </a:txBody>
                  <a:tcPr/>
                </a:tc>
              </a:tr>
              <a:tr h="370840">
                <a:tc>
                  <a:txBody>
                    <a:bodyPr/>
                    <a:lstStyle/>
                    <a:p>
                      <a:r>
                        <a:rPr lang="en-US"/>
                        <a:t>Descriptive Stats</a:t>
                      </a:r>
                    </a:p>
                  </a:txBody>
                  <a:tcPr/>
                </a:tc>
                <a:tc>
                  <a:txBody>
                    <a:bodyPr/>
                    <a:lstStyle/>
                    <a:p>
                      <a:r>
                        <a:rPr lang="en-US"/>
                        <a:t>Data/women-foreign.csv</a:t>
                      </a:r>
                    </a:p>
                  </a:txBody>
                  <a:tcPr/>
                </a:tc>
                <a:tc>
                  <a:txBody>
                    <a:bodyPr/>
                    <a:lstStyle/>
                    <a:p>
                      <a:r>
                        <a:rPr lang="en-US"/>
                        <a:t>descriptive.R</a:t>
                      </a:r>
                    </a:p>
                  </a:txBody>
                  <a:tcPr/>
                </a:tc>
                <a:tc>
                  <a:txBody>
                    <a:bodyPr/>
                    <a:lstStyle/>
                    <a:p>
                      <a:r>
                        <a:rPr lang="en-US"/>
                        <a:t>Results/</a:t>
                      </a:r>
                    </a:p>
                  </a:txBody>
                  <a:tcPr/>
                </a:tc>
              </a:tr>
              <a:tr h="370840">
                <a:tc>
                  <a:txBody>
                    <a:bodyPr/>
                    <a:lstStyle/>
                    <a:p>
                      <a:r>
                        <a:rPr lang="en-US" smtClean="0"/>
                        <a:t>Pre Process</a:t>
                      </a:r>
                      <a:endParaRPr lang="en-US"/>
                    </a:p>
                  </a:txBody>
                  <a:tcPr/>
                </a:tc>
                <a:tc>
                  <a:txBody>
                    <a:bodyPr/>
                    <a:lstStyle/>
                    <a:p>
                      <a:r>
                        <a:rPr lang="en-US" smtClean="0"/>
                        <a:t>Data/women-foreign.csv</a:t>
                      </a:r>
                      <a:endParaRPr lang="en-US"/>
                    </a:p>
                  </a:txBody>
                  <a:tcPr/>
                </a:tc>
                <a:tc>
                  <a:txBody>
                    <a:bodyPr/>
                    <a:lstStyle/>
                    <a:p>
                      <a:r>
                        <a:rPr lang="en-US" smtClean="0">
                          <a:sym typeface="Wingdings"/>
                        </a:rPr>
                        <a:t>sentiments.ipynb</a:t>
                      </a:r>
                      <a:endParaRPr lang="en-US"/>
                    </a:p>
                  </a:txBody>
                  <a:tcPr/>
                </a:tc>
                <a:tc>
                  <a:txBody>
                    <a:bodyPr/>
                    <a:lstStyle/>
                    <a:p>
                      <a:r>
                        <a:rPr lang="en-US" smtClean="0">
                          <a:sym typeface="Wingdings"/>
                        </a:rPr>
                        <a:t>Data/women-processed.csv</a:t>
                      </a:r>
                      <a:endParaRPr lang="en-US"/>
                    </a:p>
                  </a:txBody>
                  <a:tcPr/>
                </a:tc>
              </a:tr>
              <a:tr h="370840">
                <a:tc>
                  <a:txBody>
                    <a:bodyPr/>
                    <a:lstStyle/>
                    <a:p>
                      <a:r>
                        <a:rPr lang="en-US" smtClean="0"/>
                        <a:t>Sentiment Analysis</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sym typeface="Wingdings"/>
                        </a:rPr>
                        <a:t>Data/women-process.csv</a:t>
                      </a:r>
                      <a:endParaRPr lang="en-US"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sym typeface="Wingdings"/>
                        </a:rPr>
                        <a:t>sentiments.R</a:t>
                      </a:r>
                    </a:p>
                  </a:txBody>
                  <a:tcPr/>
                </a:tc>
                <a:tc>
                  <a:txBody>
                    <a:bodyPr/>
                    <a:lstStyle/>
                    <a:p>
                      <a:r>
                        <a:rPr lang="en-US"/>
                        <a:t>Results/</a:t>
                      </a:r>
                    </a:p>
                  </a:txBody>
                  <a:tcPr/>
                </a:tc>
              </a:tr>
              <a:tr h="370840">
                <a:tc>
                  <a:txBody>
                    <a:bodyPr/>
                    <a:lstStyle/>
                    <a:p>
                      <a:r>
                        <a:rPr lang="en-US" smtClean="0"/>
                        <a:t>Discriminating Words</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sym typeface="Wingdings"/>
                        </a:rPr>
                        <a:t>Data/dtm-python.csv</a:t>
                      </a:r>
                      <a:endParaRPr lang="en-US" smtClean="0"/>
                    </a:p>
                    <a:p>
                      <a:endParaRPr lang="en-US"/>
                    </a:p>
                  </a:txBody>
                  <a:tcPr/>
                </a:tc>
                <a:tc>
                  <a:txBody>
                    <a:bodyPr/>
                    <a:lstStyle/>
                    <a:p>
                      <a:r>
                        <a:rPr lang="en-US" smtClean="0"/>
                        <a:t>discriminating-words.R</a:t>
                      </a:r>
                      <a:endParaRPr lang="en-US"/>
                    </a:p>
                  </a:txBody>
                  <a:tcPr/>
                </a:tc>
                <a:tc>
                  <a:txBody>
                    <a:bodyPr/>
                    <a:lstStyle/>
                    <a:p>
                      <a:r>
                        <a:rPr lang="en-US"/>
                        <a:t>Results/distinctive-words/</a:t>
                      </a:r>
                    </a:p>
                  </a:txBody>
                  <a:tcPr/>
                </a:tc>
              </a:tr>
              <a:tr h="370840">
                <a:tc>
                  <a:txBody>
                    <a:bodyPr/>
                    <a:lstStyle/>
                    <a:p>
                      <a:r>
                        <a:rPr lang="en-US" smtClean="0"/>
                        <a:t>STM</a:t>
                      </a:r>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sym typeface="Wingdings"/>
                        </a:rPr>
                        <a:t>Data/women-process.csv</a:t>
                      </a:r>
                      <a:endParaRPr lang="en-US" smtClean="0"/>
                    </a:p>
                    <a:p>
                      <a:endParaRPr lang="en-US"/>
                    </a:p>
                  </a:txBody>
                  <a:tcPr/>
                </a:tc>
                <a:tc>
                  <a:txBody>
                    <a:bodyPr/>
                    <a:lstStyle/>
                    <a:p>
                      <a:r>
                        <a:rPr lang="en-US" smtClean="0"/>
                        <a:t>stm.R</a:t>
                      </a:r>
                      <a:endParaRPr lang="en-US"/>
                    </a:p>
                  </a:txBody>
                  <a:tcPr/>
                </a:tc>
                <a:tc>
                  <a:txBody>
                    <a:bodyPr/>
                    <a:lstStyle/>
                    <a:p>
                      <a:r>
                        <a:rPr lang="en-US"/>
                        <a:t>Results/</a:t>
                      </a:r>
                    </a:p>
                  </a:txBody>
                  <a:tcPr/>
                </a:tc>
              </a:tr>
            </a:tbl>
          </a:graphicData>
        </a:graphic>
      </p:graphicFrame>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F4957-6925-4408-9EED-69313A826C61}" type="slidenum">
              <a:rPr lang="en-US" smtClean="0"/>
              <a:t>44</a:t>
            </a:fld>
            <a:endParaRPr lang="en-US"/>
          </a:p>
        </p:txBody>
      </p:sp>
    </p:spTree>
    <p:extLst>
      <p:ext uri="{BB962C8B-B14F-4D97-AF65-F5344CB8AC3E}">
        <p14:creationId xmlns:p14="http://schemas.microsoft.com/office/powerpoint/2010/main" val="3680232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principles of ATA</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All </a:t>
            </a:r>
            <a:r>
              <a:rPr lang="en-US" dirty="0"/>
              <a:t>Quantitative Models of Language Are Wrong—But Some Are </a:t>
            </a:r>
            <a:r>
              <a:rPr lang="en-US" dirty="0" smtClean="0"/>
              <a:t>Useful</a:t>
            </a:r>
          </a:p>
          <a:p>
            <a:pPr marL="514350" indent="-514350">
              <a:buFont typeface="Arial" pitchFamily="34" charset="0"/>
              <a:buAutoNum type="arabicPeriod"/>
            </a:pPr>
            <a:r>
              <a:rPr lang="en-US" dirty="0"/>
              <a:t>Quantitative methods for text amplify resources and augment humans. </a:t>
            </a:r>
            <a:endParaRPr lang="en-US" dirty="0" smtClean="0"/>
          </a:p>
          <a:p>
            <a:pPr marL="514350" indent="-514350">
              <a:buFont typeface="Arial" pitchFamily="34" charset="0"/>
              <a:buAutoNum type="arabicPeriod"/>
            </a:pPr>
            <a:r>
              <a:rPr lang="en-US" dirty="0"/>
              <a:t>There is no globally best method for automated text analysis</a:t>
            </a:r>
            <a:r>
              <a:rPr lang="en-US" dirty="0" smtClean="0"/>
              <a:t>.</a:t>
            </a:r>
            <a:endParaRPr lang="en-US" dirty="0"/>
          </a:p>
          <a:p>
            <a:pPr marL="514350" indent="-514350">
              <a:buFont typeface="Arial" pitchFamily="34" charset="0"/>
              <a:buAutoNum type="arabicPeriod"/>
            </a:pPr>
            <a:r>
              <a:rPr lang="en-US" dirty="0"/>
              <a:t>Validate, Validate, Validate. </a:t>
            </a:r>
          </a:p>
          <a:p>
            <a:pPr marL="0" indent="0" algn="r">
              <a:buNone/>
            </a:pPr>
            <a:r>
              <a:rPr lang="en-US" dirty="0" smtClean="0"/>
              <a:t>~ Grimmer &amp; Stewart, 2013</a:t>
            </a:r>
            <a:endParaRPr lang="en-US" dirty="0"/>
          </a:p>
          <a:p>
            <a:pPr marL="514350" indent="-514350">
              <a:buAutoNum type="arabicPeriod"/>
            </a:pPr>
            <a:endParaRPr lang="en-US" dirty="0"/>
          </a:p>
          <a:p>
            <a:endParaRPr lang="en-US" dirty="0"/>
          </a:p>
        </p:txBody>
      </p:sp>
      <p:sp>
        <p:nvSpPr>
          <p:cNvPr id="4" name="Footer Placeholder 3"/>
          <p:cNvSpPr>
            <a:spLocks noGrp="1"/>
          </p:cNvSpPr>
          <p:nvPr>
            <p:ph type="ftr" sz="quarter" idx="11"/>
          </p:nvPr>
        </p:nvSpPr>
        <p:spPr/>
        <p:txBody>
          <a:bodyPr/>
          <a:lstStyle/>
          <a:p>
            <a:r>
              <a:rPr lang="en-US" dirty="0"/>
              <a:t>1. Research </a:t>
            </a:r>
            <a:r>
              <a:rPr lang="en-US" dirty="0" smtClean="0"/>
              <a:t>Question</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4</a:t>
            </a:fld>
            <a:endParaRPr lang="en-US"/>
          </a:p>
        </p:txBody>
      </p:sp>
    </p:spTree>
    <p:extLst>
      <p:ext uri="{BB962C8B-B14F-4D97-AF65-F5344CB8AC3E}">
        <p14:creationId xmlns:p14="http://schemas.microsoft.com/office/powerpoint/2010/main" val="2058319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overview </a:t>
            </a:r>
            <a:r>
              <a:rPr lang="en-US" smtClean="0"/>
              <a:t>of process</a:t>
            </a:r>
            <a:endParaRPr lang="en-US" dirty="0"/>
          </a:p>
        </p:txBody>
      </p:sp>
      <p:pic>
        <p:nvPicPr>
          <p:cNvPr id="6" name="Content Placeholder 5" descr="Screen Shot 2015-02-25 at 3.42.37 PM.png"/>
          <p:cNvPicPr>
            <a:picLocks noGrp="1" noChangeAspect="1"/>
          </p:cNvPicPr>
          <p:nvPr>
            <p:ph idx="1"/>
          </p:nvPr>
        </p:nvPicPr>
        <p:blipFill>
          <a:blip r:embed="rId2">
            <a:extLst>
              <a:ext uri="{28A0092B-C50C-407E-A947-70E740481C1C}">
                <a14:useLocalDpi xmlns:a14="http://schemas.microsoft.com/office/drawing/2010/main" val="0"/>
              </a:ext>
            </a:extLst>
          </a:blip>
          <a:srcRect l="-10409" r="-10409"/>
          <a:stretch>
            <a:fillRect/>
          </a:stretch>
        </p:blipFill>
        <p:spPr>
          <a:xfrm>
            <a:off x="-507577" y="1600200"/>
            <a:ext cx="8229600" cy="4525963"/>
          </a:xfrm>
        </p:spPr>
      </p:pic>
      <p:sp>
        <p:nvSpPr>
          <p:cNvPr id="4" name="Footer Placeholder 3"/>
          <p:cNvSpPr>
            <a:spLocks noGrp="1"/>
          </p:cNvSpPr>
          <p:nvPr>
            <p:ph type="ftr" sz="quarter" idx="11"/>
          </p:nvPr>
        </p:nvSpPr>
        <p:spPr/>
        <p:txBody>
          <a:bodyPr/>
          <a:lstStyle/>
          <a:p>
            <a:r>
              <a:rPr lang="en-US" dirty="0" smtClean="0"/>
              <a:t>1. Research Question</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5</a:t>
            </a:fld>
            <a:endParaRPr lang="en-US"/>
          </a:p>
        </p:txBody>
      </p:sp>
      <p:sp>
        <p:nvSpPr>
          <p:cNvPr id="7" name="TextBox 6"/>
          <p:cNvSpPr txBox="1"/>
          <p:nvPr/>
        </p:nvSpPr>
        <p:spPr>
          <a:xfrm>
            <a:off x="6879053" y="2592551"/>
            <a:ext cx="1901629" cy="646331"/>
          </a:xfrm>
          <a:prstGeom prst="rect">
            <a:avLst/>
          </a:prstGeom>
          <a:noFill/>
        </p:spPr>
        <p:txBody>
          <a:bodyPr wrap="square" rtlCol="0">
            <a:spAutoFit/>
          </a:bodyPr>
          <a:lstStyle/>
          <a:p>
            <a:r>
              <a:rPr lang="en-US" dirty="0">
                <a:solidFill>
                  <a:srgbClr val="FF0000"/>
                </a:solidFill>
              </a:rPr>
              <a:t>Credit: Grimmer &amp; Stewart, 2013</a:t>
            </a:r>
          </a:p>
        </p:txBody>
      </p:sp>
    </p:spTree>
    <p:extLst>
      <p:ext uri="{BB962C8B-B14F-4D97-AF65-F5344CB8AC3E}">
        <p14:creationId xmlns:p14="http://schemas.microsoft.com/office/powerpoint/2010/main" val="139660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overview of methods</a:t>
            </a:r>
            <a:endParaRPr lang="en-US" dirty="0"/>
          </a:p>
        </p:txBody>
      </p:sp>
      <p:pic>
        <p:nvPicPr>
          <p:cNvPr id="6" name="Content Placeholder 5" descr="Screen Shot 2015-02-25 at 4.08.35 PM.png"/>
          <p:cNvPicPr>
            <a:picLocks noGrp="1" noChangeAspect="1"/>
          </p:cNvPicPr>
          <p:nvPr>
            <p:ph idx="1"/>
          </p:nvPr>
        </p:nvPicPr>
        <p:blipFill>
          <a:blip r:embed="rId2">
            <a:extLst>
              <a:ext uri="{28A0092B-C50C-407E-A947-70E740481C1C}">
                <a14:useLocalDpi xmlns:a14="http://schemas.microsoft.com/office/drawing/2010/main" val="0"/>
              </a:ext>
            </a:extLst>
          </a:blip>
          <a:srcRect l="-18072" r="-18072"/>
          <a:stretch>
            <a:fillRect/>
          </a:stretch>
        </p:blipFill>
        <p:spPr>
          <a:xfrm>
            <a:off x="-768931" y="1156062"/>
            <a:ext cx="9455731" cy="5200288"/>
          </a:xfrm>
        </p:spPr>
      </p:pic>
      <p:sp>
        <p:nvSpPr>
          <p:cNvPr id="4" name="Footer Placeholder 3"/>
          <p:cNvSpPr>
            <a:spLocks noGrp="1"/>
          </p:cNvSpPr>
          <p:nvPr>
            <p:ph type="ftr" sz="quarter" idx="11"/>
          </p:nvPr>
        </p:nvSpPr>
        <p:spPr/>
        <p:txBody>
          <a:bodyPr/>
          <a:lstStyle/>
          <a:p>
            <a:r>
              <a:rPr lang="en-US" dirty="0" smtClean="0"/>
              <a:t>1. Research Question</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6</a:t>
            </a:fld>
            <a:endParaRPr lang="en-US"/>
          </a:p>
        </p:txBody>
      </p:sp>
      <p:sp>
        <p:nvSpPr>
          <p:cNvPr id="8" name="TextBox 7"/>
          <p:cNvSpPr txBox="1"/>
          <p:nvPr/>
        </p:nvSpPr>
        <p:spPr>
          <a:xfrm>
            <a:off x="7093194" y="3080991"/>
            <a:ext cx="1417269" cy="646331"/>
          </a:xfrm>
          <a:prstGeom prst="rect">
            <a:avLst/>
          </a:prstGeom>
          <a:noFill/>
        </p:spPr>
        <p:txBody>
          <a:bodyPr wrap="square" rtlCol="0">
            <a:spAutoFit/>
          </a:bodyPr>
          <a:lstStyle/>
          <a:p>
            <a:r>
              <a:rPr lang="en-US" dirty="0" smtClean="0">
                <a:solidFill>
                  <a:srgbClr val="FF0000"/>
                </a:solidFill>
              </a:rPr>
              <a:t>Credit: Laura Nelson</a:t>
            </a:r>
          </a:p>
        </p:txBody>
      </p:sp>
    </p:spTree>
    <p:extLst>
      <p:ext uri="{BB962C8B-B14F-4D97-AF65-F5344CB8AC3E}">
        <p14:creationId xmlns:p14="http://schemas.microsoft.com/office/powerpoint/2010/main" val="2645640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covered today	</a:t>
            </a:r>
            <a:endParaRPr lang="en-US" dirty="0"/>
          </a:p>
        </p:txBody>
      </p:sp>
      <p:sp>
        <p:nvSpPr>
          <p:cNvPr id="3" name="Content Placeholder 2"/>
          <p:cNvSpPr>
            <a:spLocks noGrp="1"/>
          </p:cNvSpPr>
          <p:nvPr>
            <p:ph idx="1"/>
          </p:nvPr>
        </p:nvSpPr>
        <p:spPr/>
        <p:txBody>
          <a:bodyPr/>
          <a:lstStyle/>
          <a:p>
            <a:r>
              <a:rPr lang="en-US" dirty="0" smtClean="0"/>
              <a:t>Sentiment analysis</a:t>
            </a:r>
          </a:p>
          <a:p>
            <a:r>
              <a:rPr lang="en-US" smtClean="0"/>
              <a:t>Word separating analysis</a:t>
            </a:r>
          </a:p>
          <a:p>
            <a:r>
              <a:rPr lang="en-US"/>
              <a:t>Structural topic </a:t>
            </a:r>
            <a:r>
              <a:rPr lang="en-US" smtClean="0"/>
              <a:t>modeling</a:t>
            </a: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1. Research Question</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7</a:t>
            </a:fld>
            <a:endParaRPr lang="en-US"/>
          </a:p>
        </p:txBody>
      </p:sp>
    </p:spTree>
    <p:extLst>
      <p:ext uri="{BB962C8B-B14F-4D97-AF65-F5344CB8AC3E}">
        <p14:creationId xmlns:p14="http://schemas.microsoft.com/office/powerpoint/2010/main" val="3932141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Acquire</a:t>
            </a:r>
            <a:endParaRPr lang="en-US" dirty="0"/>
          </a:p>
        </p:txBody>
      </p:sp>
      <p:sp>
        <p:nvSpPr>
          <p:cNvPr id="3" name="Content Placeholder 2"/>
          <p:cNvSpPr>
            <a:spLocks noGrp="1"/>
          </p:cNvSpPr>
          <p:nvPr>
            <p:ph idx="1"/>
          </p:nvPr>
        </p:nvSpPr>
        <p:spPr/>
        <p:txBody>
          <a:bodyPr/>
          <a:lstStyle/>
          <a:p>
            <a:r>
              <a:rPr lang="en-US" dirty="0" smtClean="0"/>
              <a:t>Goal: machine readable text</a:t>
            </a:r>
          </a:p>
          <a:p>
            <a:r>
              <a:rPr lang="en-US" dirty="0" smtClean="0"/>
              <a:t>plain text (.txt) file.</a:t>
            </a:r>
          </a:p>
          <a:p>
            <a:r>
              <a:rPr lang="en-US" dirty="0" smtClean="0"/>
              <a:t>UTF-8, ASCII</a:t>
            </a:r>
          </a:p>
          <a:p>
            <a:r>
              <a:rPr lang="en-US" dirty="0" smtClean="0"/>
              <a:t>Metadata if possible</a:t>
            </a:r>
            <a:endParaRPr lang="en-US" dirty="0"/>
          </a:p>
        </p:txBody>
      </p:sp>
      <p:sp>
        <p:nvSpPr>
          <p:cNvPr id="4" name="Footer Placeholder 3"/>
          <p:cNvSpPr>
            <a:spLocks noGrp="1"/>
          </p:cNvSpPr>
          <p:nvPr>
            <p:ph type="ftr" sz="quarter" idx="11"/>
          </p:nvPr>
        </p:nvSpPr>
        <p:spPr/>
        <p:txBody>
          <a:bodyPr/>
          <a:lstStyle/>
          <a:p>
            <a:r>
              <a:rPr lang="en-US" dirty="0" smtClean="0"/>
              <a:t>2. Acquire</a:t>
            </a:r>
            <a:endParaRPr lang="en-US" dirty="0"/>
          </a:p>
        </p:txBody>
      </p:sp>
      <p:sp>
        <p:nvSpPr>
          <p:cNvPr id="5" name="Slide Number Placeholder 4"/>
          <p:cNvSpPr>
            <a:spLocks noGrp="1"/>
          </p:cNvSpPr>
          <p:nvPr>
            <p:ph type="sldNum" sz="quarter" idx="12"/>
          </p:nvPr>
        </p:nvSpPr>
        <p:spPr/>
        <p:txBody>
          <a:bodyPr/>
          <a:lstStyle/>
          <a:p>
            <a:fld id="{3B1F4957-6925-4408-9EED-69313A826C61}" type="slidenum">
              <a:rPr lang="en-US" smtClean="0"/>
              <a:t>8</a:t>
            </a:fld>
            <a:endParaRPr lang="en-US"/>
          </a:p>
        </p:txBody>
      </p:sp>
    </p:spTree>
    <p:extLst>
      <p:ext uri="{BB962C8B-B14F-4D97-AF65-F5344CB8AC3E}">
        <p14:creationId xmlns:p14="http://schemas.microsoft.com/office/powerpoint/2010/main" val="2181372492"/>
      </p:ext>
    </p:extLst>
  </p:cSld>
  <p:clrMapOvr>
    <a:masterClrMapping/>
  </p:clrMapOvr>
</p:sld>
</file>

<file path=ppt/theme/theme1.xml><?xml version="1.0" encoding="utf-8"?>
<a:theme xmlns:a="http://schemas.openxmlformats.org/drawingml/2006/main" name="dlab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dlab presentation.thmx</Template>
  <TotalTime>2967</TotalTime>
  <Words>1781</Words>
  <Application>Microsoft Macintosh PowerPoint</Application>
  <PresentationFormat>Letter Paper (8.5x11 in)</PresentationFormat>
  <Paragraphs>416</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dlab presentation</vt:lpstr>
      <vt:lpstr>Lifecycle of a Text Analysis Project</vt:lpstr>
      <vt:lpstr>Lifecycle</vt:lpstr>
      <vt:lpstr>Text as Data</vt:lpstr>
      <vt:lpstr>My research question</vt:lpstr>
      <vt:lpstr>4 principles of ATA</vt:lpstr>
      <vt:lpstr>An overview of process</vt:lpstr>
      <vt:lpstr>An overview of methods</vt:lpstr>
      <vt:lpstr>Methods covered today </vt:lpstr>
      <vt:lpstr>2. Acquire</vt:lpstr>
      <vt:lpstr>Sources</vt:lpstr>
      <vt:lpstr>LexisNexis: Download</vt:lpstr>
      <vt:lpstr>LexisNexis: Parse</vt:lpstr>
      <vt:lpstr>LexisNexis: Metadata</vt:lpstr>
      <vt:lpstr>LexisNexis: Metadata</vt:lpstr>
      <vt:lpstr>LexisNexis: Metadata</vt:lpstr>
      <vt:lpstr>LexisNexis: Metadata</vt:lpstr>
      <vt:lpstr>LexisNexis: Metadata</vt:lpstr>
      <vt:lpstr>Descriptive Plots</vt:lpstr>
      <vt:lpstr>3. Pre-process </vt:lpstr>
      <vt:lpstr>PowerPoint Presentation</vt:lpstr>
      <vt:lpstr>3. Pre-process </vt:lpstr>
      <vt:lpstr>4. Analyze</vt:lpstr>
      <vt:lpstr>Sentiment Analysis</vt:lpstr>
      <vt:lpstr>Sentiment Analysis</vt:lpstr>
      <vt:lpstr>Sentiment Analysis</vt:lpstr>
      <vt:lpstr>Sentiment Plots</vt:lpstr>
      <vt:lpstr>Discriminating Word Analysis</vt:lpstr>
      <vt:lpstr>Discriminating Word Analysis</vt:lpstr>
      <vt:lpstr>Visualizing word scores with Wordle</vt:lpstr>
      <vt:lpstr>Topic Modeling - LDA</vt:lpstr>
      <vt:lpstr>Topic Modeling</vt:lpstr>
      <vt:lpstr>PowerPoint Presentation</vt:lpstr>
      <vt:lpstr>Right number of topics?</vt:lpstr>
      <vt:lpstr>Topic Modeling</vt:lpstr>
      <vt:lpstr>Structural Topic Model</vt:lpstr>
      <vt:lpstr>Structural Topic Model</vt:lpstr>
      <vt:lpstr>Validation</vt:lpstr>
      <vt:lpstr>Structural Topic Model</vt:lpstr>
      <vt:lpstr>Topics</vt:lpstr>
      <vt:lpstr>PowerPoint Presentation</vt:lpstr>
      <vt:lpstr>PowerPoint Presentation</vt:lpstr>
      <vt:lpstr>PowerPoint Presentation</vt:lpstr>
      <vt:lpstr>PowerPoint Presentation</vt:lpstr>
      <vt:lpstr>Resources</vt:lpstr>
      <vt:lpstr>File structure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Lifecycle of a Text Analysis Project</dc:title>
  <dc:creator>Rochelle Terman</dc:creator>
  <cp:lastModifiedBy>Rochelle Terman</cp:lastModifiedBy>
  <cp:revision>109</cp:revision>
  <dcterms:created xsi:type="dcterms:W3CDTF">2015-02-25T21:22:36Z</dcterms:created>
  <dcterms:modified xsi:type="dcterms:W3CDTF">2015-03-02T21:03:13Z</dcterms:modified>
</cp:coreProperties>
</file>