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0" r:id="rId4"/>
    <p:sldId id="262" r:id="rId5"/>
    <p:sldId id="265" r:id="rId6"/>
    <p:sldId id="263" r:id="rId7"/>
    <p:sldId id="266" r:id="rId8"/>
    <p:sldId id="264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/>
    <p:restoredTop sz="93260"/>
  </p:normalViewPr>
  <p:slideViewPr>
    <p:cSldViewPr snapToGrid="0" snapToObjects="1">
      <p:cViewPr varScale="1">
        <p:scale>
          <a:sx n="84" d="100"/>
          <a:sy n="84" d="100"/>
        </p:scale>
        <p:origin x="18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8AB5F-8743-584C-ACDC-A74207D070A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24DF6-DDD2-5E4A-9ECC-B03414000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Arguments = components</a:t>
            </a:r>
          </a:p>
          <a:p>
            <a:r>
              <a:rPr lang="en-US" dirty="0" smtClean="0"/>
              <a:t>Return</a:t>
            </a:r>
            <a:r>
              <a:rPr lang="en-US" baseline="0" dirty="0" smtClean="0"/>
              <a:t>s = gives an answer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02860-6604-5448-9FD2-197457D745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02860-6604-5448-9FD2-197457D745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6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5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97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1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77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12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4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6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30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07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68B58-CB2D-D94F-8D3D-036686CBFF9E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5053A-AC39-5345-B0D2-505902537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Excel and Friends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Introductory Excel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51895" y="4060587"/>
            <a:ext cx="1888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18</a:t>
            </a:r>
            <a:r>
              <a:rPr lang="en-US" baseline="30000" smtClean="0"/>
              <a:t>th</a:t>
            </a:r>
            <a:r>
              <a:rPr lang="en-US" smtClean="0"/>
              <a:t> October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lnSpc>
                <a:spcPct val="160000"/>
              </a:lnSpc>
            </a:pPr>
            <a:r>
              <a:rPr lang="en-US" dirty="0" smtClean="0"/>
              <a:t>Introduction! 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Import </a:t>
            </a:r>
            <a:r>
              <a:rPr lang="en-US" dirty="0" smtClean="0"/>
              <a:t>Text Files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Text2columns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Sort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Removing </a:t>
            </a:r>
            <a:r>
              <a:rPr lang="en-US" dirty="0" smtClean="0"/>
              <a:t>Duplicates in Data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Absolute vs. Relative Reference</a:t>
            </a:r>
          </a:p>
          <a:p>
            <a:pPr lvl="1">
              <a:lnSpc>
                <a:spcPct val="160000"/>
              </a:lnSpc>
            </a:pPr>
            <a:r>
              <a:rPr lang="en-US" dirty="0" err="1" smtClean="0"/>
              <a:t>Vlookup</a:t>
            </a:r>
            <a:endParaRPr lang="en-US" dirty="0" smtClean="0"/>
          </a:p>
          <a:p>
            <a:pPr lvl="1">
              <a:lnSpc>
                <a:spcPct val="160000"/>
              </a:lnSpc>
            </a:pPr>
            <a:r>
              <a:rPr lang="en-US" dirty="0" smtClean="0"/>
              <a:t>Extracting Text: left(),mid(), </a:t>
            </a:r>
            <a:r>
              <a:rPr lang="en-US" dirty="0" smtClean="0"/>
              <a:t>right()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1828800" y="40829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82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 Text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9080"/>
            <a:ext cx="10515600" cy="12683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csv is the most popular format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Use Text2columns to format the import the file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Practice: </a:t>
            </a:r>
            <a:r>
              <a:rPr lang="en-US" sz="1600" dirty="0" err="1" smtClean="0"/>
              <a:t>Film_Locations_in_San_Francisco_Shortlist</a:t>
            </a:r>
            <a:endParaRPr lang="en-US" sz="1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12339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Remove Duplicates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037477"/>
            <a:ext cx="10515600" cy="1268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dirty="0" smtClean="0"/>
              <a:t>Copy the column with duplicates in another sheet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Data -&gt; Remove Duplicates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Practice: </a:t>
            </a:r>
            <a:r>
              <a:rPr lang="en-US" sz="1600" dirty="0" err="1" smtClean="0"/>
              <a:t>Film_Locations_in_San_Francisco_Shortlist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77" y="220899"/>
            <a:ext cx="8766174" cy="63092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40525" y="6530186"/>
            <a:ext cx="3269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Slide 35 of SF Data Academy, Intro to Excel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843213" y="2835801"/>
            <a:ext cx="1157287" cy="2093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829050" y="2971800"/>
            <a:ext cx="844551" cy="2071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986337" y="2971800"/>
            <a:ext cx="302164" cy="2071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315075" y="3100390"/>
            <a:ext cx="273587" cy="1943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403585" y="3100389"/>
            <a:ext cx="33849" cy="1943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8029575" y="2971800"/>
            <a:ext cx="1028700" cy="1957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 rot="5400000">
            <a:off x="6472883" y="1863070"/>
            <a:ext cx="264588" cy="22100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41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 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223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i="1" dirty="0" smtClean="0"/>
              <a:t>“The </a:t>
            </a:r>
            <a:r>
              <a:rPr lang="en-US" sz="1800" i="1" dirty="0"/>
              <a:t>dollar sign in an Excel cell reference serves just one purpose - it tells Excel whether to change or not to change the reference when the formula is copied to other </a:t>
            </a:r>
            <a:r>
              <a:rPr lang="en-US" sz="1800" i="1" dirty="0" smtClean="0"/>
              <a:t>cells.”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14913" y="6415088"/>
            <a:ext cx="69767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1400" dirty="0"/>
              <a:t>https://</a:t>
            </a:r>
            <a:r>
              <a:rPr lang="en-US" sz="1400" dirty="0" err="1"/>
              <a:t>www.ablebits.com</a:t>
            </a:r>
            <a:r>
              <a:rPr lang="en-US" sz="1400" dirty="0"/>
              <a:t>/office-</a:t>
            </a:r>
            <a:r>
              <a:rPr lang="en-US" sz="1400" dirty="0" err="1"/>
              <a:t>addins</a:t>
            </a:r>
            <a:r>
              <a:rPr lang="en-US" sz="1400" dirty="0"/>
              <a:t>-blog/2015/11/25/relative-absolute-reference-excel/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7496" y="3322320"/>
            <a:ext cx="8442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ractice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Calculate the total revenue and the tax each person pays in </a:t>
            </a:r>
            <a:r>
              <a:rPr lang="en-US" dirty="0" err="1" smtClean="0"/>
              <a:t>NumericDataExample.xlsx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891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VLOOKUP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i="1" dirty="0" smtClean="0"/>
              <a:t>“A </a:t>
            </a:r>
            <a:r>
              <a:rPr lang="en-US" sz="1800" i="1" dirty="0"/>
              <a:t>Lookup Function's sole purpose is to pull in information from a table of data based on a unique </a:t>
            </a:r>
            <a:r>
              <a:rPr lang="en-US" sz="1800" i="1" dirty="0" smtClean="0"/>
              <a:t>identifier. </a:t>
            </a:r>
            <a:r>
              <a:rPr lang="en-US" sz="1800" i="1" dirty="0"/>
              <a:t> Its kind of like telling your dog to find your yellow ball (Lookup Value ID), that it's somewhere in the backyard (Table Array</a:t>
            </a:r>
            <a:r>
              <a:rPr lang="en-US" sz="1800" i="1" dirty="0" smtClean="0"/>
              <a:t>).”</a:t>
            </a: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VLOOKUP(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lookup_value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table_array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col_index_num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range_lookup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043959" y="6581001"/>
            <a:ext cx="3148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www.thespreadsheetguru.com</a:t>
            </a:r>
            <a:r>
              <a:rPr lang="en-US" sz="1200" dirty="0"/>
              <a:t>/</a:t>
            </a:r>
            <a:r>
              <a:rPr lang="en-US" sz="1200" dirty="0" err="1"/>
              <a:t>vlookup</a:t>
            </a:r>
            <a:r>
              <a:rPr lang="en-US" sz="1200" dirty="0"/>
              <a:t>/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833" y="2719796"/>
            <a:ext cx="5478227" cy="238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600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VLOOKUP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Practice:</a:t>
            </a:r>
          </a:p>
          <a:p>
            <a:r>
              <a:rPr lang="en-US" dirty="0" smtClean="0"/>
              <a:t>Find the location of all the films in file </a:t>
            </a:r>
            <a:r>
              <a:rPr lang="en-US" dirty="0" err="1" smtClean="0"/>
              <a:t>FilmNames.csv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15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VLOOKUP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23894"/>
            <a:ext cx="10515600" cy="243383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i="1" dirty="0" smtClean="0"/>
              <a:t>If</a:t>
            </a:r>
            <a:r>
              <a:rPr lang="en-US" sz="1800" i="1" dirty="0"/>
              <a:t> your function's </a:t>
            </a:r>
            <a:r>
              <a:rPr lang="en-US" sz="1800" b="1" i="1" dirty="0" err="1"/>
              <a:t>Col_Index_Num</a:t>
            </a:r>
            <a:r>
              <a:rPr lang="en-US" sz="1800" i="1" dirty="0"/>
              <a:t> is larger than the number of columns in your </a:t>
            </a:r>
            <a:r>
              <a:rPr lang="en-US" sz="1800" b="1" i="1" dirty="0" err="1"/>
              <a:t>Table_Array</a:t>
            </a:r>
            <a:r>
              <a:rPr lang="en-US" sz="1800" i="1" dirty="0"/>
              <a:t>, your VLOOKUP function will return a </a:t>
            </a:r>
            <a:r>
              <a:rPr lang="en-US" sz="1800" b="1" i="1" dirty="0"/>
              <a:t>#REF!</a:t>
            </a:r>
            <a:r>
              <a:rPr lang="en-US" sz="1800" i="1" dirty="0"/>
              <a:t> error.</a:t>
            </a:r>
          </a:p>
          <a:p>
            <a:pPr>
              <a:lnSpc>
                <a:spcPct val="150000"/>
              </a:lnSpc>
            </a:pPr>
            <a:r>
              <a:rPr lang="en-US" sz="1800" i="1" dirty="0"/>
              <a:t>If your function's </a:t>
            </a:r>
            <a:r>
              <a:rPr lang="en-US" sz="1800" b="1" i="1" dirty="0" err="1"/>
              <a:t>Col_Index_Num</a:t>
            </a:r>
            <a:r>
              <a:rPr lang="en-US" sz="1800" i="1" dirty="0"/>
              <a:t> is less than 1, your VLOOKUP function will return a </a:t>
            </a:r>
            <a:r>
              <a:rPr lang="en-US" sz="1800" b="1" i="1" dirty="0"/>
              <a:t>#VALUE!</a:t>
            </a:r>
            <a:r>
              <a:rPr lang="en-US" sz="1800" i="1" dirty="0"/>
              <a:t> error.</a:t>
            </a:r>
          </a:p>
          <a:p>
            <a:pPr>
              <a:lnSpc>
                <a:spcPct val="150000"/>
              </a:lnSpc>
            </a:pPr>
            <a:r>
              <a:rPr lang="en-US" sz="1800" i="1" dirty="0"/>
              <a:t>If you input FALSE (or 0) for your </a:t>
            </a:r>
            <a:r>
              <a:rPr lang="en-US" sz="1800" b="1" i="1" dirty="0" err="1"/>
              <a:t>Range_Lookup</a:t>
            </a:r>
            <a:r>
              <a:rPr lang="en-US" sz="1800" i="1" dirty="0"/>
              <a:t> parameter and no exact match can be found, your VLOOKUP function will return a </a:t>
            </a:r>
            <a:r>
              <a:rPr lang="en-US" sz="1800" b="1" i="1" dirty="0"/>
              <a:t>#N/A</a:t>
            </a:r>
            <a:r>
              <a:rPr lang="en-US" sz="1800" i="1" dirty="0"/>
              <a:t> error.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43959" y="6581001"/>
            <a:ext cx="3148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www.thespreadsheetguru.com</a:t>
            </a:r>
            <a:r>
              <a:rPr lang="en-US" sz="1200" dirty="0"/>
              <a:t>/</a:t>
            </a:r>
            <a:r>
              <a:rPr lang="en-US" sz="1200" dirty="0" err="1"/>
              <a:t>vlookup</a:t>
            </a:r>
            <a:r>
              <a:rPr lang="en-US" sz="1200" dirty="0"/>
              <a:t>/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1310960"/>
            <a:ext cx="3081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Possible Errors That Can Occur</a:t>
            </a:r>
            <a:endParaRPr lang="en-US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569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4400" dirty="0" smtClean="0"/>
              <a:t>left(),mid(), right()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work on similar concept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LEFT(text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, [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</a:rPr>
              <a:t>num_chars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])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RIGHT(text,[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num_chars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])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MID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(text,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start_num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num_chars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/>
              <a:t>Practice:</a:t>
            </a:r>
          </a:p>
          <a:p>
            <a:pPr marL="0" indent="0">
              <a:buNone/>
            </a:pPr>
            <a:r>
              <a:rPr lang="en-US" dirty="0" smtClean="0"/>
              <a:t>Play with file </a:t>
            </a:r>
            <a:r>
              <a:rPr lang="en-US" dirty="0" err="1"/>
              <a:t>FilmNames.csv</a:t>
            </a:r>
            <a:endParaRPr lang="en-US" dirty="0"/>
          </a:p>
          <a:p>
            <a:pPr marL="0" indent="0"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393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234</Words>
  <Application>Microsoft Macintosh PowerPoint</Application>
  <PresentationFormat>Widescreen</PresentationFormat>
  <Paragraphs>56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Arial</vt:lpstr>
      <vt:lpstr>Office Theme</vt:lpstr>
      <vt:lpstr>Excel and Friends</vt:lpstr>
      <vt:lpstr>Agenda of the Day</vt:lpstr>
      <vt:lpstr>Import Text Files</vt:lpstr>
      <vt:lpstr>PowerPoint Presentation</vt:lpstr>
      <vt:lpstr>$ Sign</vt:lpstr>
      <vt:lpstr>VLOOKUP</vt:lpstr>
      <vt:lpstr>VLOOKUP</vt:lpstr>
      <vt:lpstr>VLOOKUP</vt:lpstr>
      <vt:lpstr>left(),mid(), right()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and Friends</dc:title>
  <dc:creator>Tarunima Prabhakar</dc:creator>
  <cp:lastModifiedBy>Tarunima Prabhakar</cp:lastModifiedBy>
  <cp:revision>12</cp:revision>
  <dcterms:created xsi:type="dcterms:W3CDTF">2016-10-18T14:51:13Z</dcterms:created>
  <dcterms:modified xsi:type="dcterms:W3CDTF">2016-10-18T15:55:16Z</dcterms:modified>
</cp:coreProperties>
</file>