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22" r:id="rId3"/>
    <p:sldId id="308" r:id="rId4"/>
    <p:sldId id="319" r:id="rId5"/>
    <p:sldId id="323" r:id="rId6"/>
    <p:sldId id="324" r:id="rId7"/>
    <p:sldId id="309" r:id="rId8"/>
    <p:sldId id="320" r:id="rId9"/>
    <p:sldId id="296" r:id="rId10"/>
    <p:sldId id="316" r:id="rId11"/>
    <p:sldId id="311" r:id="rId12"/>
    <p:sldId id="327" r:id="rId13"/>
    <p:sldId id="325" r:id="rId14"/>
    <p:sldId id="326" r:id="rId15"/>
    <p:sldId id="328" r:id="rId16"/>
    <p:sldId id="315" r:id="rId17"/>
    <p:sldId id="279" r:id="rId18"/>
    <p:sldId id="314" r:id="rId19"/>
    <p:sldId id="313" r:id="rId2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 I" id="{65B2B6CD-143E-3E44-A891-91E48A29EE7B}">
          <p14:sldIdLst>
            <p14:sldId id="256"/>
            <p14:sldId id="322"/>
            <p14:sldId id="308"/>
            <p14:sldId id="319"/>
            <p14:sldId id="323"/>
            <p14:sldId id="324"/>
            <p14:sldId id="309"/>
            <p14:sldId id="320"/>
            <p14:sldId id="296"/>
            <p14:sldId id="316"/>
            <p14:sldId id="311"/>
            <p14:sldId id="327"/>
          </p14:sldIdLst>
        </p14:section>
        <p14:section name="Part III" id="{AE1BD2A7-E0E5-FC42-B7FC-600ECA92D0F7}">
          <p14:sldIdLst>
            <p14:sldId id="325"/>
            <p14:sldId id="326"/>
            <p14:sldId id="328"/>
          </p14:sldIdLst>
        </p14:section>
        <p14:section name="Additional (optional)" id="{E5FF4AD0-0B34-B146-B712-1826507B2ECD}">
          <p14:sldIdLst>
            <p14:sldId id="315"/>
            <p14:sldId id="279"/>
            <p14:sldId id="314"/>
            <p14:sldId id="313"/>
          </p14:sldIdLst>
        </p14:section>
      </p14:sectionLst>
    </p:ext>
    <p:ext uri="{EFAFB233-063F-42B5-8137-9DF3F51BA10A}">
      <p15:sldGuideLst xmlns:p15="http://schemas.microsoft.com/office/powerpoint/2012/main">
        <p15:guide id="1" orient="horz" pos="450">
          <p15:clr>
            <a:srgbClr val="A4A3A4"/>
          </p15:clr>
        </p15:guide>
        <p15:guide id="2" pos="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Kuckartz" initials="" lastIdx="0" clrIdx="0"/>
  <p:cmAuthor id="1" name="Webteam"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634A"/>
    <a:srgbClr val="BBCD00"/>
    <a:srgbClr val="243469"/>
    <a:srgbClr val="2C3F81"/>
    <a:srgbClr val="5F95BB"/>
    <a:srgbClr val="90C11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41" autoAdjust="0"/>
    <p:restoredTop sz="44505" autoAdjust="0"/>
  </p:normalViewPr>
  <p:slideViewPr>
    <p:cSldViewPr snapToGrid="0" snapToObjects="1">
      <p:cViewPr varScale="1">
        <p:scale>
          <a:sx n="48" d="100"/>
          <a:sy n="48" d="100"/>
        </p:scale>
        <p:origin x="2264" y="184"/>
      </p:cViewPr>
      <p:guideLst>
        <p:guide orient="horz" pos="450"/>
        <p:guide pos="329"/>
      </p:guideLst>
    </p:cSldViewPr>
  </p:slideViewPr>
  <p:outlineViewPr>
    <p:cViewPr>
      <p:scale>
        <a:sx n="33" d="100"/>
        <a:sy n="33" d="100"/>
      </p:scale>
      <p:origin x="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542875-4EB4-8A4A-9BF5-37C3AAB0033C}" type="datetimeFigureOut">
              <a:rPr lang="de-DE" smtClean="0"/>
              <a:pPr/>
              <a:t>25.02.16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55522-FE3E-F844-98CA-41263E324152}" type="slidenum">
              <a:rPr lang="de-DE" smtClean="0"/>
              <a:pPr/>
              <a:t>‹#›</a:t>
            </a:fld>
            <a:endParaRPr lang="de-DE"/>
          </a:p>
        </p:txBody>
      </p:sp>
    </p:spTree>
    <p:extLst>
      <p:ext uri="{BB962C8B-B14F-4D97-AF65-F5344CB8AC3E}">
        <p14:creationId xmlns:p14="http://schemas.microsoft.com/office/powerpoint/2010/main" val="494630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64968-B6C5-8C45-A966-59AC87FDFC04}" type="datetimeFigureOut">
              <a:rPr lang="de-DE" smtClean="0"/>
              <a:pPr/>
              <a:t>25.02.16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BA9C2-179D-0B48-A6C7-514641AD38CC}" type="slidenum">
              <a:rPr lang="de-DE" smtClean="0"/>
              <a:pPr/>
              <a:t>‹#›</a:t>
            </a:fld>
            <a:endParaRPr lang="de-DE"/>
          </a:p>
        </p:txBody>
      </p:sp>
    </p:spTree>
    <p:extLst>
      <p:ext uri="{BB962C8B-B14F-4D97-AF65-F5344CB8AC3E}">
        <p14:creationId xmlns:p14="http://schemas.microsoft.com/office/powerpoint/2010/main" val="31458309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General opening comments (as applicable)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Data organization/management - naming files, organizing data in folders on desktop, and organizing data across documents through QDA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Coding - what is coding?  how to define your code and coding.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Ways to code - mention scissors and highlighters, Word, Excel, QDA.  discuss some other options for QDA packages (</a:t>
            </a:r>
            <a:r>
              <a:rPr lang="en-US" sz="1200" b="0" i="0" kern="1200" dirty="0" err="1" smtClean="0">
                <a:solidFill>
                  <a:schemeClr val="tx1"/>
                </a:solidFill>
                <a:effectLst/>
                <a:latin typeface="+mn-lt"/>
                <a:ea typeface="+mn-ea"/>
                <a:cs typeface="+mn-cs"/>
              </a:rPr>
              <a:t>NVivo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MaxQDA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Dedoose</a:t>
            </a:r>
            <a:r>
              <a:rPr lang="en-US" sz="1200" b="0" i="0" kern="1200" dirty="0" smtClean="0">
                <a:solidFill>
                  <a:schemeClr val="tx1"/>
                </a:solidFill>
                <a:effectLst/>
                <a:latin typeface="+mn-lt"/>
                <a:ea typeface="+mn-ea"/>
                <a:cs typeface="+mn-cs"/>
              </a:rPr>
              <a:t>) and mention things to look for (e.g., does the package work with the format of your data?  does it let you run queries that </a:t>
            </a:r>
            <a:r>
              <a:rPr lang="en-US" sz="1200" b="0" i="0" kern="1200" dirty="0" err="1" smtClean="0">
                <a:solidFill>
                  <a:schemeClr val="tx1"/>
                </a:solidFill>
                <a:effectLst/>
                <a:latin typeface="+mn-lt"/>
                <a:ea typeface="+mn-ea"/>
                <a:cs typeface="+mn-cs"/>
              </a:rPr>
              <a:t>youc</a:t>
            </a:r>
            <a:r>
              <a:rPr lang="en-US" sz="1200" b="0" i="0" kern="1200" dirty="0" smtClean="0">
                <a:solidFill>
                  <a:schemeClr val="tx1"/>
                </a:solidFill>
                <a:effectLst/>
                <a:latin typeface="+mn-lt"/>
                <a:ea typeface="+mn-ea"/>
                <a:cs typeface="+mn-cs"/>
              </a:rPr>
              <a:t> an define yourself?  can you add metadata (data about your data)?)</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Atlas.TI</a:t>
            </a:r>
            <a:r>
              <a:rPr lang="en-US" sz="1200" b="0" i="0" kern="1200" dirty="0" smtClean="0">
                <a:solidFill>
                  <a:schemeClr val="tx1"/>
                </a:solidFill>
                <a:effectLst/>
                <a:latin typeface="+mn-lt"/>
                <a:ea typeface="+mn-ea"/>
                <a:cs typeface="+mn-cs"/>
              </a:rPr>
              <a:t> demo - here I show them the basic layout, how you can use "families" for metadata, basic code output and remind them why naming conventions matter, and query output and other advanced analysis tools (e.g., tables with counts of quotations in each code).</a:t>
            </a:r>
          </a:p>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a:t>
            </a:fld>
            <a:endParaRPr lang="de-DE"/>
          </a:p>
        </p:txBody>
      </p:sp>
    </p:spTree>
    <p:extLst>
      <p:ext uri="{BB962C8B-B14F-4D97-AF65-F5344CB8AC3E}">
        <p14:creationId xmlns:p14="http://schemas.microsoft.com/office/powerpoint/2010/main" val="749241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After </a:t>
            </a:r>
            <a:r>
              <a:rPr lang="de-DE" dirty="0" err="1" smtClean="0"/>
              <a:t>this</a:t>
            </a:r>
            <a:r>
              <a:rPr lang="de-DE" baseline="0" dirty="0" smtClean="0"/>
              <a:t> </a:t>
            </a:r>
            <a:r>
              <a:rPr lang="de-DE" baseline="0" dirty="0" err="1" smtClean="0"/>
              <a:t>slide</a:t>
            </a:r>
            <a:r>
              <a:rPr lang="de-DE" baseline="0" dirty="0" smtClean="0"/>
              <a:t> – break </a:t>
            </a:r>
            <a:r>
              <a:rPr lang="de-DE" baseline="0" dirty="0" err="1" smtClean="0"/>
              <a:t>for</a:t>
            </a:r>
            <a:r>
              <a:rPr lang="de-DE" baseline="0" dirty="0" smtClean="0"/>
              <a:t> </a:t>
            </a:r>
            <a:r>
              <a:rPr lang="de-DE" baseline="0" dirty="0" err="1" smtClean="0"/>
              <a:t>some</a:t>
            </a:r>
            <a:r>
              <a:rPr lang="de-DE" baseline="0" dirty="0" smtClean="0"/>
              <a:t> demo-</a:t>
            </a:r>
            <a:r>
              <a:rPr lang="de-DE" baseline="0" dirty="0" err="1" smtClean="0"/>
              <a:t>ing</a:t>
            </a:r>
            <a:endParaRPr lang="de-DE" baseline="0" dirty="0" smtClean="0"/>
          </a:p>
          <a:p>
            <a:r>
              <a:rPr lang="de-DE" baseline="0" dirty="0" smtClean="0"/>
              <a:t>Open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examples</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r>
              <a:rPr lang="de-DE" baseline="0" dirty="0" err="1" smtClean="0"/>
              <a:t>how</a:t>
            </a:r>
            <a:r>
              <a:rPr lang="de-DE" baseline="0" dirty="0" smtClean="0"/>
              <a:t> </a:t>
            </a:r>
            <a:r>
              <a:rPr lang="de-DE" baseline="0" dirty="0" err="1" smtClean="0"/>
              <a:t>it</a:t>
            </a:r>
            <a:r>
              <a:rPr lang="de-DE" baseline="0" dirty="0" smtClean="0"/>
              <a:t> </a:t>
            </a:r>
            <a:r>
              <a:rPr lang="de-DE" baseline="0" dirty="0" err="1" smtClean="0"/>
              <a:t>interacts</a:t>
            </a:r>
            <a:endParaRPr lang="de-DE" baseline="0" dirty="0" smtClean="0"/>
          </a:p>
          <a:p>
            <a:r>
              <a:rPr lang="de-DE" baseline="0" dirty="0" smtClean="0"/>
              <a:t>Start a </a:t>
            </a:r>
            <a:r>
              <a:rPr lang="de-DE" baseline="0" dirty="0" err="1" smtClean="0"/>
              <a:t>new</a:t>
            </a:r>
            <a:r>
              <a:rPr lang="de-DE" baseline="0" dirty="0" smtClean="0"/>
              <a:t> </a:t>
            </a:r>
            <a:r>
              <a:rPr lang="de-DE" baseline="0" dirty="0" err="1" smtClean="0"/>
              <a:t>project</a:t>
            </a:r>
            <a:r>
              <a:rPr lang="de-DE" baseline="0" dirty="0" smtClean="0"/>
              <a:t> </a:t>
            </a:r>
            <a:r>
              <a:rPr lang="de-DE" baseline="0" dirty="0" err="1" smtClean="0"/>
              <a:t>and</a:t>
            </a:r>
            <a:r>
              <a:rPr lang="de-DE" baseline="0" dirty="0" smtClean="0"/>
              <a:t> </a:t>
            </a:r>
            <a:r>
              <a:rPr lang="de-DE" baseline="0" dirty="0" err="1" smtClean="0"/>
              <a:t>create</a:t>
            </a:r>
            <a:r>
              <a:rPr lang="de-DE" baseline="0" dirty="0" smtClean="0"/>
              <a:t> a </a:t>
            </a:r>
            <a:r>
              <a:rPr lang="de-DE" baseline="0" dirty="0" err="1" smtClean="0"/>
              <a:t>new</a:t>
            </a:r>
            <a:r>
              <a:rPr lang="de-DE" baseline="0" dirty="0" smtClean="0"/>
              <a:t> </a:t>
            </a:r>
            <a:r>
              <a:rPr lang="de-DE" baseline="0" dirty="0" err="1" smtClean="0"/>
              <a:t>code</a:t>
            </a:r>
            <a:endParaRPr lang="de-DE" baseline="0" dirty="0" smtClean="0"/>
          </a:p>
          <a:p>
            <a:endParaRPr lang="de-DE" dirty="0" smtClean="0"/>
          </a:p>
          <a:p>
            <a:r>
              <a:rPr lang="de-DE" dirty="0" smtClean="0"/>
              <a:t>Need </a:t>
            </a:r>
            <a:r>
              <a:rPr lang="de-DE" dirty="0" err="1" smtClean="0"/>
              <a:t>to</a:t>
            </a:r>
            <a:r>
              <a:rPr lang="de-DE" dirty="0" smtClean="0"/>
              <a:t> </a:t>
            </a:r>
            <a:r>
              <a:rPr lang="de-DE" dirty="0" err="1" smtClean="0"/>
              <a:t>arrange</a:t>
            </a:r>
            <a:r>
              <a:rPr lang="de-DE" dirty="0" smtClean="0"/>
              <a:t> </a:t>
            </a:r>
            <a:r>
              <a:rPr lang="de-DE" dirty="0" err="1" smtClean="0"/>
              <a:t>these</a:t>
            </a:r>
            <a:r>
              <a:rPr lang="de-DE" dirty="0" smtClean="0"/>
              <a:t> so </a:t>
            </a:r>
            <a:r>
              <a:rPr lang="de-DE" dirty="0" err="1" smtClean="0"/>
              <a:t>they</a:t>
            </a:r>
            <a:r>
              <a:rPr lang="de-DE" dirty="0" smtClean="0"/>
              <a:t> </a:t>
            </a:r>
            <a:r>
              <a:rPr lang="de-DE" dirty="0" err="1" smtClean="0"/>
              <a:t>appear</a:t>
            </a:r>
            <a:r>
              <a:rPr lang="de-DE" dirty="0" smtClean="0"/>
              <a:t> 1 at </a:t>
            </a:r>
            <a:r>
              <a:rPr lang="de-DE" baseline="0" dirty="0" smtClean="0"/>
              <a:t>a time</a:t>
            </a:r>
          </a:p>
          <a:p>
            <a:endParaRPr lang="de-DE" baseline="0" dirty="0" smtClean="0"/>
          </a:p>
          <a:p>
            <a:r>
              <a:rPr lang="de-DE" baseline="0" dirty="0" err="1" smtClean="0"/>
              <a:t>Then</a:t>
            </a:r>
            <a:r>
              <a:rPr lang="de-DE" baseline="0" dirty="0" smtClean="0"/>
              <a:t> </a:t>
            </a:r>
            <a:r>
              <a:rPr lang="de-DE" baseline="0" dirty="0" err="1" smtClean="0"/>
              <a:t>move</a:t>
            </a:r>
            <a:r>
              <a:rPr lang="de-DE" baseline="0" dirty="0" smtClean="0"/>
              <a:t> </a:t>
            </a:r>
            <a:r>
              <a:rPr lang="de-DE" baseline="0" dirty="0" err="1" smtClean="0"/>
              <a:t>into</a:t>
            </a:r>
            <a:r>
              <a:rPr lang="de-DE" baseline="0" dirty="0" smtClean="0"/>
              <a:t> Part II – </a:t>
            </a:r>
            <a:r>
              <a:rPr lang="de-DE" baseline="0" smtClean="0"/>
              <a:t>demo</a:t>
            </a:r>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12</a:t>
            </a:fld>
            <a:endParaRPr lang="de-DE"/>
          </a:p>
        </p:txBody>
      </p:sp>
    </p:spTree>
    <p:extLst>
      <p:ext uri="{BB962C8B-B14F-4D97-AF65-F5344CB8AC3E}">
        <p14:creationId xmlns:p14="http://schemas.microsoft.com/office/powerpoint/2010/main" val="16673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 groups?</a:t>
            </a:r>
            <a:endParaRPr lang="en-US" dirty="0"/>
          </a:p>
        </p:txBody>
      </p:sp>
      <p:sp>
        <p:nvSpPr>
          <p:cNvPr id="4" name="Slide Number Placeholder 3"/>
          <p:cNvSpPr>
            <a:spLocks noGrp="1"/>
          </p:cNvSpPr>
          <p:nvPr>
            <p:ph type="sldNum" sz="quarter" idx="10"/>
          </p:nvPr>
        </p:nvSpPr>
        <p:spPr/>
        <p:txBody>
          <a:bodyPr/>
          <a:lstStyle/>
          <a:p>
            <a:fld id="{724BA9C2-179D-0B48-A6C7-514641AD38CC}" type="slidenum">
              <a:rPr lang="de-DE" smtClean="0"/>
              <a:pPr/>
              <a:t>13</a:t>
            </a:fld>
            <a:endParaRPr lang="de-DE"/>
          </a:p>
        </p:txBody>
      </p:sp>
    </p:spTree>
    <p:extLst>
      <p:ext uri="{BB962C8B-B14F-4D97-AF65-F5344CB8AC3E}">
        <p14:creationId xmlns:p14="http://schemas.microsoft.com/office/powerpoint/2010/main" val="118100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BA9C2-179D-0B48-A6C7-514641AD38CC}" type="slidenum">
              <a:rPr lang="de-DE" smtClean="0"/>
              <a:pPr/>
              <a:t>14</a:t>
            </a:fld>
            <a:endParaRPr lang="de-DE"/>
          </a:p>
        </p:txBody>
      </p:sp>
    </p:spTree>
    <p:extLst>
      <p:ext uri="{BB962C8B-B14F-4D97-AF65-F5344CB8AC3E}">
        <p14:creationId xmlns:p14="http://schemas.microsoft.com/office/powerpoint/2010/main" val="571240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BA9C2-179D-0B48-A6C7-514641AD38CC}" type="slidenum">
              <a:rPr lang="de-DE" smtClean="0"/>
              <a:pPr/>
              <a:t>15</a:t>
            </a:fld>
            <a:endParaRPr lang="de-DE"/>
          </a:p>
        </p:txBody>
      </p:sp>
    </p:spTree>
    <p:extLst>
      <p:ext uri="{BB962C8B-B14F-4D97-AF65-F5344CB8AC3E}">
        <p14:creationId xmlns:p14="http://schemas.microsoft.com/office/powerpoint/2010/main" val="1693349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After </a:t>
            </a:r>
            <a:r>
              <a:rPr lang="de-DE" dirty="0" err="1" smtClean="0"/>
              <a:t>this</a:t>
            </a:r>
            <a:r>
              <a:rPr lang="de-DE" baseline="0" dirty="0" smtClean="0"/>
              <a:t> </a:t>
            </a:r>
            <a:r>
              <a:rPr lang="de-DE" baseline="0" dirty="0" err="1" smtClean="0"/>
              <a:t>slide</a:t>
            </a:r>
            <a:r>
              <a:rPr lang="de-DE" baseline="0" dirty="0" smtClean="0"/>
              <a:t> – break </a:t>
            </a:r>
            <a:r>
              <a:rPr lang="de-DE" baseline="0" dirty="0" err="1" smtClean="0"/>
              <a:t>for</a:t>
            </a:r>
            <a:r>
              <a:rPr lang="de-DE" baseline="0" dirty="0" smtClean="0"/>
              <a:t> </a:t>
            </a:r>
            <a:r>
              <a:rPr lang="de-DE" baseline="0" dirty="0" err="1" smtClean="0"/>
              <a:t>some</a:t>
            </a:r>
            <a:r>
              <a:rPr lang="de-DE" baseline="0" dirty="0" smtClean="0"/>
              <a:t> demo-</a:t>
            </a:r>
            <a:r>
              <a:rPr lang="de-DE" baseline="0" dirty="0" err="1" smtClean="0"/>
              <a:t>ing</a:t>
            </a:r>
            <a:endParaRPr lang="de-DE" baseline="0" dirty="0" smtClean="0"/>
          </a:p>
          <a:p>
            <a:r>
              <a:rPr lang="de-DE" baseline="0" dirty="0" smtClean="0"/>
              <a:t>Open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examples</a:t>
            </a:r>
            <a:r>
              <a:rPr lang="de-DE" baseline="0" dirty="0" smtClean="0"/>
              <a:t> </a:t>
            </a:r>
            <a:r>
              <a:rPr lang="de-DE" baseline="0" dirty="0" err="1" smtClean="0"/>
              <a:t>to</a:t>
            </a:r>
            <a:r>
              <a:rPr lang="de-DE" baseline="0" dirty="0" smtClean="0"/>
              <a:t> </a:t>
            </a:r>
            <a:r>
              <a:rPr lang="de-DE" baseline="0" dirty="0" err="1" smtClean="0"/>
              <a:t>show</a:t>
            </a:r>
            <a:r>
              <a:rPr lang="de-DE" baseline="0" dirty="0" smtClean="0"/>
              <a:t> </a:t>
            </a:r>
            <a:r>
              <a:rPr lang="de-DE" baseline="0" dirty="0" err="1" smtClean="0"/>
              <a:t>how</a:t>
            </a:r>
            <a:r>
              <a:rPr lang="de-DE" baseline="0" dirty="0" smtClean="0"/>
              <a:t> </a:t>
            </a:r>
            <a:r>
              <a:rPr lang="de-DE" baseline="0" dirty="0" err="1" smtClean="0"/>
              <a:t>it</a:t>
            </a:r>
            <a:r>
              <a:rPr lang="de-DE" baseline="0" dirty="0" smtClean="0"/>
              <a:t> </a:t>
            </a:r>
            <a:r>
              <a:rPr lang="de-DE" baseline="0" dirty="0" err="1" smtClean="0"/>
              <a:t>interacts</a:t>
            </a:r>
            <a:endParaRPr lang="de-DE" baseline="0" dirty="0" smtClean="0"/>
          </a:p>
          <a:p>
            <a:r>
              <a:rPr lang="de-DE" baseline="0" dirty="0" smtClean="0"/>
              <a:t>Start a </a:t>
            </a:r>
            <a:r>
              <a:rPr lang="de-DE" baseline="0" dirty="0" err="1" smtClean="0"/>
              <a:t>new</a:t>
            </a:r>
            <a:r>
              <a:rPr lang="de-DE" baseline="0" dirty="0" smtClean="0"/>
              <a:t> </a:t>
            </a:r>
            <a:r>
              <a:rPr lang="de-DE" baseline="0" dirty="0" err="1" smtClean="0"/>
              <a:t>project</a:t>
            </a:r>
            <a:r>
              <a:rPr lang="de-DE" baseline="0" dirty="0" smtClean="0"/>
              <a:t> </a:t>
            </a:r>
            <a:r>
              <a:rPr lang="de-DE" baseline="0" dirty="0" err="1" smtClean="0"/>
              <a:t>and</a:t>
            </a:r>
            <a:r>
              <a:rPr lang="de-DE" baseline="0" dirty="0" smtClean="0"/>
              <a:t> </a:t>
            </a:r>
            <a:r>
              <a:rPr lang="de-DE" baseline="0" dirty="0" err="1" smtClean="0"/>
              <a:t>create</a:t>
            </a:r>
            <a:r>
              <a:rPr lang="de-DE" baseline="0" dirty="0" smtClean="0"/>
              <a:t> a </a:t>
            </a:r>
            <a:r>
              <a:rPr lang="de-DE" baseline="0" dirty="0" err="1" smtClean="0"/>
              <a:t>new</a:t>
            </a:r>
            <a:r>
              <a:rPr lang="de-DE" baseline="0" dirty="0" smtClean="0"/>
              <a:t> </a:t>
            </a:r>
            <a:r>
              <a:rPr lang="de-DE" baseline="0" dirty="0" err="1" smtClean="0"/>
              <a:t>code</a:t>
            </a:r>
            <a:endParaRPr lang="de-DE" baseline="0" dirty="0" smtClean="0"/>
          </a:p>
          <a:p>
            <a:endParaRPr lang="de-DE" dirty="0" smtClean="0"/>
          </a:p>
          <a:p>
            <a:r>
              <a:rPr lang="de-DE" dirty="0" smtClean="0"/>
              <a:t>Need </a:t>
            </a:r>
            <a:r>
              <a:rPr lang="de-DE" dirty="0" err="1" smtClean="0"/>
              <a:t>to</a:t>
            </a:r>
            <a:r>
              <a:rPr lang="de-DE" dirty="0" smtClean="0"/>
              <a:t> </a:t>
            </a:r>
            <a:r>
              <a:rPr lang="de-DE" dirty="0" err="1" smtClean="0"/>
              <a:t>arrange</a:t>
            </a:r>
            <a:r>
              <a:rPr lang="de-DE" dirty="0" smtClean="0"/>
              <a:t> </a:t>
            </a:r>
            <a:r>
              <a:rPr lang="de-DE" dirty="0" err="1" smtClean="0"/>
              <a:t>these</a:t>
            </a:r>
            <a:r>
              <a:rPr lang="de-DE" dirty="0" smtClean="0"/>
              <a:t> so </a:t>
            </a:r>
            <a:r>
              <a:rPr lang="de-DE" dirty="0" err="1" smtClean="0"/>
              <a:t>they</a:t>
            </a:r>
            <a:r>
              <a:rPr lang="de-DE" dirty="0" smtClean="0"/>
              <a:t> </a:t>
            </a:r>
            <a:r>
              <a:rPr lang="de-DE" dirty="0" err="1" smtClean="0"/>
              <a:t>appear</a:t>
            </a:r>
            <a:r>
              <a:rPr lang="de-DE" dirty="0" smtClean="0"/>
              <a:t> 1 at </a:t>
            </a:r>
            <a:r>
              <a:rPr lang="de-DE" baseline="0" dirty="0" smtClean="0"/>
              <a:t>a time</a:t>
            </a:r>
          </a:p>
          <a:p>
            <a:endParaRPr lang="de-DE" baseline="0" dirty="0" smtClean="0"/>
          </a:p>
          <a:p>
            <a:r>
              <a:rPr lang="de-DE" baseline="0" dirty="0" err="1" smtClean="0"/>
              <a:t>Then</a:t>
            </a:r>
            <a:r>
              <a:rPr lang="de-DE" baseline="0" dirty="0" smtClean="0"/>
              <a:t> </a:t>
            </a:r>
            <a:r>
              <a:rPr lang="de-DE" baseline="0" dirty="0" err="1" smtClean="0"/>
              <a:t>move</a:t>
            </a:r>
            <a:r>
              <a:rPr lang="de-DE" baseline="0" dirty="0" smtClean="0"/>
              <a:t> </a:t>
            </a:r>
            <a:r>
              <a:rPr lang="de-DE" baseline="0" dirty="0" err="1" smtClean="0"/>
              <a:t>into</a:t>
            </a:r>
            <a:r>
              <a:rPr lang="de-DE" baseline="0" dirty="0" smtClean="0"/>
              <a:t> Part II – </a:t>
            </a:r>
            <a:r>
              <a:rPr lang="de-DE" baseline="0" dirty="0" err="1" smtClean="0"/>
              <a:t>demo</a:t>
            </a:r>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16</a:t>
            </a:fld>
            <a:endParaRPr lang="de-DE"/>
          </a:p>
        </p:txBody>
      </p:sp>
    </p:spTree>
    <p:extLst>
      <p:ext uri="{BB962C8B-B14F-4D97-AF65-F5344CB8AC3E}">
        <p14:creationId xmlns:p14="http://schemas.microsoft.com/office/powerpoint/2010/main" val="314831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Want </a:t>
            </a:r>
            <a:r>
              <a:rPr lang="de-DE" dirty="0" err="1" smtClean="0"/>
              <a:t>to</a:t>
            </a:r>
            <a:r>
              <a:rPr lang="de-DE" dirty="0" smtClean="0"/>
              <a:t> </a:t>
            </a:r>
            <a:r>
              <a:rPr lang="de-DE" dirty="0" err="1" smtClean="0"/>
              <a:t>point</a:t>
            </a:r>
            <a:r>
              <a:rPr lang="de-DE" dirty="0" smtClean="0"/>
              <a:t> out an</a:t>
            </a:r>
            <a:r>
              <a:rPr lang="de-DE" baseline="0" dirty="0" smtClean="0"/>
              <a:t> additional </a:t>
            </a:r>
            <a:r>
              <a:rPr lang="de-DE" baseline="0" dirty="0" err="1" smtClean="0"/>
              <a:t>feature</a:t>
            </a:r>
            <a:r>
              <a:rPr lang="de-DE" baseline="0" dirty="0" smtClean="0"/>
              <a:t> </a:t>
            </a:r>
            <a:r>
              <a:rPr lang="de-DE" baseline="0" dirty="0" err="1" smtClean="0"/>
              <a:t>of</a:t>
            </a:r>
            <a:r>
              <a:rPr lang="de-DE" baseline="0" dirty="0" smtClean="0"/>
              <a:t> Max – </a:t>
            </a:r>
            <a:r>
              <a:rPr lang="de-DE" baseline="0" dirty="0" err="1" smtClean="0"/>
              <a:t>for</a:t>
            </a:r>
            <a:r>
              <a:rPr lang="de-DE" baseline="0" dirty="0" smtClean="0"/>
              <a:t> </a:t>
            </a:r>
            <a:r>
              <a:rPr lang="de-DE" baseline="0" dirty="0" err="1" smtClean="0"/>
              <a:t>field</a:t>
            </a:r>
            <a:r>
              <a:rPr lang="de-DE" baseline="0" dirty="0" smtClean="0"/>
              <a:t> </a:t>
            </a:r>
            <a:r>
              <a:rPr lang="de-DE" baseline="0" dirty="0" err="1" smtClean="0"/>
              <a:t>application</a:t>
            </a:r>
            <a:r>
              <a:rPr lang="de-DE" baseline="0" dirty="0" smtClean="0"/>
              <a:t> </a:t>
            </a:r>
            <a:r>
              <a:rPr lang="de-DE" baseline="0" dirty="0" err="1" smtClean="0"/>
              <a:t>or</a:t>
            </a:r>
            <a:r>
              <a:rPr lang="de-DE" baseline="0" dirty="0" smtClean="0"/>
              <a:t> </a:t>
            </a:r>
            <a:r>
              <a:rPr lang="de-DE" baseline="0" dirty="0" err="1" smtClean="0"/>
              <a:t>scanning</a:t>
            </a:r>
            <a:r>
              <a:rPr lang="de-DE" baseline="0" dirty="0" smtClean="0"/>
              <a:t>  </a:t>
            </a:r>
            <a:r>
              <a:rPr lang="de-DE" baseline="0" dirty="0" err="1" smtClean="0"/>
              <a:t>text</a:t>
            </a:r>
            <a:r>
              <a:rPr lang="de-DE" baseline="0" dirty="0" smtClean="0"/>
              <a:t> </a:t>
            </a:r>
            <a:r>
              <a:rPr lang="de-DE" baseline="0" dirty="0" err="1" smtClean="0"/>
              <a:t>for</a:t>
            </a:r>
            <a:r>
              <a:rPr lang="de-DE" baseline="0" dirty="0" smtClean="0"/>
              <a:t> </a:t>
            </a:r>
            <a:r>
              <a:rPr lang="de-DE" baseline="0" dirty="0" err="1" smtClean="0"/>
              <a:t>entry</a:t>
            </a:r>
            <a:r>
              <a:rPr lang="de-DE" baseline="0" dirty="0" smtClean="0"/>
              <a:t> </a:t>
            </a:r>
            <a:r>
              <a:rPr lang="de-DE" baseline="0" dirty="0" err="1" smtClean="0"/>
              <a:t>into</a:t>
            </a:r>
            <a:r>
              <a:rPr lang="de-DE" baseline="0" dirty="0" smtClean="0"/>
              <a:t> </a:t>
            </a:r>
            <a:r>
              <a:rPr lang="de-DE" baseline="0" dirty="0" err="1" smtClean="0"/>
              <a:t>your</a:t>
            </a:r>
            <a:r>
              <a:rPr lang="de-DE" baseline="0" dirty="0" smtClean="0"/>
              <a:t> </a:t>
            </a:r>
            <a:r>
              <a:rPr lang="de-DE" baseline="0" dirty="0" err="1" smtClean="0"/>
              <a:t>database</a:t>
            </a:r>
            <a:r>
              <a:rPr lang="de-DE" baseline="0" dirty="0" smtClean="0"/>
              <a:t> </a:t>
            </a:r>
            <a:r>
              <a:rPr lang="de-DE" baseline="0" dirty="0" err="1" smtClean="0"/>
              <a:t>if</a:t>
            </a:r>
            <a:r>
              <a:rPr lang="de-DE" baseline="0" dirty="0" smtClean="0"/>
              <a:t> </a:t>
            </a:r>
            <a:r>
              <a:rPr lang="de-DE" baseline="0" dirty="0" err="1" smtClean="0"/>
              <a:t>you‘re</a:t>
            </a:r>
            <a:r>
              <a:rPr lang="de-DE" baseline="0" dirty="0" smtClean="0"/>
              <a:t> </a:t>
            </a:r>
            <a:r>
              <a:rPr lang="de-DE" baseline="0" dirty="0" err="1" smtClean="0"/>
              <a:t>working</a:t>
            </a:r>
            <a:r>
              <a:rPr lang="de-DE" baseline="0" dirty="0" smtClean="0"/>
              <a:t> in </a:t>
            </a:r>
            <a:r>
              <a:rPr lang="de-DE" baseline="0" dirty="0" err="1" smtClean="0"/>
              <a:t>the</a:t>
            </a:r>
            <a:r>
              <a:rPr lang="de-DE" baseline="0" dirty="0" smtClean="0"/>
              <a:t> </a:t>
            </a:r>
            <a:r>
              <a:rPr lang="de-DE" baseline="0" dirty="0" err="1" smtClean="0"/>
              <a:t>field</a:t>
            </a:r>
            <a:r>
              <a:rPr lang="de-DE" baseline="0" dirty="0" smtClean="0"/>
              <a:t> </a:t>
            </a:r>
          </a:p>
          <a:p>
            <a:endParaRPr lang="de-DE" baseline="0" dirty="0" smtClean="0"/>
          </a:p>
          <a:p>
            <a:r>
              <a:rPr lang="de-DE" baseline="0" dirty="0" smtClean="0"/>
              <a:t>Additional </a:t>
            </a:r>
            <a:r>
              <a:rPr lang="de-DE" baseline="0" dirty="0" err="1" smtClean="0"/>
              <a:t>info</a:t>
            </a:r>
            <a:r>
              <a:rPr lang="de-DE" baseline="0" dirty="0" smtClean="0"/>
              <a:t> </a:t>
            </a:r>
            <a:r>
              <a:rPr lang="de-DE" baseline="0" dirty="0" err="1" smtClean="0"/>
              <a:t>about</a:t>
            </a:r>
            <a:r>
              <a:rPr lang="de-DE" baseline="0" dirty="0" smtClean="0"/>
              <a:t> </a:t>
            </a:r>
            <a:r>
              <a:rPr lang="de-DE" baseline="0" dirty="0" err="1" smtClean="0"/>
              <a:t>max</a:t>
            </a:r>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17</a:t>
            </a:fld>
            <a:endParaRPr lang="de-DE"/>
          </a:p>
        </p:txBody>
      </p:sp>
    </p:spTree>
    <p:extLst>
      <p:ext uri="{BB962C8B-B14F-4D97-AF65-F5344CB8AC3E}">
        <p14:creationId xmlns:p14="http://schemas.microsoft.com/office/powerpoint/2010/main" val="207447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After </a:t>
            </a:r>
            <a:r>
              <a:rPr lang="de-DE" dirty="0" err="1" smtClean="0"/>
              <a:t>this</a:t>
            </a:r>
            <a:r>
              <a:rPr lang="de-DE" dirty="0" smtClean="0"/>
              <a:t> </a:t>
            </a:r>
            <a:r>
              <a:rPr lang="de-DE" dirty="0" err="1" smtClean="0"/>
              <a:t>slide</a:t>
            </a:r>
            <a:r>
              <a:rPr lang="de-DE" dirty="0" smtClean="0"/>
              <a:t> – </a:t>
            </a:r>
            <a:r>
              <a:rPr lang="de-DE" dirty="0" err="1" smtClean="0"/>
              <a:t>start</a:t>
            </a:r>
            <a:r>
              <a:rPr lang="de-DE" dirty="0" smtClean="0"/>
              <a:t> </a:t>
            </a:r>
            <a:r>
              <a:rPr lang="de-DE" dirty="0" err="1" smtClean="0"/>
              <a:t>workflow</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18</a:t>
            </a:fld>
            <a:endParaRPr lang="de-DE"/>
          </a:p>
        </p:txBody>
      </p:sp>
    </p:spTree>
    <p:extLst>
      <p:ext uri="{BB962C8B-B14F-4D97-AF65-F5344CB8AC3E}">
        <p14:creationId xmlns:p14="http://schemas.microsoft.com/office/powerpoint/2010/main" val="204105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19</a:t>
            </a:fld>
            <a:endParaRPr lang="de-DE"/>
          </a:p>
        </p:txBody>
      </p:sp>
    </p:spTree>
    <p:extLst>
      <p:ext uri="{BB962C8B-B14F-4D97-AF65-F5344CB8AC3E}">
        <p14:creationId xmlns:p14="http://schemas.microsoft.com/office/powerpoint/2010/main" val="373586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a:t>
            </a:r>
            <a:r>
              <a:rPr lang="en-US" baseline="0" dirty="0" smtClean="0"/>
              <a:t> introductions from the group – 1 thing they’d like to get out of the workshop today; or why they signed up for the workshop today</a:t>
            </a:r>
          </a:p>
          <a:p>
            <a:endParaRPr lang="en-US" dirty="0" smtClean="0"/>
          </a:p>
          <a:p>
            <a:r>
              <a:rPr lang="en-US" baseline="0" dirty="0" smtClean="0"/>
              <a:t>DEMO will include:</a:t>
            </a:r>
          </a:p>
          <a:p>
            <a:pPr marL="171450" lvl="0" indent="-171450">
              <a:buFont typeface="Arial" charset="0"/>
              <a:buChar char="•"/>
            </a:pPr>
            <a:r>
              <a:rPr lang="en-US" sz="1200" kern="1200" dirty="0" smtClean="0">
                <a:solidFill>
                  <a:schemeClr val="tx1"/>
                </a:solidFill>
                <a:effectLst/>
                <a:latin typeface="+mn-lt"/>
                <a:ea typeface="+mn-ea"/>
                <a:cs typeface="+mn-cs"/>
              </a:rPr>
              <a:t>Starting a new database – How to import data (NEW demo)</a:t>
            </a:r>
          </a:p>
          <a:p>
            <a:pPr marL="171450" lvl="0" indent="-171450">
              <a:buFont typeface="Arial" charset="0"/>
              <a:buChar char="•"/>
            </a:pPr>
            <a:r>
              <a:rPr lang="en-US" sz="1200" kern="1200" dirty="0" smtClean="0">
                <a:solidFill>
                  <a:schemeClr val="tx1"/>
                </a:solidFill>
                <a:effectLst/>
                <a:latin typeface="+mn-lt"/>
                <a:ea typeface="+mn-ea"/>
                <a:cs typeface="+mn-cs"/>
              </a:rPr>
              <a:t>How can files be organized – Review how to de/activate documents;</a:t>
            </a:r>
            <a:r>
              <a:rPr lang="en-US" sz="1200" kern="1200" baseline="0" dirty="0" smtClean="0">
                <a:solidFill>
                  <a:schemeClr val="tx1"/>
                </a:solidFill>
                <a:effectLst/>
                <a:latin typeface="+mn-lt"/>
                <a:ea typeface="+mn-ea"/>
                <a:cs typeface="+mn-cs"/>
              </a:rPr>
              <a:t> overview of the code system and file folders (ENG or DISS demo)</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Adding and applying codes – How to do coding (ENG</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628650" lvl="1" indent="-171450">
              <a:buFont typeface="Arial" charset="0"/>
              <a:buChar char="•"/>
            </a:pPr>
            <a:r>
              <a:rPr lang="en-US" sz="1200" kern="1200" dirty="0" smtClean="0">
                <a:solidFill>
                  <a:schemeClr val="tx1"/>
                </a:solidFill>
                <a:effectLst/>
                <a:latin typeface="+mn-lt"/>
                <a:ea typeface="+mn-ea"/>
                <a:cs typeface="+mn-cs"/>
              </a:rPr>
              <a:t>How do you view completed coding while you code – This is often highlighting of text or a coding stripe in the margin.</a:t>
            </a:r>
          </a:p>
          <a:p>
            <a:pPr marL="628650" lvl="1" indent="-171450">
              <a:buFont typeface="Arial" charset="0"/>
              <a:buChar char="•"/>
            </a:pPr>
            <a:r>
              <a:rPr lang="en-US" sz="1200" kern="1200" dirty="0" smtClean="0">
                <a:solidFill>
                  <a:schemeClr val="tx1"/>
                </a:solidFill>
                <a:effectLst/>
                <a:latin typeface="+mn-lt"/>
                <a:ea typeface="+mn-ea"/>
                <a:cs typeface="+mn-cs"/>
              </a:rPr>
              <a:t>NOTE: Here people often have questions about your coding philosophy – How many codes should I have?  Should codes be broad or narrow?  Should I predefine my codes or let the data define them?  </a:t>
            </a:r>
          </a:p>
          <a:p>
            <a:pPr marL="171450" lvl="0" indent="-171450">
              <a:buFont typeface="Arial" charset="0"/>
              <a:buChar char="•"/>
            </a:pPr>
            <a:r>
              <a:rPr lang="en-US" sz="1200" kern="1200" dirty="0" smtClean="0">
                <a:solidFill>
                  <a:schemeClr val="tx1"/>
                </a:solidFill>
                <a:effectLst/>
                <a:latin typeface="+mn-lt"/>
                <a:ea typeface="+mn-ea"/>
                <a:cs typeface="+mn-cs"/>
              </a:rPr>
              <a:t>How to include characteristics about your data (meta-data) – This is sometimes called attributes, groups, or families.</a:t>
            </a:r>
          </a:p>
          <a:p>
            <a:pPr marL="628650" lvl="1" indent="-171450">
              <a:buFont typeface="Arial" charset="0"/>
              <a:buChar char="•"/>
            </a:pPr>
            <a:r>
              <a:rPr lang="en-US" sz="1200" kern="1200" dirty="0" smtClean="0">
                <a:solidFill>
                  <a:schemeClr val="tx1"/>
                </a:solidFill>
                <a:effectLst/>
                <a:latin typeface="+mn-lt"/>
                <a:ea typeface="+mn-ea"/>
                <a:cs typeface="+mn-cs"/>
              </a:rPr>
              <a:t>NOTE: There are often questions about what should be done as a characteristic versus a code. (DISS)</a:t>
            </a:r>
          </a:p>
          <a:p>
            <a:pPr marL="171450" lvl="0" indent="-171450">
              <a:buFont typeface="Arial" charset="0"/>
              <a:buChar char="•"/>
            </a:pPr>
            <a:r>
              <a:rPr lang="en-US" sz="1200" kern="1200" dirty="0" smtClean="0">
                <a:solidFill>
                  <a:schemeClr val="tx1"/>
                </a:solidFill>
                <a:effectLst/>
                <a:latin typeface="+mn-lt"/>
                <a:ea typeface="+mn-ea"/>
                <a:cs typeface="+mn-cs"/>
              </a:rPr>
              <a:t>Is it possible to capture a passage without applying a code – This is useful for those interested in more inductive coding processes.  These are sometimes called quotations.</a:t>
            </a:r>
            <a:r>
              <a:rPr lang="en-US" sz="1200" kern="1200" baseline="0" dirty="0" smtClean="0">
                <a:solidFill>
                  <a:schemeClr val="tx1"/>
                </a:solidFill>
                <a:effectLst/>
                <a:latin typeface="+mn-lt"/>
                <a:ea typeface="+mn-ea"/>
                <a:cs typeface="+mn-cs"/>
              </a:rPr>
              <a:t> Lexical searches (DISS)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kern="1200" dirty="0" smtClean="0">
                <a:solidFill>
                  <a:schemeClr val="tx1"/>
                </a:solidFill>
                <a:effectLst/>
                <a:latin typeface="+mn-lt"/>
                <a:ea typeface="+mn-ea"/>
                <a:cs typeface="+mn-cs"/>
              </a:rPr>
              <a:t>How do you look at simple code output for one code (ENG)</a:t>
            </a:r>
          </a:p>
          <a:p>
            <a:pPr marL="171450" lvl="0" indent="-171450">
              <a:buFont typeface="Arial" charset="0"/>
              <a:buChar char="•"/>
            </a:pPr>
            <a:r>
              <a:rPr lang="en-US" sz="1200" kern="1200" dirty="0" smtClean="0">
                <a:solidFill>
                  <a:schemeClr val="tx1"/>
                </a:solidFill>
                <a:effectLst/>
                <a:latin typeface="+mn-lt"/>
                <a:ea typeface="+mn-ea"/>
                <a:cs typeface="+mn-cs"/>
              </a:rPr>
              <a:t>How do you write memos within the QDA package (ENG)</a:t>
            </a:r>
          </a:p>
          <a:p>
            <a:pPr marL="628650" lvl="1" indent="-171450">
              <a:buFont typeface="Arial" charset="0"/>
              <a:buChar char="•"/>
            </a:pPr>
            <a:r>
              <a:rPr lang="en-US" sz="1200" kern="1200" dirty="0" smtClean="0">
                <a:solidFill>
                  <a:schemeClr val="tx1"/>
                </a:solidFill>
                <a:effectLst/>
                <a:latin typeface="+mn-lt"/>
                <a:ea typeface="+mn-ea"/>
                <a:cs typeface="+mn-cs"/>
              </a:rPr>
              <a:t>NOTE: There are usually questions about what you should write memos about.</a:t>
            </a:r>
          </a:p>
          <a:p>
            <a:pPr marL="171450" lvl="0" indent="-171450">
              <a:buFont typeface="Arial" charset="0"/>
              <a:buChar char="•"/>
            </a:pPr>
            <a:r>
              <a:rPr lang="en-US" sz="1200" kern="1200" dirty="0" smtClean="0">
                <a:solidFill>
                  <a:schemeClr val="tx1"/>
                </a:solidFill>
                <a:effectLst/>
                <a:latin typeface="+mn-lt"/>
                <a:ea typeface="+mn-ea"/>
                <a:cs typeface="+mn-cs"/>
              </a:rPr>
              <a:t>Analysis tools:</a:t>
            </a:r>
          </a:p>
          <a:p>
            <a:pPr marL="628650" lvl="1" indent="-171450">
              <a:buFont typeface="Arial" charset="0"/>
              <a:buChar char="•"/>
            </a:pPr>
            <a:r>
              <a:rPr lang="en-US" sz="1200" kern="1200" dirty="0" smtClean="0">
                <a:solidFill>
                  <a:schemeClr val="tx1"/>
                </a:solidFill>
                <a:effectLst/>
                <a:latin typeface="+mn-lt"/>
                <a:ea typeface="+mn-ea"/>
                <a:cs typeface="+mn-cs"/>
              </a:rPr>
              <a:t>Can you table relationships between codes – This is sometimes called a co-occurrence table.(Visual Tools &gt; Code Matrix Browser and Code Relations Browser) (DISS)</a:t>
            </a:r>
          </a:p>
          <a:p>
            <a:pPr marL="628650" lvl="1" indent="-171450">
              <a:buFont typeface="Arial" charset="0"/>
              <a:buChar char="•"/>
            </a:pPr>
            <a:r>
              <a:rPr lang="en-US" sz="1200" kern="1200" dirty="0" smtClean="0">
                <a:solidFill>
                  <a:schemeClr val="tx1"/>
                </a:solidFill>
                <a:effectLst/>
                <a:latin typeface="+mn-lt"/>
                <a:ea typeface="+mn-ea"/>
                <a:cs typeface="+mn-cs"/>
              </a:rPr>
              <a:t>Can you produce distribution of codes across documents – This is sometimes called a code and primary document table. (Document table)</a:t>
            </a:r>
            <a:r>
              <a:rPr lang="en-US" sz="1200" kern="1200" baseline="0" dirty="0" smtClean="0">
                <a:solidFill>
                  <a:schemeClr val="tx1"/>
                </a:solidFill>
                <a:effectLst/>
                <a:latin typeface="+mn-lt"/>
                <a:ea typeface="+mn-ea"/>
                <a:cs typeface="+mn-cs"/>
              </a:rPr>
              <a:t> DISS</a:t>
            </a:r>
            <a:endParaRPr lang="en-US" sz="1200" kern="1200" dirty="0" smtClean="0">
              <a:solidFill>
                <a:schemeClr val="tx1"/>
              </a:solidFill>
              <a:effectLst/>
              <a:latin typeface="+mn-lt"/>
              <a:ea typeface="+mn-ea"/>
              <a:cs typeface="+mn-cs"/>
            </a:endParaRPr>
          </a:p>
          <a:p>
            <a:pPr marL="628650" lvl="1" indent="-171450">
              <a:buFont typeface="Arial" charset="0"/>
              <a:buChar char="•"/>
            </a:pPr>
            <a:r>
              <a:rPr lang="en-US" sz="1200" kern="1200" dirty="0" smtClean="0">
                <a:solidFill>
                  <a:schemeClr val="tx1"/>
                </a:solidFill>
                <a:effectLst/>
                <a:latin typeface="+mn-lt"/>
                <a:ea typeface="+mn-ea"/>
                <a:cs typeface="+mn-cs"/>
              </a:rPr>
              <a:t>How do you look at codes by characteristics about your data – This is often done through queries. </a:t>
            </a:r>
          </a:p>
          <a:p>
            <a:pPr marL="628650" lvl="1" indent="-171450">
              <a:buFont typeface="Arial" charset="0"/>
              <a:buChar char="•"/>
            </a:pPr>
            <a:r>
              <a:rPr lang="en-US" sz="1200" kern="1200" dirty="0" smtClean="0">
                <a:solidFill>
                  <a:schemeClr val="tx1"/>
                </a:solidFill>
                <a:effectLst/>
                <a:latin typeface="+mn-lt"/>
                <a:ea typeface="+mn-ea"/>
                <a:cs typeface="+mn-cs"/>
              </a:rPr>
              <a:t>How do you look at where codes interact, do not interact, or have one code of the other –This is often done with queries. </a:t>
            </a:r>
            <a:endParaRPr lang="en-US" dirty="0" smtClean="0"/>
          </a:p>
          <a:p>
            <a:endParaRPr lang="en-US" dirty="0"/>
          </a:p>
        </p:txBody>
      </p:sp>
      <p:sp>
        <p:nvSpPr>
          <p:cNvPr id="4" name="Slide Number Placeholder 3"/>
          <p:cNvSpPr>
            <a:spLocks noGrp="1"/>
          </p:cNvSpPr>
          <p:nvPr>
            <p:ph type="sldNum" sz="quarter" idx="10"/>
          </p:nvPr>
        </p:nvSpPr>
        <p:spPr/>
        <p:txBody>
          <a:bodyPr/>
          <a:lstStyle/>
          <a:p>
            <a:fld id="{724BA9C2-179D-0B48-A6C7-514641AD38CC}" type="slidenum">
              <a:rPr lang="de-DE" smtClean="0"/>
              <a:pPr/>
              <a:t>2</a:t>
            </a:fld>
            <a:endParaRPr lang="de-DE"/>
          </a:p>
        </p:txBody>
      </p:sp>
    </p:spTree>
    <p:extLst>
      <p:ext uri="{BB962C8B-B14F-4D97-AF65-F5344CB8AC3E}">
        <p14:creationId xmlns:p14="http://schemas.microsoft.com/office/powerpoint/2010/main" val="196810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3</a:t>
            </a:fld>
            <a:endParaRPr lang="de-DE"/>
          </a:p>
        </p:txBody>
      </p:sp>
    </p:spTree>
    <p:extLst>
      <p:ext uri="{BB962C8B-B14F-4D97-AF65-F5344CB8AC3E}">
        <p14:creationId xmlns:p14="http://schemas.microsoft.com/office/powerpoint/2010/main" val="40984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4</a:t>
            </a:fld>
            <a:endParaRPr lang="de-DE"/>
          </a:p>
        </p:txBody>
      </p:sp>
    </p:spTree>
    <p:extLst>
      <p:ext uri="{BB962C8B-B14F-4D97-AF65-F5344CB8AC3E}">
        <p14:creationId xmlns:p14="http://schemas.microsoft.com/office/powerpoint/2010/main" val="130968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 of old school QDA</a:t>
            </a:r>
            <a:endParaRPr lang="en-US" dirty="0"/>
          </a:p>
        </p:txBody>
      </p:sp>
      <p:sp>
        <p:nvSpPr>
          <p:cNvPr id="4" name="Slide Number Placeholder 3"/>
          <p:cNvSpPr>
            <a:spLocks noGrp="1"/>
          </p:cNvSpPr>
          <p:nvPr>
            <p:ph type="sldNum" sz="quarter" idx="10"/>
          </p:nvPr>
        </p:nvSpPr>
        <p:spPr/>
        <p:txBody>
          <a:bodyPr/>
          <a:lstStyle/>
          <a:p>
            <a:fld id="{724BA9C2-179D-0B48-A6C7-514641AD38CC}" type="slidenum">
              <a:rPr lang="de-DE" smtClean="0"/>
              <a:pPr/>
              <a:t>5</a:t>
            </a:fld>
            <a:endParaRPr lang="de-DE"/>
          </a:p>
        </p:txBody>
      </p:sp>
    </p:spTree>
    <p:extLst>
      <p:ext uri="{BB962C8B-B14F-4D97-AF65-F5344CB8AC3E}">
        <p14:creationId xmlns:p14="http://schemas.microsoft.com/office/powerpoint/2010/main" val="137555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pic </a:t>
            </a:r>
          </a:p>
          <a:p>
            <a:endParaRPr lang="en-US" dirty="0" smtClean="0"/>
          </a:p>
          <a:p>
            <a:r>
              <a:rPr lang="en-US" dirty="0" smtClean="0"/>
              <a:t>Now get</a:t>
            </a:r>
            <a:r>
              <a:rPr lang="en-US" baseline="0" dirty="0" smtClean="0"/>
              <a:t> familiar with </a:t>
            </a:r>
            <a:r>
              <a:rPr lang="en-US" baseline="0" dirty="0" err="1" smtClean="0"/>
              <a:t>MaxQDA</a:t>
            </a:r>
            <a:r>
              <a:rPr lang="en-US" baseline="0" dirty="0" smtClean="0"/>
              <a:t> interface and how it’s designed</a:t>
            </a:r>
          </a:p>
          <a:p>
            <a:r>
              <a:rPr lang="en-US" baseline="0" dirty="0" smtClean="0"/>
              <a:t>Before taking us through what it looks like to use it in real time</a:t>
            </a:r>
          </a:p>
        </p:txBody>
      </p:sp>
      <p:sp>
        <p:nvSpPr>
          <p:cNvPr id="4" name="Slide Number Placeholder 3"/>
          <p:cNvSpPr>
            <a:spLocks noGrp="1"/>
          </p:cNvSpPr>
          <p:nvPr>
            <p:ph type="sldNum" sz="quarter" idx="10"/>
          </p:nvPr>
        </p:nvSpPr>
        <p:spPr/>
        <p:txBody>
          <a:bodyPr/>
          <a:lstStyle/>
          <a:p>
            <a:fld id="{724BA9C2-179D-0B48-A6C7-514641AD38CC}" type="slidenum">
              <a:rPr lang="de-DE" smtClean="0"/>
              <a:pPr/>
              <a:t>6</a:t>
            </a:fld>
            <a:endParaRPr lang="de-DE"/>
          </a:p>
        </p:txBody>
      </p:sp>
    </p:spTree>
    <p:extLst>
      <p:ext uri="{BB962C8B-B14F-4D97-AF65-F5344CB8AC3E}">
        <p14:creationId xmlns:p14="http://schemas.microsoft.com/office/powerpoint/2010/main" val="148783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9</a:t>
            </a:fld>
            <a:endParaRPr lang="de-DE"/>
          </a:p>
        </p:txBody>
      </p:sp>
    </p:spTree>
    <p:extLst>
      <p:ext uri="{BB962C8B-B14F-4D97-AF65-F5344CB8AC3E}">
        <p14:creationId xmlns:p14="http://schemas.microsoft.com/office/powerpoint/2010/main" val="3148315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24BA9C2-179D-0B48-A6C7-514641AD38CC}" type="slidenum">
              <a:rPr lang="de-DE" smtClean="0"/>
              <a:pPr/>
              <a:t>10</a:t>
            </a:fld>
            <a:endParaRPr lang="de-DE"/>
          </a:p>
        </p:txBody>
      </p:sp>
    </p:spTree>
    <p:extLst>
      <p:ext uri="{BB962C8B-B14F-4D97-AF65-F5344CB8AC3E}">
        <p14:creationId xmlns:p14="http://schemas.microsoft.com/office/powerpoint/2010/main" val="314831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BA9C2-179D-0B48-A6C7-514641AD38CC}" type="slidenum">
              <a:rPr lang="de-DE" smtClean="0"/>
              <a:pPr/>
              <a:t>11</a:t>
            </a:fld>
            <a:endParaRPr lang="de-DE"/>
          </a:p>
        </p:txBody>
      </p:sp>
    </p:spTree>
    <p:extLst>
      <p:ext uri="{BB962C8B-B14F-4D97-AF65-F5344CB8AC3E}">
        <p14:creationId xmlns:p14="http://schemas.microsoft.com/office/powerpoint/2010/main" val="174281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Tree>
    <p:extLst>
      <p:ext uri="{BB962C8B-B14F-4D97-AF65-F5344CB8AC3E}">
        <p14:creationId xmlns:p14="http://schemas.microsoft.com/office/powerpoint/2010/main" val="263265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3D4705E-2005-9C48-9DF4-10EC6B417D21}" type="datetime1">
              <a:rPr lang="en-US" smtClean="0"/>
              <a:t>2/25/16</a:t>
            </a:fld>
            <a:endParaRPr lang="de-DE"/>
          </a:p>
        </p:txBody>
      </p:sp>
      <p:sp>
        <p:nvSpPr>
          <p:cNvPr id="5" name="Fußzeilenplatzhalter 4"/>
          <p:cNvSpPr>
            <a:spLocks noGrp="1"/>
          </p:cNvSpPr>
          <p:nvPr>
            <p:ph type="ftr" sz="quarter" idx="11"/>
          </p:nvPr>
        </p:nvSpPr>
        <p:spPr/>
        <p:txBody>
          <a:bodyPr/>
          <a:lstStyle/>
          <a:p>
            <a:r>
              <a:rPr lang="de-DE" smtClean="0"/>
              <a:t>MAXQDA - The Art of Data Analysis</a:t>
            </a:r>
            <a:endParaRPr lang="de-DE"/>
          </a:p>
        </p:txBody>
      </p:sp>
      <p:sp>
        <p:nvSpPr>
          <p:cNvPr id="6" name="Foliennummernplatzhalter 5"/>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325196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52628CD-8C75-4444-986A-5CEEC9654019}" type="datetime1">
              <a:rPr lang="en-US" smtClean="0"/>
              <a:t>2/25/16</a:t>
            </a:fld>
            <a:endParaRPr lang="de-DE"/>
          </a:p>
        </p:txBody>
      </p:sp>
      <p:sp>
        <p:nvSpPr>
          <p:cNvPr id="5" name="Fußzeilenplatzhalter 4"/>
          <p:cNvSpPr>
            <a:spLocks noGrp="1"/>
          </p:cNvSpPr>
          <p:nvPr>
            <p:ph type="ftr" sz="quarter" idx="11"/>
          </p:nvPr>
        </p:nvSpPr>
        <p:spPr/>
        <p:txBody>
          <a:bodyPr/>
          <a:lstStyle/>
          <a:p>
            <a:r>
              <a:rPr lang="de-DE" smtClean="0"/>
              <a:t>MAXQDA - The Art of Data Analysis</a:t>
            </a:r>
            <a:endParaRPr lang="de-DE"/>
          </a:p>
        </p:txBody>
      </p:sp>
      <p:sp>
        <p:nvSpPr>
          <p:cNvPr id="6" name="Foliennummernplatzhalter 5"/>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285134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sse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4" name="Rectangle 1031"/>
          <p:cNvSpPr>
            <a:spLocks noGrp="1" noChangeArrowheads="1"/>
          </p:cNvSpPr>
          <p:nvPr>
            <p:ph idx="1"/>
          </p:nvPr>
        </p:nvSpPr>
        <p:spPr bwMode="auto">
          <a:xfrm>
            <a:off x="685800" y="118586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7950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1069" y="274638"/>
            <a:ext cx="5322627" cy="585171"/>
          </a:xfrm>
        </p:spPr>
        <p:txBody>
          <a:bodyPr>
            <a:noAutofit/>
          </a:bodyPr>
          <a:lstStyle>
            <a:lvl1pPr algn="l">
              <a:defRPr sz="2400" b="1">
                <a:solidFill>
                  <a:srgbClr val="243469"/>
                </a:solidFill>
                <a:latin typeface="+mj-lt"/>
                <a:ea typeface="Open Sans" pitchFamily="34" charset="0"/>
                <a:cs typeface="Open Sans" pitchFamily="34" charset="0"/>
              </a:defRPr>
            </a:lvl1pPr>
          </a:lstStyle>
          <a:p>
            <a:r>
              <a:rPr lang="de-DE" dirty="0" smtClean="0"/>
              <a:t>Mastertitelformat bearbeiten</a:t>
            </a:r>
            <a:endParaRPr lang="de-DE" dirty="0"/>
          </a:p>
        </p:txBody>
      </p:sp>
      <p:sp>
        <p:nvSpPr>
          <p:cNvPr id="3" name="Inhaltsplatzhalter 2"/>
          <p:cNvSpPr>
            <a:spLocks noGrp="1"/>
          </p:cNvSpPr>
          <p:nvPr>
            <p:ph idx="1" hasCustomPrompt="1"/>
          </p:nvPr>
        </p:nvSpPr>
        <p:spPr>
          <a:xfrm>
            <a:off x="388959" y="1350684"/>
            <a:ext cx="8297839" cy="4525963"/>
          </a:xfrm>
        </p:spPr>
        <p:txBody>
          <a:bodyPr>
            <a:normAutofit/>
          </a:bodyPr>
          <a:lstStyle>
            <a:lvl1pPr marL="342900" indent="12700">
              <a:buNone/>
              <a:defRPr sz="2800">
                <a:solidFill>
                  <a:srgbClr val="243469"/>
                </a:solidFill>
                <a:latin typeface="+mj-lt"/>
                <a:ea typeface="Open Sans" pitchFamily="34" charset="0"/>
                <a:cs typeface="Open Sans" pitchFamily="34" charset="0"/>
              </a:defRPr>
            </a:lvl1pPr>
            <a:lvl2pPr>
              <a:buFont typeface="Wingdings" pitchFamily="2" charset="2"/>
              <a:buChar char="§"/>
              <a:defRPr sz="2400">
                <a:solidFill>
                  <a:srgbClr val="243469"/>
                </a:solidFill>
                <a:latin typeface="+mj-lt"/>
                <a:ea typeface="Open Sans" pitchFamily="34" charset="0"/>
                <a:cs typeface="Open Sans" pitchFamily="34" charset="0"/>
              </a:defRPr>
            </a:lvl2pPr>
            <a:lvl3pPr>
              <a:defRPr sz="2000">
                <a:solidFill>
                  <a:srgbClr val="243469"/>
                </a:solidFill>
                <a:latin typeface="+mj-lt"/>
                <a:ea typeface="Open Sans" pitchFamily="34" charset="0"/>
                <a:cs typeface="Open Sans" pitchFamily="34" charset="0"/>
              </a:defRPr>
            </a:lvl3pPr>
            <a:lvl4pPr>
              <a:defRPr sz="1800">
                <a:solidFill>
                  <a:srgbClr val="243469"/>
                </a:solidFill>
                <a:latin typeface="+mj-lt"/>
                <a:ea typeface="Open Sans" pitchFamily="34" charset="0"/>
                <a:cs typeface="Open Sans" pitchFamily="34" charset="0"/>
              </a:defRPr>
            </a:lvl4pPr>
            <a:lvl5pPr>
              <a:defRPr sz="1800">
                <a:solidFill>
                  <a:srgbClr val="243469"/>
                </a:solidFill>
                <a:latin typeface="+mj-lt"/>
                <a:ea typeface="Open Sans" pitchFamily="34" charset="0"/>
                <a:cs typeface="Open Sans"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2770496" y="6356350"/>
            <a:ext cx="1173707" cy="365125"/>
          </a:xfrm>
        </p:spPr>
        <p:txBody>
          <a:bodyPr/>
          <a:lstStyle>
            <a:lvl1pPr>
              <a:defRPr sz="1100">
                <a:latin typeface="+mj-lt"/>
                <a:ea typeface="Open Sans" pitchFamily="34" charset="0"/>
                <a:cs typeface="Open Sans" pitchFamily="34" charset="0"/>
              </a:defRPr>
            </a:lvl1pPr>
          </a:lstStyle>
          <a:p>
            <a:fld id="{F87B4F04-9FC5-CD4D-8A98-04D157F6A5D0}" type="datetime1">
              <a:rPr lang="en-US" smtClean="0"/>
              <a:t>2/25/16</a:t>
            </a:fld>
            <a:endParaRPr lang="de-DE" dirty="0"/>
          </a:p>
        </p:txBody>
      </p:sp>
      <p:sp>
        <p:nvSpPr>
          <p:cNvPr id="5" name="Fußzeilenplatzhalter 4"/>
          <p:cNvSpPr>
            <a:spLocks noGrp="1"/>
          </p:cNvSpPr>
          <p:nvPr>
            <p:ph type="ftr" sz="quarter" idx="11"/>
          </p:nvPr>
        </p:nvSpPr>
        <p:spPr>
          <a:xfrm>
            <a:off x="3944202" y="6369998"/>
            <a:ext cx="3998793" cy="365125"/>
          </a:xfrm>
        </p:spPr>
        <p:txBody>
          <a:bodyPr/>
          <a:lstStyle>
            <a:lvl1pPr>
              <a:defRPr sz="1100">
                <a:latin typeface="+mj-lt"/>
                <a:ea typeface="Open Sans" pitchFamily="34" charset="0"/>
                <a:cs typeface="Open Sans" pitchFamily="34" charset="0"/>
              </a:defRPr>
            </a:lvl1pPr>
          </a:lstStyle>
          <a:p>
            <a:r>
              <a:rPr lang="de-DE" smtClean="0"/>
              <a:t>MAXQDA - The Art of Data Analysis</a:t>
            </a:r>
            <a:endParaRPr lang="de-DE" dirty="0"/>
          </a:p>
        </p:txBody>
      </p:sp>
      <p:sp>
        <p:nvSpPr>
          <p:cNvPr id="6" name="Foliennummernplatzhalter 5"/>
          <p:cNvSpPr>
            <a:spLocks noGrp="1"/>
          </p:cNvSpPr>
          <p:nvPr>
            <p:ph type="sldNum" sz="quarter" idx="12"/>
          </p:nvPr>
        </p:nvSpPr>
        <p:spPr>
          <a:xfrm>
            <a:off x="7942996" y="6356350"/>
            <a:ext cx="743803" cy="365125"/>
          </a:xfrm>
        </p:spPr>
        <p:txBody>
          <a:bodyPr/>
          <a:lstStyle>
            <a:lvl1pPr>
              <a:defRPr sz="1100">
                <a:latin typeface="+mj-lt"/>
                <a:ea typeface="Open Sans" pitchFamily="34" charset="0"/>
                <a:cs typeface="Open Sans" pitchFamily="34" charset="0"/>
              </a:defRPr>
            </a:lvl1pPr>
          </a:lstStyle>
          <a:p>
            <a:fld id="{A7A7B16A-8097-AF4D-B996-DED2FDEAF1B7}" type="slidenum">
              <a:rPr lang="de-DE" smtClean="0"/>
              <a:pPr/>
              <a:t>‹#›</a:t>
            </a:fld>
            <a:endParaRPr lang="de-DE"/>
          </a:p>
        </p:txBody>
      </p:sp>
    </p:spTree>
    <p:extLst>
      <p:ext uri="{BB962C8B-B14F-4D97-AF65-F5344CB8AC3E}">
        <p14:creationId xmlns:p14="http://schemas.microsoft.com/office/powerpoint/2010/main" val="272661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3495AC38-A8C9-5E45-82E5-82BCD5E3D0CD}" type="datetime1">
              <a:rPr lang="en-US" smtClean="0"/>
              <a:t>2/25/16</a:t>
            </a:fld>
            <a:endParaRPr lang="de-DE"/>
          </a:p>
        </p:txBody>
      </p:sp>
      <p:sp>
        <p:nvSpPr>
          <p:cNvPr id="5" name="Fußzeilenplatzhalter 4"/>
          <p:cNvSpPr>
            <a:spLocks noGrp="1"/>
          </p:cNvSpPr>
          <p:nvPr>
            <p:ph type="ftr" sz="quarter" idx="11"/>
          </p:nvPr>
        </p:nvSpPr>
        <p:spPr/>
        <p:txBody>
          <a:bodyPr/>
          <a:lstStyle/>
          <a:p>
            <a:r>
              <a:rPr lang="de-DE" smtClean="0"/>
              <a:t>MAXQDA - The Art of Data Analysis</a:t>
            </a:r>
            <a:endParaRPr lang="de-DE"/>
          </a:p>
        </p:txBody>
      </p:sp>
      <p:sp>
        <p:nvSpPr>
          <p:cNvPr id="6" name="Foliennummernplatzhalter 5"/>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175326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553D28C-7EA2-A842-AC9F-13FDBE106D61}" type="datetime1">
              <a:rPr lang="en-US" smtClean="0"/>
              <a:t>2/25/16</a:t>
            </a:fld>
            <a:endParaRPr lang="de-DE"/>
          </a:p>
        </p:txBody>
      </p:sp>
      <p:sp>
        <p:nvSpPr>
          <p:cNvPr id="6" name="Fußzeilenplatzhalter 5"/>
          <p:cNvSpPr>
            <a:spLocks noGrp="1"/>
          </p:cNvSpPr>
          <p:nvPr>
            <p:ph type="ftr" sz="quarter" idx="11"/>
          </p:nvPr>
        </p:nvSpPr>
        <p:spPr/>
        <p:txBody>
          <a:bodyPr/>
          <a:lstStyle/>
          <a:p>
            <a:r>
              <a:rPr lang="de-DE" smtClean="0"/>
              <a:t>MAXQDA - The Art of Data Analysis</a:t>
            </a:r>
            <a:endParaRPr lang="de-DE"/>
          </a:p>
        </p:txBody>
      </p:sp>
      <p:sp>
        <p:nvSpPr>
          <p:cNvPr id="7" name="Foliennummernplatzhalter 6"/>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309331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B48C47C-2E87-9442-9F02-B3070ED6E312}" type="datetime1">
              <a:rPr lang="en-US" smtClean="0"/>
              <a:t>2/25/16</a:t>
            </a:fld>
            <a:endParaRPr lang="de-DE"/>
          </a:p>
        </p:txBody>
      </p:sp>
      <p:sp>
        <p:nvSpPr>
          <p:cNvPr id="8" name="Fußzeilenplatzhalter 7"/>
          <p:cNvSpPr>
            <a:spLocks noGrp="1"/>
          </p:cNvSpPr>
          <p:nvPr>
            <p:ph type="ftr" sz="quarter" idx="11"/>
          </p:nvPr>
        </p:nvSpPr>
        <p:spPr/>
        <p:txBody>
          <a:bodyPr/>
          <a:lstStyle/>
          <a:p>
            <a:r>
              <a:rPr lang="de-DE" smtClean="0"/>
              <a:t>MAXQDA - The Art of Data Analysis</a:t>
            </a:r>
            <a:endParaRPr lang="de-DE"/>
          </a:p>
        </p:txBody>
      </p:sp>
      <p:sp>
        <p:nvSpPr>
          <p:cNvPr id="9" name="Foliennummernplatzhalter 8"/>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196244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BAAE1C4-1454-CB41-906D-B17FD3600673}" type="datetime1">
              <a:rPr lang="en-US" smtClean="0"/>
              <a:t>2/25/16</a:t>
            </a:fld>
            <a:endParaRPr lang="de-DE"/>
          </a:p>
        </p:txBody>
      </p:sp>
      <p:sp>
        <p:nvSpPr>
          <p:cNvPr id="4" name="Fußzeilenplatzhalter 3"/>
          <p:cNvSpPr>
            <a:spLocks noGrp="1"/>
          </p:cNvSpPr>
          <p:nvPr>
            <p:ph type="ftr" sz="quarter" idx="11"/>
          </p:nvPr>
        </p:nvSpPr>
        <p:spPr/>
        <p:txBody>
          <a:bodyPr/>
          <a:lstStyle/>
          <a:p>
            <a:r>
              <a:rPr lang="de-DE" smtClean="0"/>
              <a:t>MAXQDA - The Art of Data Analysis</a:t>
            </a:r>
            <a:endParaRPr lang="de-DE"/>
          </a:p>
        </p:txBody>
      </p:sp>
      <p:sp>
        <p:nvSpPr>
          <p:cNvPr id="5" name="Foliennummernplatzhalter 4"/>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36549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F4B3D79-28F5-9E44-A853-12228AEF9FAE}" type="datetime1">
              <a:rPr lang="en-US" smtClean="0"/>
              <a:t>2/25/16</a:t>
            </a:fld>
            <a:endParaRPr lang="de-DE"/>
          </a:p>
        </p:txBody>
      </p:sp>
      <p:sp>
        <p:nvSpPr>
          <p:cNvPr id="3" name="Fußzeilenplatzhalter 2"/>
          <p:cNvSpPr>
            <a:spLocks noGrp="1"/>
          </p:cNvSpPr>
          <p:nvPr>
            <p:ph type="ftr" sz="quarter" idx="11"/>
          </p:nvPr>
        </p:nvSpPr>
        <p:spPr/>
        <p:txBody>
          <a:bodyPr/>
          <a:lstStyle/>
          <a:p>
            <a:r>
              <a:rPr lang="de-DE" smtClean="0"/>
              <a:t>MAXQDA - The Art of Data Analysis</a:t>
            </a:r>
            <a:endParaRPr lang="de-DE"/>
          </a:p>
        </p:txBody>
      </p:sp>
      <p:sp>
        <p:nvSpPr>
          <p:cNvPr id="4" name="Foliennummernplatzhalter 3"/>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126365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4A551AC9-B114-A045-ACF1-11790CCB47F3}" type="datetime1">
              <a:rPr lang="en-US" smtClean="0"/>
              <a:t>2/25/16</a:t>
            </a:fld>
            <a:endParaRPr lang="de-DE"/>
          </a:p>
        </p:txBody>
      </p:sp>
      <p:sp>
        <p:nvSpPr>
          <p:cNvPr id="6" name="Fußzeilenplatzhalter 5"/>
          <p:cNvSpPr>
            <a:spLocks noGrp="1"/>
          </p:cNvSpPr>
          <p:nvPr>
            <p:ph type="ftr" sz="quarter" idx="11"/>
          </p:nvPr>
        </p:nvSpPr>
        <p:spPr/>
        <p:txBody>
          <a:bodyPr/>
          <a:lstStyle/>
          <a:p>
            <a:r>
              <a:rPr lang="de-DE" smtClean="0"/>
              <a:t>MAXQDA - The Art of Data Analysis</a:t>
            </a:r>
            <a:endParaRPr lang="de-DE"/>
          </a:p>
        </p:txBody>
      </p:sp>
      <p:sp>
        <p:nvSpPr>
          <p:cNvPr id="7" name="Foliennummernplatzhalter 6"/>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60700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37AFE6E6-B910-5544-A79B-F4C6903A72F1}" type="datetime1">
              <a:rPr lang="en-US" smtClean="0"/>
              <a:t>2/25/16</a:t>
            </a:fld>
            <a:endParaRPr lang="de-DE"/>
          </a:p>
        </p:txBody>
      </p:sp>
      <p:sp>
        <p:nvSpPr>
          <p:cNvPr id="6" name="Fußzeilenplatzhalter 5"/>
          <p:cNvSpPr>
            <a:spLocks noGrp="1"/>
          </p:cNvSpPr>
          <p:nvPr>
            <p:ph type="ftr" sz="quarter" idx="11"/>
          </p:nvPr>
        </p:nvSpPr>
        <p:spPr/>
        <p:txBody>
          <a:bodyPr/>
          <a:lstStyle/>
          <a:p>
            <a:r>
              <a:rPr lang="de-DE" smtClean="0"/>
              <a:t>MAXQDA - The Art of Data Analysis</a:t>
            </a:r>
            <a:endParaRPr lang="de-DE"/>
          </a:p>
        </p:txBody>
      </p:sp>
      <p:sp>
        <p:nvSpPr>
          <p:cNvPr id="7" name="Foliennummernplatzhalter 6"/>
          <p:cNvSpPr>
            <a:spLocks noGrp="1"/>
          </p:cNvSpPr>
          <p:nvPr>
            <p:ph type="sldNum" sz="quarter" idx="12"/>
          </p:nvPr>
        </p:nvSpPr>
        <p:spPr/>
        <p:txBody>
          <a:bodyPr/>
          <a:lstStyle/>
          <a:p>
            <a:fld id="{A7A7B16A-8097-AF4D-B996-DED2FDEAF1B7}" type="slidenum">
              <a:rPr lang="de-DE" smtClean="0"/>
              <a:pPr/>
              <a:t>‹#›</a:t>
            </a:fld>
            <a:endParaRPr lang="de-DE"/>
          </a:p>
        </p:txBody>
      </p:sp>
    </p:spTree>
    <p:extLst>
      <p:ext uri="{BB962C8B-B14F-4D97-AF65-F5344CB8AC3E}">
        <p14:creationId xmlns:p14="http://schemas.microsoft.com/office/powerpoint/2010/main" val="1971281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2715906" y="6410942"/>
            <a:ext cx="11327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B6F1E-D4B8-CB43-A4AD-1769075BA357}" type="datetime1">
              <a:rPr lang="en-US" smtClean="0"/>
              <a:t>2/25/16</a:t>
            </a:fld>
            <a:endParaRPr lang="de-DE" dirty="0"/>
          </a:p>
        </p:txBody>
      </p:sp>
      <p:sp>
        <p:nvSpPr>
          <p:cNvPr id="5" name="Fußzeilenplatzhalter 4"/>
          <p:cNvSpPr>
            <a:spLocks noGrp="1"/>
          </p:cNvSpPr>
          <p:nvPr>
            <p:ph type="ftr" sz="quarter" idx="3"/>
          </p:nvPr>
        </p:nvSpPr>
        <p:spPr>
          <a:xfrm>
            <a:off x="3848670" y="6410942"/>
            <a:ext cx="42444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MAXQDA - The Art </a:t>
            </a:r>
            <a:r>
              <a:rPr lang="de-DE" dirty="0" err="1" smtClean="0"/>
              <a:t>of</a:t>
            </a:r>
            <a:r>
              <a:rPr lang="de-DE" dirty="0" smtClean="0"/>
              <a:t> Data Analysis</a:t>
            </a:r>
            <a:endParaRPr lang="de-DE" dirty="0"/>
          </a:p>
        </p:txBody>
      </p:sp>
      <p:sp>
        <p:nvSpPr>
          <p:cNvPr id="6" name="Foliennummernplatzhalter 5"/>
          <p:cNvSpPr>
            <a:spLocks noGrp="1"/>
          </p:cNvSpPr>
          <p:nvPr>
            <p:ph type="sldNum" sz="quarter" idx="4"/>
          </p:nvPr>
        </p:nvSpPr>
        <p:spPr>
          <a:xfrm>
            <a:off x="8093124" y="6410942"/>
            <a:ext cx="68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7B16A-8097-AF4D-B996-DED2FDEAF1B7}" type="slidenum">
              <a:rPr lang="de-DE" smtClean="0"/>
              <a:pPr/>
              <a:t>‹#›</a:t>
            </a:fld>
            <a:endParaRPr lang="de-DE" dirty="0"/>
          </a:p>
        </p:txBody>
      </p:sp>
    </p:spTree>
    <p:extLst>
      <p:ext uri="{BB962C8B-B14F-4D97-AF65-F5344CB8AC3E}">
        <p14:creationId xmlns:p14="http://schemas.microsoft.com/office/powerpoint/2010/main" val="3793525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tiff"/><Relationship Id="rId5" Type="http://schemas.openxmlformats.org/officeDocument/2006/relationships/image" Target="../media/image19.tiff"/><Relationship Id="rId6"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931014" y="1283257"/>
            <a:ext cx="5983716" cy="4278094"/>
          </a:xfrm>
          <a:prstGeom prst="rect">
            <a:avLst/>
          </a:prstGeom>
          <a:noFill/>
        </p:spPr>
        <p:txBody>
          <a:bodyPr wrap="square" rtlCol="0">
            <a:spAutoFit/>
          </a:bodyPr>
          <a:lstStyle/>
          <a:p>
            <a:pPr algn="r"/>
            <a:r>
              <a:rPr lang="de-DE" sz="3200" dirty="0" smtClean="0">
                <a:solidFill>
                  <a:srgbClr val="243469"/>
                </a:solidFill>
                <a:latin typeface="Arial" panose="020B0604020202020204" pitchFamily="34" charset="0"/>
                <a:cs typeface="Arial" panose="020B0604020202020204" pitchFamily="34" charset="0"/>
              </a:rPr>
              <a:t>Qualitative</a:t>
            </a:r>
            <a:r>
              <a:rPr lang="de-DE" sz="3200" dirty="0" smtClean="0">
                <a:solidFill>
                  <a:srgbClr val="243469"/>
                </a:solidFill>
                <a:latin typeface="Arial" panose="020B0604020202020204" pitchFamily="34" charset="0"/>
                <a:cs typeface="Arial" panose="020B0604020202020204" pitchFamily="34" charset="0"/>
              </a:rPr>
              <a:t> </a:t>
            </a:r>
            <a:r>
              <a:rPr lang="de-DE" sz="3200" dirty="0" smtClean="0">
                <a:solidFill>
                  <a:srgbClr val="243469"/>
                </a:solidFill>
                <a:latin typeface="Arial" panose="020B0604020202020204" pitchFamily="34" charset="0"/>
                <a:cs typeface="Arial" panose="020B0604020202020204" pitchFamily="34" charset="0"/>
              </a:rPr>
              <a:t>Data </a:t>
            </a:r>
            <a:r>
              <a:rPr lang="de-DE" sz="3200" dirty="0" smtClean="0">
                <a:solidFill>
                  <a:srgbClr val="243469"/>
                </a:solidFill>
                <a:latin typeface="Arial" panose="020B0604020202020204" pitchFamily="34" charset="0"/>
                <a:cs typeface="Arial" panose="020B0604020202020204" pitchFamily="34" charset="0"/>
              </a:rPr>
              <a:t>Analysis </a:t>
            </a:r>
          </a:p>
          <a:p>
            <a:pPr algn="r"/>
            <a:r>
              <a:rPr lang="de-DE" sz="3200" dirty="0" err="1" smtClean="0">
                <a:solidFill>
                  <a:srgbClr val="243469"/>
                </a:solidFill>
                <a:latin typeface="Arial" panose="020B0604020202020204" pitchFamily="34" charset="0"/>
                <a:cs typeface="Arial" panose="020B0604020202020204" pitchFamily="34" charset="0"/>
              </a:rPr>
              <a:t>with</a:t>
            </a:r>
            <a:r>
              <a:rPr lang="de-DE" sz="3200" dirty="0" smtClean="0">
                <a:solidFill>
                  <a:srgbClr val="243469"/>
                </a:solidFill>
                <a:latin typeface="Arial" panose="020B0604020202020204" pitchFamily="34" charset="0"/>
                <a:cs typeface="Arial" panose="020B0604020202020204" pitchFamily="34" charset="0"/>
              </a:rPr>
              <a:t> </a:t>
            </a:r>
            <a:r>
              <a:rPr lang="de-DE" sz="3200" dirty="0" err="1" smtClean="0">
                <a:solidFill>
                  <a:srgbClr val="243469"/>
                </a:solidFill>
                <a:latin typeface="Arial" panose="020B0604020202020204" pitchFamily="34" charset="0"/>
                <a:cs typeface="Arial" panose="020B0604020202020204" pitchFamily="34" charset="0"/>
              </a:rPr>
              <a:t>MaxQDA</a:t>
            </a:r>
            <a:endParaRPr lang="de-DE" sz="3200" dirty="0" smtClean="0">
              <a:solidFill>
                <a:srgbClr val="243469"/>
              </a:solidFill>
              <a:latin typeface="Arial" panose="020B0604020202020204" pitchFamily="34" charset="0"/>
              <a:cs typeface="Arial" panose="020B0604020202020204" pitchFamily="34" charset="0"/>
            </a:endParaRPr>
          </a:p>
          <a:p>
            <a:pPr algn="l"/>
            <a:endParaRPr lang="de-DE" dirty="0" smtClean="0">
              <a:solidFill>
                <a:srgbClr val="243469"/>
              </a:solidFill>
              <a:latin typeface="Arial" panose="020B0604020202020204" pitchFamily="34" charset="0"/>
              <a:cs typeface="Arial" panose="020B0604020202020204" pitchFamily="34" charset="0"/>
            </a:endParaRPr>
          </a:p>
          <a:p>
            <a:pPr algn="l"/>
            <a:endParaRPr lang="de-DE" sz="2400" dirty="0" smtClean="0">
              <a:solidFill>
                <a:srgbClr val="243469"/>
              </a:solidFill>
              <a:latin typeface="Arial" panose="020B0604020202020204" pitchFamily="34" charset="0"/>
              <a:cs typeface="Arial" panose="020B0604020202020204" pitchFamily="34" charset="0"/>
            </a:endParaRPr>
          </a:p>
          <a:p>
            <a:pPr algn="l"/>
            <a:endParaRPr lang="de-DE" sz="2400" dirty="0">
              <a:solidFill>
                <a:srgbClr val="243469"/>
              </a:solidFill>
              <a:latin typeface="Arial" panose="020B0604020202020204" pitchFamily="34" charset="0"/>
              <a:cs typeface="Arial" panose="020B0604020202020204" pitchFamily="34" charset="0"/>
            </a:endParaRPr>
          </a:p>
          <a:p>
            <a:pPr algn="l"/>
            <a:endParaRPr lang="de-DE" sz="2400" dirty="0" smtClean="0">
              <a:solidFill>
                <a:srgbClr val="243469"/>
              </a:solidFill>
              <a:latin typeface="Arial" panose="020B0604020202020204" pitchFamily="34" charset="0"/>
              <a:cs typeface="Arial" panose="020B0604020202020204" pitchFamily="34" charset="0"/>
            </a:endParaRPr>
          </a:p>
          <a:p>
            <a:pPr algn="l"/>
            <a:r>
              <a:rPr lang="de-DE" sz="2400" dirty="0" smtClean="0">
                <a:solidFill>
                  <a:srgbClr val="243469"/>
                </a:solidFill>
                <a:latin typeface="Arial" panose="020B0604020202020204" pitchFamily="34" charset="0"/>
                <a:cs typeface="Arial" panose="020B0604020202020204" pitchFamily="34" charset="0"/>
              </a:rPr>
              <a:t>Summer </a:t>
            </a:r>
            <a:r>
              <a:rPr lang="de-DE" sz="2400" dirty="0" err="1" smtClean="0">
                <a:solidFill>
                  <a:srgbClr val="243469"/>
                </a:solidFill>
                <a:latin typeface="Arial" panose="020B0604020202020204" pitchFamily="34" charset="0"/>
                <a:cs typeface="Arial" panose="020B0604020202020204" pitchFamily="34" charset="0"/>
              </a:rPr>
              <a:t>Starling</a:t>
            </a:r>
            <a:r>
              <a:rPr lang="de-DE" sz="2400" dirty="0" smtClean="0">
                <a:solidFill>
                  <a:srgbClr val="243469"/>
                </a:solidFill>
                <a:latin typeface="Arial" panose="020B0604020202020204" pitchFamily="34" charset="0"/>
                <a:cs typeface="Arial" panose="020B0604020202020204" pitchFamily="34" charset="0"/>
              </a:rPr>
              <a:t>, MPH, </a:t>
            </a:r>
            <a:r>
              <a:rPr lang="de-DE" sz="2400" dirty="0" err="1" smtClean="0">
                <a:solidFill>
                  <a:srgbClr val="243469"/>
                </a:solidFill>
                <a:latin typeface="Arial" panose="020B0604020202020204" pitchFamily="34" charset="0"/>
                <a:cs typeface="Arial" panose="020B0604020202020204" pitchFamily="34" charset="0"/>
              </a:rPr>
              <a:t>DrPH</a:t>
            </a:r>
            <a:r>
              <a:rPr lang="de-DE" sz="2400" dirty="0" smtClean="0">
                <a:solidFill>
                  <a:srgbClr val="243469"/>
                </a:solidFill>
                <a:latin typeface="Arial" panose="020B0604020202020204" pitchFamily="34" charset="0"/>
                <a:cs typeface="Arial" panose="020B0604020202020204" pitchFamily="34" charset="0"/>
              </a:rPr>
              <a:t>(c)</a:t>
            </a:r>
          </a:p>
          <a:p>
            <a:r>
              <a:rPr lang="de-DE" sz="2000" dirty="0" smtClean="0">
                <a:solidFill>
                  <a:srgbClr val="243469"/>
                </a:solidFill>
                <a:latin typeface="Arial" panose="020B0604020202020204" pitchFamily="34" charset="0"/>
                <a:cs typeface="Arial" panose="020B0604020202020204" pitchFamily="34" charset="0"/>
              </a:rPr>
              <a:t>UC Berkeley</a:t>
            </a:r>
          </a:p>
          <a:p>
            <a:r>
              <a:rPr lang="de-DE" sz="2000" dirty="0" err="1" smtClean="0">
                <a:solidFill>
                  <a:srgbClr val="243469"/>
                </a:solidFill>
                <a:latin typeface="Arial" panose="020B0604020202020204" pitchFamily="34" charset="0"/>
                <a:cs typeface="Arial" panose="020B0604020202020204" pitchFamily="34" charset="0"/>
              </a:rPr>
              <a:t>summerstarling@berkeley.edu</a:t>
            </a:r>
            <a:endParaRPr lang="de-DE" sz="2000" dirty="0">
              <a:solidFill>
                <a:srgbClr val="243469"/>
              </a:solidFill>
              <a:latin typeface="Arial" panose="020B0604020202020204" pitchFamily="34" charset="0"/>
              <a:cs typeface="Arial" panose="020B0604020202020204" pitchFamily="34" charset="0"/>
            </a:endParaRPr>
          </a:p>
          <a:p>
            <a:pPr algn="l"/>
            <a:endParaRPr lang="de-DE" sz="1400" dirty="0" smtClean="0">
              <a:solidFill>
                <a:srgbClr val="243469"/>
              </a:solidFill>
              <a:latin typeface="Arial" panose="020B0604020202020204" pitchFamily="34" charset="0"/>
              <a:cs typeface="Arial" panose="020B0604020202020204" pitchFamily="34" charset="0"/>
            </a:endParaRPr>
          </a:p>
          <a:p>
            <a:r>
              <a:rPr lang="de-DE" sz="2000" dirty="0" err="1" smtClean="0">
                <a:solidFill>
                  <a:srgbClr val="243469"/>
                </a:solidFill>
                <a:latin typeface="Arial" panose="020B0604020202020204" pitchFamily="34" charset="0"/>
                <a:cs typeface="Arial" panose="020B0604020202020204" pitchFamily="34" charset="0"/>
              </a:rPr>
              <a:t>DLab</a:t>
            </a:r>
            <a:r>
              <a:rPr lang="de-DE" sz="2000" dirty="0" smtClean="0">
                <a:solidFill>
                  <a:srgbClr val="243469"/>
                </a:solidFill>
                <a:latin typeface="Arial" panose="020B0604020202020204" pitchFamily="34" charset="0"/>
                <a:cs typeface="Arial" panose="020B0604020202020204" pitchFamily="34" charset="0"/>
              </a:rPr>
              <a:t> Workshop</a:t>
            </a:r>
            <a:endParaRPr lang="de-DE" sz="2000" dirty="0">
              <a:solidFill>
                <a:srgbClr val="243469"/>
              </a:solidFill>
              <a:latin typeface="Arial" panose="020B0604020202020204" pitchFamily="34" charset="0"/>
              <a:cs typeface="Arial" panose="020B0604020202020204" pitchFamily="34" charset="0"/>
            </a:endParaRPr>
          </a:p>
          <a:p>
            <a:r>
              <a:rPr lang="de-DE" sz="2000" dirty="0" err="1" smtClean="0">
                <a:solidFill>
                  <a:srgbClr val="243469"/>
                </a:solidFill>
                <a:latin typeface="Arial" panose="020B0604020202020204" pitchFamily="34" charset="0"/>
                <a:cs typeface="Arial" panose="020B0604020202020204" pitchFamily="34" charset="0"/>
              </a:rPr>
              <a:t>February</a:t>
            </a:r>
            <a:r>
              <a:rPr lang="de-DE" sz="2000" dirty="0" smtClean="0">
                <a:solidFill>
                  <a:srgbClr val="243469"/>
                </a:solidFill>
                <a:latin typeface="Arial" panose="020B0604020202020204" pitchFamily="34" charset="0"/>
                <a:cs typeface="Arial" panose="020B0604020202020204" pitchFamily="34" charset="0"/>
              </a:rPr>
              <a:t> 26, 2016</a:t>
            </a:r>
            <a:endParaRPr lang="de-DE" sz="2000" dirty="0">
              <a:solidFill>
                <a:srgbClr val="243469"/>
              </a:solidFill>
              <a:latin typeface="Arial" panose="020B0604020202020204" pitchFamily="34" charset="0"/>
              <a:cs typeface="Arial" panose="020B0604020202020204" pitchFamily="34" charset="0"/>
            </a:endParaRPr>
          </a:p>
        </p:txBody>
      </p:sp>
      <p:sp>
        <p:nvSpPr>
          <p:cNvPr id="3" name="Rectangle 2"/>
          <p:cNvSpPr/>
          <p:nvPr/>
        </p:nvSpPr>
        <p:spPr>
          <a:xfrm>
            <a:off x="0" y="6304547"/>
            <a:ext cx="3164305"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76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Search </a:t>
            </a:r>
            <a:r>
              <a:rPr lang="de-DE" dirty="0" err="1" smtClean="0"/>
              <a:t>your</a:t>
            </a:r>
            <a:r>
              <a:rPr lang="de-DE" dirty="0" smtClean="0"/>
              <a:t> </a:t>
            </a:r>
            <a:r>
              <a:rPr lang="de-DE" dirty="0" err="1" smtClean="0"/>
              <a:t>data</a:t>
            </a:r>
            <a:endParaRPr lang="de-DE" dirty="0"/>
          </a:p>
        </p:txBody>
      </p:sp>
      <p:sp>
        <p:nvSpPr>
          <p:cNvPr id="4" name="Datumsplatzhalter 3"/>
          <p:cNvSpPr>
            <a:spLocks noGrp="1"/>
          </p:cNvSpPr>
          <p:nvPr>
            <p:ph type="dt" sz="half" idx="10"/>
          </p:nvPr>
        </p:nvSpPr>
        <p:spPr/>
        <p:txBody>
          <a:bodyPr/>
          <a:lstStyle/>
          <a:p>
            <a:fld id="{FBBF7072-93B1-2540-8333-8AEAD59A3A0D}"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3" name="Inhaltsplatzhalter 2"/>
          <p:cNvSpPr>
            <a:spLocks noGrp="1"/>
          </p:cNvSpPr>
          <p:nvPr>
            <p:ph idx="1"/>
          </p:nvPr>
        </p:nvSpPr>
        <p:spPr>
          <a:xfrm>
            <a:off x="191069" y="1178164"/>
            <a:ext cx="6115699" cy="4846672"/>
          </a:xfrm>
        </p:spPr>
        <p:txBody>
          <a:bodyPr>
            <a:noAutofit/>
          </a:bodyPr>
          <a:lstStyle/>
          <a:p>
            <a:r>
              <a:rPr lang="de-DE" b="1" dirty="0" smtClean="0"/>
              <a:t>Simple </a:t>
            </a:r>
            <a:r>
              <a:rPr lang="de-DE" b="1" dirty="0" err="1" smtClean="0"/>
              <a:t>Retrieval</a:t>
            </a:r>
            <a:r>
              <a:rPr lang="de-DE" dirty="0" smtClean="0"/>
              <a:t>: Interrogate </a:t>
            </a:r>
            <a:r>
              <a:rPr lang="de-DE" dirty="0" err="1" smtClean="0"/>
              <a:t>data</a:t>
            </a:r>
            <a:r>
              <a:rPr lang="de-DE" dirty="0" smtClean="0"/>
              <a:t> </a:t>
            </a:r>
            <a:r>
              <a:rPr lang="de-DE" dirty="0" err="1" smtClean="0"/>
              <a:t>by</a:t>
            </a:r>
            <a:r>
              <a:rPr lang="de-DE" dirty="0" smtClean="0"/>
              <a:t> simple </a:t>
            </a:r>
            <a:r>
              <a:rPr lang="de-DE" dirty="0" err="1" smtClean="0"/>
              <a:t>activation</a:t>
            </a:r>
            <a:r>
              <a:rPr lang="de-DE" dirty="0" smtClean="0"/>
              <a:t> </a:t>
            </a:r>
            <a:r>
              <a:rPr lang="de-DE" dirty="0" err="1" smtClean="0"/>
              <a:t>of</a:t>
            </a:r>
            <a:r>
              <a:rPr lang="de-DE" dirty="0"/>
              <a:t> </a:t>
            </a:r>
            <a:r>
              <a:rPr lang="de-DE" dirty="0" err="1" smtClean="0"/>
              <a:t>data</a:t>
            </a:r>
            <a:r>
              <a:rPr lang="de-DE" dirty="0" smtClean="0"/>
              <a:t> </a:t>
            </a:r>
            <a:r>
              <a:rPr lang="de-DE" dirty="0" err="1" smtClean="0"/>
              <a:t>and</a:t>
            </a:r>
            <a:r>
              <a:rPr lang="de-DE" dirty="0" smtClean="0"/>
              <a:t> </a:t>
            </a:r>
            <a:r>
              <a:rPr lang="de-DE" dirty="0" err="1" smtClean="0"/>
              <a:t>codes</a:t>
            </a:r>
            <a:r>
              <a:rPr lang="de-DE" dirty="0" smtClean="0"/>
              <a:t> </a:t>
            </a:r>
            <a:r>
              <a:rPr lang="de-DE" dirty="0" err="1" smtClean="0"/>
              <a:t>to</a:t>
            </a:r>
            <a:r>
              <a:rPr lang="de-DE" dirty="0" smtClean="0"/>
              <a:t> </a:t>
            </a:r>
            <a:r>
              <a:rPr lang="de-DE" dirty="0" err="1" smtClean="0"/>
              <a:t>view</a:t>
            </a:r>
            <a:r>
              <a:rPr lang="de-DE" dirty="0" smtClean="0"/>
              <a:t> </a:t>
            </a:r>
            <a:r>
              <a:rPr lang="de-DE" dirty="0" err="1" smtClean="0"/>
              <a:t>occurrences</a:t>
            </a:r>
            <a:endParaRPr lang="de-DE" dirty="0" smtClean="0"/>
          </a:p>
          <a:p>
            <a:endParaRPr lang="de-DE" sz="1400" b="1" dirty="0" smtClean="0"/>
          </a:p>
          <a:p>
            <a:r>
              <a:rPr lang="de-DE" b="1" dirty="0" err="1" smtClean="0"/>
              <a:t>Complex</a:t>
            </a:r>
            <a:r>
              <a:rPr lang="de-DE" b="1" dirty="0" smtClean="0"/>
              <a:t> </a:t>
            </a:r>
            <a:r>
              <a:rPr lang="de-DE" b="1" dirty="0" err="1" smtClean="0"/>
              <a:t>Retrieval</a:t>
            </a:r>
            <a:r>
              <a:rPr lang="de-DE" dirty="0" smtClean="0"/>
              <a:t>: Search </a:t>
            </a:r>
            <a:r>
              <a:rPr lang="de-DE" dirty="0" err="1" smtClean="0"/>
              <a:t>with</a:t>
            </a:r>
            <a:r>
              <a:rPr lang="de-DE" dirty="0" smtClean="0"/>
              <a:t> </a:t>
            </a:r>
            <a:r>
              <a:rPr lang="de-DE" dirty="0" err="1" smtClean="0"/>
              <a:t>complex</a:t>
            </a:r>
            <a:r>
              <a:rPr lang="de-DE" dirty="0" smtClean="0"/>
              <a:t> </a:t>
            </a:r>
            <a:r>
              <a:rPr lang="de-DE" dirty="0" err="1" smtClean="0"/>
              <a:t>filters</a:t>
            </a:r>
            <a:r>
              <a:rPr lang="de-DE" dirty="0" smtClean="0"/>
              <a:t>, e.g. </a:t>
            </a:r>
            <a:r>
              <a:rPr lang="de-DE" dirty="0" err="1" smtClean="0"/>
              <a:t>nearness</a:t>
            </a:r>
            <a:r>
              <a:rPr lang="de-DE" dirty="0" smtClean="0"/>
              <a:t> </a:t>
            </a:r>
            <a:r>
              <a:rPr lang="de-DE" dirty="0" err="1" smtClean="0"/>
              <a:t>of</a:t>
            </a:r>
            <a:r>
              <a:rPr lang="de-DE" dirty="0" smtClean="0"/>
              <a:t> </a:t>
            </a:r>
            <a:r>
              <a:rPr lang="de-DE" dirty="0" err="1" smtClean="0"/>
              <a:t>codes</a:t>
            </a:r>
            <a:endParaRPr lang="de-DE" dirty="0" smtClean="0"/>
          </a:p>
          <a:p>
            <a:endParaRPr lang="de-DE" sz="2000" b="1" dirty="0" smtClean="0"/>
          </a:p>
          <a:p>
            <a:r>
              <a:rPr lang="de-DE" b="1" dirty="0" err="1" smtClean="0"/>
              <a:t>Lexical</a:t>
            </a:r>
            <a:r>
              <a:rPr lang="de-DE" b="1" dirty="0" smtClean="0"/>
              <a:t> Search</a:t>
            </a:r>
            <a:r>
              <a:rPr lang="de-DE" dirty="0" smtClean="0"/>
              <a:t>: Search </a:t>
            </a:r>
            <a:r>
              <a:rPr lang="de-DE" dirty="0" err="1" smtClean="0"/>
              <a:t>for</a:t>
            </a:r>
            <a:r>
              <a:rPr lang="de-DE" dirty="0" smtClean="0"/>
              <a:t> </a:t>
            </a:r>
            <a:r>
              <a:rPr lang="de-DE" dirty="0" err="1" smtClean="0"/>
              <a:t>word</a:t>
            </a:r>
            <a:r>
              <a:rPr lang="de-DE" dirty="0" smtClean="0"/>
              <a:t> (</a:t>
            </a:r>
            <a:r>
              <a:rPr lang="de-DE" dirty="0" err="1" smtClean="0"/>
              <a:t>combinations</a:t>
            </a:r>
            <a:r>
              <a:rPr lang="de-DE" dirty="0" smtClean="0"/>
              <a:t>) in </a:t>
            </a:r>
            <a:r>
              <a:rPr lang="de-DE" dirty="0" err="1" smtClean="0"/>
              <a:t>documents</a:t>
            </a:r>
            <a:r>
              <a:rPr lang="de-DE" dirty="0" smtClean="0"/>
              <a:t> </a:t>
            </a:r>
            <a:r>
              <a:rPr lang="de-DE" dirty="0" err="1" smtClean="0"/>
              <a:t>or</a:t>
            </a:r>
            <a:r>
              <a:rPr lang="de-DE" dirty="0" smtClean="0"/>
              <a:t> </a:t>
            </a:r>
            <a:r>
              <a:rPr lang="de-DE" dirty="0" err="1" smtClean="0"/>
              <a:t>memos</a:t>
            </a:r>
            <a:endParaRPr lang="de-DE" dirty="0"/>
          </a:p>
        </p:txBody>
      </p:sp>
      <p:pic>
        <p:nvPicPr>
          <p:cNvPr id="6" name="Bild 5" descr="activate-docu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768" y="1104692"/>
            <a:ext cx="2652455" cy="1314762"/>
          </a:xfrm>
          <a:prstGeom prst="rect">
            <a:avLst/>
          </a:prstGeom>
        </p:spPr>
      </p:pic>
      <p:pic>
        <p:nvPicPr>
          <p:cNvPr id="13" name="Bild 12" descr="complex-retriev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767" y="2687046"/>
            <a:ext cx="2000627" cy="1952303"/>
          </a:xfrm>
          <a:prstGeom prst="rect">
            <a:avLst/>
          </a:prstGeom>
        </p:spPr>
      </p:pic>
      <p:pic>
        <p:nvPicPr>
          <p:cNvPr id="14" name="Bild 13" descr="lexical-sear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768" y="4890228"/>
            <a:ext cx="2287302" cy="1250090"/>
          </a:xfrm>
          <a:prstGeom prst="rect">
            <a:avLst/>
          </a:prstGeom>
        </p:spPr>
      </p:pic>
      <p:sp>
        <p:nvSpPr>
          <p:cNvPr id="9" name="Rectangle 8"/>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4654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mj-lt"/>
              </a:rPr>
              <a:t>Exporting</a:t>
            </a:r>
            <a:r>
              <a:rPr lang="de-DE" dirty="0" smtClean="0">
                <a:latin typeface="+mj-lt"/>
              </a:rPr>
              <a:t> </a:t>
            </a:r>
            <a:r>
              <a:rPr lang="de-DE" dirty="0" err="1" smtClean="0">
                <a:latin typeface="+mj-lt"/>
              </a:rPr>
              <a:t>features</a:t>
            </a:r>
            <a:endParaRPr lang="de-DE" dirty="0">
              <a:latin typeface="+mj-lt"/>
            </a:endParaRPr>
          </a:p>
        </p:txBody>
      </p:sp>
      <p:sp>
        <p:nvSpPr>
          <p:cNvPr id="4" name="Datumsplatzhalter 3"/>
          <p:cNvSpPr>
            <a:spLocks noGrp="1"/>
          </p:cNvSpPr>
          <p:nvPr>
            <p:ph type="dt" sz="half" idx="10"/>
          </p:nvPr>
        </p:nvSpPr>
        <p:spPr/>
        <p:txBody>
          <a:bodyPr/>
          <a:lstStyle/>
          <a:p>
            <a:fld id="{A5F9EDA6-4AF1-4943-8928-87D955BD987D}"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28" name="Inhaltsplatzhalter 2"/>
          <p:cNvSpPr>
            <a:spLocks noGrp="1"/>
          </p:cNvSpPr>
          <p:nvPr>
            <p:ph idx="1"/>
          </p:nvPr>
        </p:nvSpPr>
        <p:spPr>
          <a:xfrm>
            <a:off x="1889" y="1413660"/>
            <a:ext cx="5050027" cy="4607423"/>
          </a:xfrm>
        </p:spPr>
        <p:txBody>
          <a:bodyPr>
            <a:normAutofit/>
          </a:bodyPr>
          <a:lstStyle/>
          <a:p>
            <a:r>
              <a:rPr lang="de-DE" dirty="0" smtClean="0">
                <a:latin typeface="Arial" charset="0"/>
                <a:ea typeface="Arial" charset="0"/>
                <a:cs typeface="Arial" charset="0"/>
              </a:rPr>
              <a:t>Export </a:t>
            </a:r>
            <a:r>
              <a:rPr lang="de-DE" dirty="0" err="1" smtClean="0">
                <a:latin typeface="Arial" charset="0"/>
                <a:ea typeface="Arial" charset="0"/>
                <a:cs typeface="Arial" charset="0"/>
              </a:rPr>
              <a:t>documents</a:t>
            </a:r>
            <a:r>
              <a:rPr lang="de-DE" dirty="0" smtClean="0">
                <a:latin typeface="Arial" charset="0"/>
                <a:ea typeface="Arial" charset="0"/>
                <a:cs typeface="Arial" charset="0"/>
              </a:rPr>
              <a:t>, </a:t>
            </a:r>
            <a:r>
              <a:rPr lang="de-DE" dirty="0" err="1" smtClean="0">
                <a:latin typeface="Arial" charset="0"/>
                <a:ea typeface="Arial" charset="0"/>
                <a:cs typeface="Arial" charset="0"/>
              </a:rPr>
              <a:t>codes</a:t>
            </a:r>
            <a:r>
              <a:rPr lang="de-DE" dirty="0" smtClean="0">
                <a:latin typeface="Arial" charset="0"/>
                <a:ea typeface="Arial" charset="0"/>
                <a:cs typeface="Arial" charset="0"/>
              </a:rPr>
              <a:t>, </a:t>
            </a:r>
            <a:r>
              <a:rPr lang="de-DE" dirty="0" err="1" smtClean="0">
                <a:latin typeface="Arial" charset="0"/>
                <a:ea typeface="Arial" charset="0"/>
                <a:cs typeface="Arial" charset="0"/>
              </a:rPr>
              <a:t>search</a:t>
            </a:r>
            <a:r>
              <a:rPr lang="de-DE" dirty="0" smtClean="0">
                <a:latin typeface="Arial" charset="0"/>
                <a:ea typeface="Arial" charset="0"/>
                <a:cs typeface="Arial" charset="0"/>
              </a:rPr>
              <a:t> </a:t>
            </a:r>
            <a:r>
              <a:rPr lang="de-DE" dirty="0" err="1" smtClean="0">
                <a:latin typeface="Arial" charset="0"/>
                <a:ea typeface="Arial" charset="0"/>
                <a:cs typeface="Arial" charset="0"/>
              </a:rPr>
              <a:t>results</a:t>
            </a:r>
            <a:r>
              <a:rPr lang="de-DE" dirty="0" smtClean="0">
                <a:latin typeface="Arial" charset="0"/>
                <a:ea typeface="Arial" charset="0"/>
                <a:cs typeface="Arial" charset="0"/>
              </a:rPr>
              <a:t>, </a:t>
            </a:r>
            <a:r>
              <a:rPr lang="de-DE" dirty="0" err="1" smtClean="0">
                <a:latin typeface="Arial" charset="0"/>
                <a:ea typeface="Arial" charset="0"/>
                <a:cs typeface="Arial" charset="0"/>
              </a:rPr>
              <a:t>memos</a:t>
            </a:r>
            <a:r>
              <a:rPr lang="de-DE" dirty="0" smtClean="0">
                <a:latin typeface="Arial" charset="0"/>
                <a:ea typeface="Arial" charset="0"/>
                <a:cs typeface="Arial" charset="0"/>
              </a:rPr>
              <a:t>, </a:t>
            </a:r>
            <a:r>
              <a:rPr lang="de-DE" dirty="0" err="1" smtClean="0">
                <a:latin typeface="Arial" charset="0"/>
                <a:ea typeface="Arial" charset="0"/>
                <a:cs typeface="Arial" charset="0"/>
              </a:rPr>
              <a:t>images</a:t>
            </a:r>
            <a:r>
              <a:rPr lang="de-DE" dirty="0" smtClean="0">
                <a:latin typeface="Arial" charset="0"/>
                <a:ea typeface="Arial" charset="0"/>
                <a:cs typeface="Arial" charset="0"/>
              </a:rPr>
              <a:t>, </a:t>
            </a:r>
            <a:r>
              <a:rPr lang="de-DE" dirty="0" err="1" smtClean="0">
                <a:latin typeface="Arial" charset="0"/>
                <a:ea typeface="Arial" charset="0"/>
                <a:cs typeface="Arial" charset="0"/>
              </a:rPr>
              <a:t>maps</a:t>
            </a:r>
            <a:r>
              <a:rPr lang="de-DE" dirty="0" smtClean="0">
                <a:latin typeface="Arial" charset="0"/>
                <a:ea typeface="Arial" charset="0"/>
                <a:cs typeface="Arial" charset="0"/>
              </a:rPr>
              <a:t>, </a:t>
            </a:r>
            <a:r>
              <a:rPr lang="de-DE" dirty="0" err="1" smtClean="0">
                <a:latin typeface="Arial" charset="0"/>
                <a:ea typeface="Arial" charset="0"/>
                <a:cs typeface="Arial" charset="0"/>
              </a:rPr>
              <a:t>or</a:t>
            </a:r>
            <a:r>
              <a:rPr lang="de-DE" dirty="0" smtClean="0">
                <a:latin typeface="Arial" charset="0"/>
                <a:ea typeface="Arial" charset="0"/>
                <a:cs typeface="Arial" charset="0"/>
              </a:rPr>
              <a:t> </a:t>
            </a:r>
            <a:r>
              <a:rPr lang="de-DE" dirty="0" err="1" smtClean="0">
                <a:latin typeface="Arial" charset="0"/>
                <a:ea typeface="Arial" charset="0"/>
                <a:cs typeface="Arial" charset="0"/>
              </a:rPr>
              <a:t>whole</a:t>
            </a:r>
            <a:r>
              <a:rPr lang="de-DE" dirty="0" smtClean="0">
                <a:latin typeface="Arial" charset="0"/>
                <a:ea typeface="Arial" charset="0"/>
                <a:cs typeface="Arial" charset="0"/>
              </a:rPr>
              <a:t> </a:t>
            </a:r>
            <a:r>
              <a:rPr lang="de-DE" dirty="0" err="1" smtClean="0">
                <a:latin typeface="Arial" charset="0"/>
                <a:ea typeface="Arial" charset="0"/>
                <a:cs typeface="Arial" charset="0"/>
              </a:rPr>
              <a:t>projects</a:t>
            </a:r>
            <a:endParaRPr lang="de-DE" dirty="0" smtClean="0">
              <a:latin typeface="Arial" charset="0"/>
              <a:ea typeface="Arial" charset="0"/>
              <a:cs typeface="Arial" charset="0"/>
            </a:endParaRPr>
          </a:p>
          <a:p>
            <a:endParaRPr lang="de-DE" dirty="0">
              <a:latin typeface="Arial" charset="0"/>
              <a:ea typeface="Arial" charset="0"/>
              <a:cs typeface="Arial" charset="0"/>
            </a:endParaRPr>
          </a:p>
          <a:p>
            <a:r>
              <a:rPr lang="de-DE" dirty="0" smtClean="0">
                <a:latin typeface="Arial" charset="0"/>
                <a:ea typeface="Arial" charset="0"/>
                <a:cs typeface="Arial" charset="0"/>
              </a:rPr>
              <a:t>Exchange </a:t>
            </a:r>
            <a:r>
              <a:rPr lang="de-DE" dirty="0" err="1" smtClean="0">
                <a:latin typeface="Arial" charset="0"/>
                <a:ea typeface="Arial" charset="0"/>
                <a:cs typeface="Arial" charset="0"/>
              </a:rPr>
              <a:t>selected</a:t>
            </a:r>
            <a:r>
              <a:rPr lang="de-DE" dirty="0" smtClean="0">
                <a:latin typeface="Arial" charset="0"/>
                <a:ea typeface="Arial" charset="0"/>
                <a:cs typeface="Arial" charset="0"/>
              </a:rPr>
              <a:t> </a:t>
            </a:r>
            <a:r>
              <a:rPr lang="de-DE" dirty="0" err="1" smtClean="0">
                <a:latin typeface="Arial" charset="0"/>
                <a:ea typeface="Arial" charset="0"/>
                <a:cs typeface="Arial" charset="0"/>
              </a:rPr>
              <a:t>elements</a:t>
            </a:r>
            <a:r>
              <a:rPr lang="de-DE" dirty="0" smtClean="0">
                <a:latin typeface="Arial" charset="0"/>
                <a:ea typeface="Arial" charset="0"/>
                <a:cs typeface="Arial" charset="0"/>
              </a:rPr>
              <a:t> </a:t>
            </a:r>
            <a:r>
              <a:rPr lang="de-DE" dirty="0" err="1" smtClean="0">
                <a:latin typeface="Arial" charset="0"/>
                <a:ea typeface="Arial" charset="0"/>
                <a:cs typeface="Arial" charset="0"/>
              </a:rPr>
              <a:t>with</a:t>
            </a:r>
            <a:r>
              <a:rPr lang="de-DE" dirty="0" smtClean="0">
                <a:latin typeface="Arial" charset="0"/>
                <a:ea typeface="Arial" charset="0"/>
                <a:cs typeface="Arial" charset="0"/>
              </a:rPr>
              <a:t> </a:t>
            </a:r>
            <a:r>
              <a:rPr lang="de-DE" dirty="0" err="1" smtClean="0">
                <a:latin typeface="Arial" charset="0"/>
                <a:ea typeface="Arial" charset="0"/>
                <a:cs typeface="Arial" charset="0"/>
              </a:rPr>
              <a:t>team</a:t>
            </a:r>
            <a:r>
              <a:rPr lang="de-DE" dirty="0" smtClean="0">
                <a:latin typeface="Arial" charset="0"/>
                <a:ea typeface="Arial" charset="0"/>
                <a:cs typeface="Arial" charset="0"/>
              </a:rPr>
              <a:t> </a:t>
            </a:r>
            <a:r>
              <a:rPr lang="de-DE" dirty="0" err="1" smtClean="0">
                <a:latin typeface="Arial" charset="0"/>
                <a:ea typeface="Arial" charset="0"/>
                <a:cs typeface="Arial" charset="0"/>
              </a:rPr>
              <a:t>members</a:t>
            </a:r>
            <a:endParaRPr lang="de-DE" dirty="0">
              <a:latin typeface="Arial" charset="0"/>
              <a:ea typeface="Arial" charset="0"/>
              <a:cs typeface="Arial" charset="0"/>
            </a:endParaRPr>
          </a:p>
        </p:txBody>
      </p:sp>
      <p:pic>
        <p:nvPicPr>
          <p:cNvPr id="3" name="Bild 2" descr="smart-publisher-re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481" y="1057403"/>
            <a:ext cx="1887227" cy="1402030"/>
          </a:xfrm>
          <a:prstGeom prst="rect">
            <a:avLst/>
          </a:prstGeom>
        </p:spPr>
      </p:pic>
      <p:pic>
        <p:nvPicPr>
          <p:cNvPr id="9" name="Bild 8" descr="maxmaps-joann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123" y="1314132"/>
            <a:ext cx="2788032" cy="2353578"/>
          </a:xfrm>
          <a:prstGeom prst="rect">
            <a:avLst/>
          </a:prstGeom>
        </p:spPr>
      </p:pic>
      <p:pic>
        <p:nvPicPr>
          <p:cNvPr id="10" name="Bild 9" descr="memos-exp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720" y="2907463"/>
            <a:ext cx="3940515" cy="1793577"/>
          </a:xfrm>
          <a:prstGeom prst="rect">
            <a:avLst/>
          </a:prstGeom>
        </p:spPr>
      </p:pic>
      <p:pic>
        <p:nvPicPr>
          <p:cNvPr id="11" name="Bild 10" descr="variables cha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7704" y="4354670"/>
            <a:ext cx="2789553" cy="1737105"/>
          </a:xfrm>
          <a:prstGeom prst="rect">
            <a:avLst/>
          </a:prstGeom>
        </p:spPr>
      </p:pic>
      <p:sp>
        <p:nvSpPr>
          <p:cNvPr id="12" name="Rectangle 11"/>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9109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Visualize</a:t>
            </a:r>
            <a:r>
              <a:rPr lang="de-DE" dirty="0" smtClean="0"/>
              <a:t> </a:t>
            </a:r>
            <a:r>
              <a:rPr lang="de-DE" dirty="0" err="1" smtClean="0"/>
              <a:t>your</a:t>
            </a:r>
            <a:r>
              <a:rPr lang="de-DE" dirty="0" smtClean="0"/>
              <a:t> </a:t>
            </a:r>
            <a:r>
              <a:rPr lang="de-DE" dirty="0" err="1" smtClean="0"/>
              <a:t>results</a:t>
            </a:r>
            <a:endParaRPr lang="de-DE" dirty="0"/>
          </a:p>
        </p:txBody>
      </p:sp>
      <p:sp>
        <p:nvSpPr>
          <p:cNvPr id="4" name="Datumsplatzhalter 3"/>
          <p:cNvSpPr>
            <a:spLocks noGrp="1"/>
          </p:cNvSpPr>
          <p:nvPr>
            <p:ph type="dt" sz="half" idx="10"/>
          </p:nvPr>
        </p:nvSpPr>
        <p:spPr/>
        <p:txBody>
          <a:bodyPr/>
          <a:lstStyle/>
          <a:p>
            <a:fld id="{7C1940BE-0F30-C844-B371-E59FB410DED2}"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12" name="Textfeld 11"/>
          <p:cNvSpPr txBox="1"/>
          <p:nvPr/>
        </p:nvSpPr>
        <p:spPr>
          <a:xfrm>
            <a:off x="2175220" y="1247660"/>
            <a:ext cx="134896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err="1" smtClean="0">
                <a:solidFill>
                  <a:schemeClr val="accent1">
                    <a:lumMod val="50000"/>
                  </a:schemeClr>
                </a:solidFill>
              </a:rPr>
              <a:t>Document</a:t>
            </a:r>
            <a:r>
              <a:rPr lang="de-DE" sz="1200" dirty="0" smtClean="0">
                <a:solidFill>
                  <a:schemeClr val="accent1">
                    <a:lumMod val="50000"/>
                  </a:schemeClr>
                </a:solidFill>
              </a:rPr>
              <a:t> Portrait</a:t>
            </a:r>
            <a:endParaRPr lang="de-DE" sz="1200" dirty="0">
              <a:solidFill>
                <a:schemeClr val="accent1">
                  <a:lumMod val="50000"/>
                </a:schemeClr>
              </a:solidFill>
            </a:endParaRPr>
          </a:p>
        </p:txBody>
      </p:sp>
      <p:sp>
        <p:nvSpPr>
          <p:cNvPr id="14" name="Rectangle 13"/>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4" y="1538307"/>
            <a:ext cx="3425036" cy="454799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530" y="4211164"/>
            <a:ext cx="3390900" cy="17145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530" y="1088830"/>
            <a:ext cx="6407957" cy="3372609"/>
          </a:xfrm>
          <a:prstGeom prst="rect">
            <a:avLst/>
          </a:prstGeom>
        </p:spPr>
      </p:pic>
      <p:sp>
        <p:nvSpPr>
          <p:cNvPr id="10" name="Textfeld 9"/>
          <p:cNvSpPr txBox="1"/>
          <p:nvPr/>
        </p:nvSpPr>
        <p:spPr>
          <a:xfrm>
            <a:off x="7260305" y="1075726"/>
            <a:ext cx="172720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smtClean="0">
                <a:solidFill>
                  <a:srgbClr val="254061"/>
                </a:solidFill>
              </a:rPr>
              <a:t>Code Matrix</a:t>
            </a:r>
            <a:endParaRPr lang="de-DE" sz="1200" dirty="0">
              <a:solidFill>
                <a:srgbClr val="254061"/>
              </a:solidFill>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90" y="5241978"/>
            <a:ext cx="7768215" cy="924647"/>
          </a:xfrm>
          <a:prstGeom prst="rect">
            <a:avLst/>
          </a:prstGeom>
        </p:spPr>
      </p:pic>
      <p:sp>
        <p:nvSpPr>
          <p:cNvPr id="3" name="Textfeld 2"/>
          <p:cNvSpPr txBox="1"/>
          <p:nvPr/>
        </p:nvSpPr>
        <p:spPr>
          <a:xfrm>
            <a:off x="6707177" y="5096655"/>
            <a:ext cx="224185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err="1" smtClean="0">
                <a:solidFill>
                  <a:srgbClr val="254061"/>
                </a:solidFill>
              </a:rPr>
              <a:t>Document</a:t>
            </a:r>
            <a:r>
              <a:rPr lang="de-DE" sz="1200" dirty="0" smtClean="0">
                <a:solidFill>
                  <a:srgbClr val="254061"/>
                </a:solidFill>
              </a:rPr>
              <a:t> </a:t>
            </a:r>
            <a:r>
              <a:rPr lang="de-DE" sz="1200" dirty="0" err="1" smtClean="0">
                <a:solidFill>
                  <a:srgbClr val="254061"/>
                </a:solidFill>
              </a:rPr>
              <a:t>Comparison</a:t>
            </a:r>
            <a:r>
              <a:rPr lang="de-DE" sz="1200" dirty="0" smtClean="0">
                <a:solidFill>
                  <a:srgbClr val="254061"/>
                </a:solidFill>
              </a:rPr>
              <a:t> Chart</a:t>
            </a:r>
            <a:endParaRPr lang="de-DE" sz="1200" dirty="0">
              <a:solidFill>
                <a:srgbClr val="254061"/>
              </a:solidFill>
            </a:endParaRPr>
          </a:p>
        </p:txBody>
      </p:sp>
    </p:spTree>
    <p:extLst>
      <p:ext uri="{BB962C8B-B14F-4D97-AF65-F5344CB8AC3E}">
        <p14:creationId xmlns:p14="http://schemas.microsoft.com/office/powerpoint/2010/main" val="15047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421"/>
            <a:ext cx="8229600" cy="1143000"/>
          </a:xfrm>
        </p:spPr>
        <p:txBody>
          <a:bodyPr>
            <a:normAutofit/>
          </a:bodyPr>
          <a:lstStyle/>
          <a:p>
            <a:pPr algn="l"/>
            <a:r>
              <a:rPr lang="en-US" sz="2400" b="1" dirty="0" smtClean="0"/>
              <a:t>QDA Considerations</a:t>
            </a:r>
            <a:endParaRPr lang="en-US" sz="2400" b="1" dirty="0"/>
          </a:p>
        </p:txBody>
      </p:sp>
      <p:sp>
        <p:nvSpPr>
          <p:cNvPr id="3" name="Content Placeholder 2"/>
          <p:cNvSpPr>
            <a:spLocks noGrp="1"/>
          </p:cNvSpPr>
          <p:nvPr>
            <p:ph sz="half" idx="1"/>
          </p:nvPr>
        </p:nvSpPr>
        <p:spPr>
          <a:xfrm>
            <a:off x="457200" y="1315421"/>
            <a:ext cx="4348842" cy="4989126"/>
          </a:xfrm>
        </p:spPr>
        <p:txBody>
          <a:bodyPr>
            <a:normAutofit lnSpcReduction="10000"/>
          </a:bodyPr>
          <a:lstStyle/>
          <a:p>
            <a:r>
              <a:rPr lang="en-US" dirty="0" smtClean="0">
                <a:solidFill>
                  <a:schemeClr val="bg2">
                    <a:lumMod val="10000"/>
                  </a:schemeClr>
                </a:solidFill>
                <a:latin typeface="+mj-lt"/>
              </a:rPr>
              <a:t>License type, cost</a:t>
            </a:r>
          </a:p>
          <a:p>
            <a:r>
              <a:rPr lang="en-US" dirty="0" smtClean="0">
                <a:solidFill>
                  <a:schemeClr val="bg2">
                    <a:lumMod val="10000"/>
                  </a:schemeClr>
                </a:solidFill>
                <a:latin typeface="+mj-lt"/>
              </a:rPr>
              <a:t>Data security, storage</a:t>
            </a:r>
          </a:p>
          <a:p>
            <a:r>
              <a:rPr lang="en-US" dirty="0" smtClean="0">
                <a:solidFill>
                  <a:schemeClr val="bg2">
                    <a:lumMod val="10000"/>
                  </a:schemeClr>
                </a:solidFill>
                <a:latin typeface="+mj-lt"/>
              </a:rPr>
              <a:t>Support</a:t>
            </a:r>
          </a:p>
          <a:p>
            <a:r>
              <a:rPr lang="en-US" dirty="0" smtClean="0">
                <a:solidFill>
                  <a:schemeClr val="bg2">
                    <a:lumMod val="10000"/>
                  </a:schemeClr>
                </a:solidFill>
                <a:latin typeface="+mj-lt"/>
              </a:rPr>
              <a:t>Trials</a:t>
            </a:r>
          </a:p>
          <a:p>
            <a:r>
              <a:rPr lang="en-US" dirty="0" smtClean="0">
                <a:solidFill>
                  <a:schemeClr val="bg2">
                    <a:lumMod val="10000"/>
                  </a:schemeClr>
                </a:solidFill>
                <a:latin typeface="+mj-lt"/>
              </a:rPr>
              <a:t>Types of data</a:t>
            </a:r>
          </a:p>
          <a:p>
            <a:r>
              <a:rPr lang="en-US" dirty="0" smtClean="0">
                <a:solidFill>
                  <a:schemeClr val="bg2">
                    <a:lumMod val="10000"/>
                  </a:schemeClr>
                </a:solidFill>
                <a:latin typeface="+mj-lt"/>
              </a:rPr>
              <a:t>Transcription feature</a:t>
            </a:r>
          </a:p>
          <a:p>
            <a:r>
              <a:rPr lang="en-US" dirty="0" smtClean="0">
                <a:solidFill>
                  <a:schemeClr val="bg2">
                    <a:lumMod val="10000"/>
                  </a:schemeClr>
                </a:solidFill>
                <a:latin typeface="+mj-lt"/>
              </a:rPr>
              <a:t>Compatibility</a:t>
            </a:r>
          </a:p>
          <a:p>
            <a:endParaRPr lang="en-US" dirty="0" smtClean="0">
              <a:solidFill>
                <a:schemeClr val="bg2">
                  <a:lumMod val="10000"/>
                </a:schemeClr>
              </a:solidFill>
              <a:latin typeface="+mj-lt"/>
            </a:endParaRPr>
          </a:p>
        </p:txBody>
      </p:sp>
      <p:sp>
        <p:nvSpPr>
          <p:cNvPr id="4" name="Content Placeholder 3"/>
          <p:cNvSpPr>
            <a:spLocks noGrp="1"/>
          </p:cNvSpPr>
          <p:nvPr>
            <p:ph sz="half" idx="2"/>
          </p:nvPr>
        </p:nvSpPr>
        <p:spPr>
          <a:xfrm>
            <a:off x="4196443" y="1315419"/>
            <a:ext cx="4800599" cy="5013589"/>
          </a:xfrm>
        </p:spPr>
        <p:txBody>
          <a:bodyPr>
            <a:normAutofit lnSpcReduction="10000"/>
          </a:bodyPr>
          <a:lstStyle/>
          <a:p>
            <a:r>
              <a:rPr lang="en-US" dirty="0" err="1" smtClean="0">
                <a:solidFill>
                  <a:schemeClr val="bg2">
                    <a:lumMod val="10000"/>
                  </a:schemeClr>
                </a:solidFill>
                <a:latin typeface="+mj-lt"/>
              </a:rPr>
              <a:t>Intercoder</a:t>
            </a:r>
            <a:r>
              <a:rPr lang="en-US" dirty="0" smtClean="0">
                <a:solidFill>
                  <a:schemeClr val="bg2">
                    <a:lumMod val="10000"/>
                  </a:schemeClr>
                </a:solidFill>
                <a:latin typeface="+mj-lt"/>
              </a:rPr>
              <a:t> functionality</a:t>
            </a:r>
          </a:p>
          <a:p>
            <a:r>
              <a:rPr lang="en-US" dirty="0" smtClean="0">
                <a:solidFill>
                  <a:schemeClr val="bg2">
                    <a:lumMod val="10000"/>
                  </a:schemeClr>
                </a:solidFill>
                <a:latin typeface="+mj-lt"/>
              </a:rPr>
              <a:t>Export formats</a:t>
            </a:r>
          </a:p>
          <a:p>
            <a:r>
              <a:rPr lang="en-US" dirty="0" smtClean="0">
                <a:solidFill>
                  <a:schemeClr val="bg2">
                    <a:lumMod val="10000"/>
                  </a:schemeClr>
                </a:solidFill>
                <a:latin typeface="+mj-lt"/>
              </a:rPr>
              <a:t>Comfort &amp; familiarity</a:t>
            </a:r>
          </a:p>
          <a:p>
            <a:r>
              <a:rPr lang="en-US" sz="2400" dirty="0" smtClean="0">
                <a:solidFill>
                  <a:schemeClr val="bg2">
                    <a:lumMod val="10000"/>
                  </a:schemeClr>
                </a:solidFill>
                <a:latin typeface="+mj-lt"/>
              </a:rPr>
              <a:t>Expectations of committee, etc.</a:t>
            </a:r>
          </a:p>
          <a:p>
            <a:r>
              <a:rPr lang="en-US" dirty="0" smtClean="0">
                <a:solidFill>
                  <a:schemeClr val="bg2">
                    <a:lumMod val="10000"/>
                  </a:schemeClr>
                </a:solidFill>
                <a:latin typeface="+mj-lt"/>
              </a:rPr>
              <a:t>Coding &amp; analysis functions</a:t>
            </a:r>
          </a:p>
          <a:p>
            <a:pPr lvl="1"/>
            <a:r>
              <a:rPr lang="en-US" sz="2200" dirty="0" smtClean="0">
                <a:solidFill>
                  <a:schemeClr val="bg2">
                    <a:lumMod val="10000"/>
                  </a:schemeClr>
                </a:solidFill>
                <a:latin typeface="+mj-lt"/>
              </a:rPr>
              <a:t>Code features</a:t>
            </a:r>
          </a:p>
          <a:p>
            <a:pPr lvl="1"/>
            <a:r>
              <a:rPr lang="en-US" sz="2200" dirty="0" smtClean="0">
                <a:solidFill>
                  <a:schemeClr val="bg2">
                    <a:lumMod val="10000"/>
                  </a:schemeClr>
                </a:solidFill>
                <a:latin typeface="+mj-lt"/>
              </a:rPr>
              <a:t>Query functions</a:t>
            </a:r>
          </a:p>
          <a:p>
            <a:pPr lvl="1"/>
            <a:r>
              <a:rPr lang="en-US" sz="2200" dirty="0" smtClean="0">
                <a:solidFill>
                  <a:schemeClr val="bg2">
                    <a:lumMod val="10000"/>
                  </a:schemeClr>
                </a:solidFill>
                <a:latin typeface="+mj-lt"/>
              </a:rPr>
              <a:t>Memo features</a:t>
            </a:r>
          </a:p>
          <a:p>
            <a:pPr lvl="1"/>
            <a:r>
              <a:rPr lang="en-US" sz="2200" dirty="0" smtClean="0">
                <a:solidFill>
                  <a:schemeClr val="bg2">
                    <a:lumMod val="10000"/>
                  </a:schemeClr>
                </a:solidFill>
                <a:latin typeface="+mj-lt"/>
              </a:rPr>
              <a:t>Data visuals</a:t>
            </a:r>
          </a:p>
          <a:p>
            <a:pPr lvl="1"/>
            <a:r>
              <a:rPr lang="en-US" sz="2200" dirty="0" smtClean="0">
                <a:solidFill>
                  <a:schemeClr val="bg2">
                    <a:lumMod val="10000"/>
                  </a:schemeClr>
                </a:solidFill>
                <a:latin typeface="+mj-lt"/>
              </a:rPr>
              <a:t>Theory builder or concept maps</a:t>
            </a:r>
            <a:endParaRPr lang="en-US" sz="2200" dirty="0">
              <a:solidFill>
                <a:schemeClr val="bg2">
                  <a:lumMod val="10000"/>
                </a:schemeClr>
              </a:solidFill>
              <a:latin typeface="+mj-lt"/>
            </a:endParaRPr>
          </a:p>
        </p:txBody>
      </p:sp>
      <p:sp>
        <p:nvSpPr>
          <p:cNvPr id="5" name="Date Placeholder 4"/>
          <p:cNvSpPr>
            <a:spLocks noGrp="1"/>
          </p:cNvSpPr>
          <p:nvPr>
            <p:ph type="dt" sz="half" idx="10"/>
          </p:nvPr>
        </p:nvSpPr>
        <p:spPr/>
        <p:txBody>
          <a:bodyPr/>
          <a:lstStyle/>
          <a:p>
            <a:fld id="{4553D28C-7EA2-A842-AC9F-13FDBE106D61}" type="datetime1">
              <a:rPr lang="en-US" smtClean="0"/>
              <a:t>2/25/16</a:t>
            </a:fld>
            <a:endParaRPr lang="de-DE"/>
          </a:p>
        </p:txBody>
      </p:sp>
      <p:sp>
        <p:nvSpPr>
          <p:cNvPr id="6" name="Footer Placeholder 5"/>
          <p:cNvSpPr>
            <a:spLocks noGrp="1"/>
          </p:cNvSpPr>
          <p:nvPr>
            <p:ph type="ftr" sz="quarter" idx="11"/>
          </p:nvPr>
        </p:nvSpPr>
        <p:spPr/>
        <p:txBody>
          <a:bodyPr/>
          <a:lstStyle/>
          <a:p>
            <a:r>
              <a:rPr lang="de-DE" smtClean="0"/>
              <a:t>MAXQDA - The Art of Data Analysis</a:t>
            </a:r>
            <a:endParaRPr lang="de-DE"/>
          </a:p>
        </p:txBody>
      </p:sp>
      <p:sp>
        <p:nvSpPr>
          <p:cNvPr id="7" name="Rectangle 6"/>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81228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Discussions</a:t>
            </a:r>
            <a:endParaRPr lang="en-US" dirty="0"/>
          </a:p>
        </p:txBody>
      </p:sp>
      <p:sp>
        <p:nvSpPr>
          <p:cNvPr id="3" name="Content Placeholder 2"/>
          <p:cNvSpPr>
            <a:spLocks noGrp="1"/>
          </p:cNvSpPr>
          <p:nvPr>
            <p:ph idx="1"/>
          </p:nvPr>
        </p:nvSpPr>
        <p:spPr/>
        <p:txBody>
          <a:bodyPr/>
          <a:lstStyle/>
          <a:p>
            <a:pPr algn="ctr"/>
            <a:endParaRPr lang="en-US" sz="3600" b="1" dirty="0" smtClean="0"/>
          </a:p>
          <a:p>
            <a:pPr algn="ctr"/>
            <a:endParaRPr lang="en-US" sz="3600" b="1" dirty="0"/>
          </a:p>
          <a:p>
            <a:pPr algn="ctr"/>
            <a:r>
              <a:rPr lang="en-US" sz="3600" b="1" dirty="0" smtClean="0"/>
              <a:t>THANK YOU</a:t>
            </a:r>
          </a:p>
          <a:p>
            <a:endParaRPr lang="en-US" dirty="0"/>
          </a:p>
          <a:p>
            <a:pPr algn="ctr"/>
            <a:r>
              <a:rPr lang="en-US" dirty="0" smtClean="0"/>
              <a:t>Summer Starling</a:t>
            </a:r>
          </a:p>
          <a:p>
            <a:pPr algn="ctr"/>
            <a:r>
              <a:rPr lang="en-US" dirty="0" err="1" smtClean="0"/>
              <a:t>summerstarling@berkeley.edu</a:t>
            </a:r>
            <a:endParaRPr lang="en-US" dirty="0"/>
          </a:p>
        </p:txBody>
      </p:sp>
      <p:sp>
        <p:nvSpPr>
          <p:cNvPr id="4" name="Date Placeholder 3"/>
          <p:cNvSpPr>
            <a:spLocks noGrp="1"/>
          </p:cNvSpPr>
          <p:nvPr>
            <p:ph type="dt" sz="half" idx="10"/>
          </p:nvPr>
        </p:nvSpPr>
        <p:spPr/>
        <p:txBody>
          <a:bodyPr/>
          <a:lstStyle/>
          <a:p>
            <a:fld id="{F87B4F04-9FC5-CD4D-8A98-04D157F6A5D0}" type="datetime1">
              <a:rPr lang="en-US" smtClean="0"/>
              <a:t>2/25/16</a:t>
            </a:fld>
            <a:endParaRPr lang="de-DE" dirty="0"/>
          </a:p>
        </p:txBody>
      </p:sp>
      <p:sp>
        <p:nvSpPr>
          <p:cNvPr id="5" name="Footer Placeholder 4"/>
          <p:cNvSpPr>
            <a:spLocks noGrp="1"/>
          </p:cNvSpPr>
          <p:nvPr>
            <p:ph type="ftr" sz="quarter" idx="11"/>
          </p:nvPr>
        </p:nvSpPr>
        <p:spPr/>
        <p:txBody>
          <a:bodyPr/>
          <a:lstStyle/>
          <a:p>
            <a:r>
              <a:rPr lang="de-DE" smtClean="0"/>
              <a:t>MAXQDA - The Art of Data Analysis</a:t>
            </a:r>
            <a:endParaRPr lang="de-DE" dirty="0"/>
          </a:p>
        </p:txBody>
      </p:sp>
      <p:sp>
        <p:nvSpPr>
          <p:cNvPr id="6" name="Rectangle 5"/>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4763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sz="3600" b="1" dirty="0" smtClean="0"/>
              <a:t>Qualitative Methods Group Talk</a:t>
            </a:r>
            <a:endParaRPr lang="en-US" sz="3600" b="1" dirty="0"/>
          </a:p>
          <a:p>
            <a:pPr algn="ctr"/>
            <a:endParaRPr lang="en-US" sz="3600" dirty="0" smtClean="0"/>
          </a:p>
          <a:p>
            <a:pPr algn="ctr"/>
            <a:r>
              <a:rPr lang="en-US" sz="3600" dirty="0" smtClean="0"/>
              <a:t>Moving from </a:t>
            </a:r>
            <a:r>
              <a:rPr lang="en-US" sz="3600" dirty="0"/>
              <a:t>Quantification </a:t>
            </a:r>
            <a:endParaRPr lang="en-US" sz="3600" dirty="0" smtClean="0"/>
          </a:p>
          <a:p>
            <a:pPr algn="ctr"/>
            <a:r>
              <a:rPr lang="en-US" sz="3600" dirty="0" smtClean="0"/>
              <a:t>to </a:t>
            </a:r>
            <a:r>
              <a:rPr lang="en-US" sz="3600" dirty="0"/>
              <a:t>Visualization of Qualitative Data </a:t>
            </a:r>
            <a:endParaRPr lang="en-US" sz="3600" dirty="0" smtClean="0"/>
          </a:p>
          <a:p>
            <a:pPr algn="ctr"/>
            <a:r>
              <a:rPr lang="en-US" sz="3600" dirty="0" smtClean="0"/>
              <a:t>for </a:t>
            </a:r>
            <a:r>
              <a:rPr lang="en-US" sz="3600" dirty="0"/>
              <a:t>Deeper </a:t>
            </a:r>
            <a:r>
              <a:rPr lang="en-US" sz="3600" dirty="0" smtClean="0"/>
              <a:t>Analysis </a:t>
            </a:r>
          </a:p>
          <a:p>
            <a:pPr algn="ctr"/>
            <a:endParaRPr lang="en-US" sz="3600" b="1" dirty="0" smtClean="0"/>
          </a:p>
          <a:p>
            <a:pPr algn="ctr"/>
            <a:r>
              <a:rPr lang="en-US" sz="3600" b="1" dirty="0" smtClean="0"/>
              <a:t>March 17, 2016</a:t>
            </a:r>
          </a:p>
          <a:p>
            <a:pPr algn="ctr"/>
            <a:r>
              <a:rPr lang="en-US" sz="3600" b="1" dirty="0" smtClean="0"/>
              <a:t>2:30pm</a:t>
            </a:r>
          </a:p>
          <a:p>
            <a:endParaRPr lang="en-US" dirty="0"/>
          </a:p>
        </p:txBody>
      </p:sp>
      <p:sp>
        <p:nvSpPr>
          <p:cNvPr id="4" name="Date Placeholder 3"/>
          <p:cNvSpPr>
            <a:spLocks noGrp="1"/>
          </p:cNvSpPr>
          <p:nvPr>
            <p:ph type="dt" sz="half" idx="10"/>
          </p:nvPr>
        </p:nvSpPr>
        <p:spPr/>
        <p:txBody>
          <a:bodyPr/>
          <a:lstStyle/>
          <a:p>
            <a:fld id="{F87B4F04-9FC5-CD4D-8A98-04D157F6A5D0}" type="datetime1">
              <a:rPr lang="en-US" smtClean="0"/>
              <a:t>2/25/16</a:t>
            </a:fld>
            <a:endParaRPr lang="de-DE" dirty="0"/>
          </a:p>
        </p:txBody>
      </p:sp>
      <p:sp>
        <p:nvSpPr>
          <p:cNvPr id="5" name="Footer Placeholder 4"/>
          <p:cNvSpPr>
            <a:spLocks noGrp="1"/>
          </p:cNvSpPr>
          <p:nvPr>
            <p:ph type="ftr" sz="quarter" idx="11"/>
          </p:nvPr>
        </p:nvSpPr>
        <p:spPr/>
        <p:txBody>
          <a:bodyPr/>
          <a:lstStyle/>
          <a:p>
            <a:r>
              <a:rPr lang="de-DE" smtClean="0"/>
              <a:t>MAXQDA - The Art of Data Analysis</a:t>
            </a:r>
            <a:endParaRPr lang="de-DE" dirty="0"/>
          </a:p>
        </p:txBody>
      </p:sp>
      <p:sp>
        <p:nvSpPr>
          <p:cNvPr id="6" name="Rectangle 5"/>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4394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visualisierung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70" y="1248766"/>
            <a:ext cx="8545770" cy="4624268"/>
          </a:xfrm>
          <a:prstGeom prst="rect">
            <a:avLst/>
          </a:prstGeom>
        </p:spPr>
      </p:pic>
      <p:sp>
        <p:nvSpPr>
          <p:cNvPr id="2" name="Titel 1"/>
          <p:cNvSpPr>
            <a:spLocks noGrp="1"/>
          </p:cNvSpPr>
          <p:nvPr>
            <p:ph type="title"/>
          </p:nvPr>
        </p:nvSpPr>
        <p:spPr/>
        <p:txBody>
          <a:bodyPr/>
          <a:lstStyle/>
          <a:p>
            <a:r>
              <a:rPr lang="de-DE" dirty="0" err="1" smtClean="0"/>
              <a:t>Visualize</a:t>
            </a:r>
            <a:r>
              <a:rPr lang="de-DE" dirty="0" smtClean="0"/>
              <a:t> </a:t>
            </a:r>
            <a:r>
              <a:rPr lang="de-DE" dirty="0" err="1" smtClean="0"/>
              <a:t>your</a:t>
            </a:r>
            <a:r>
              <a:rPr lang="de-DE" dirty="0" smtClean="0"/>
              <a:t> </a:t>
            </a:r>
            <a:r>
              <a:rPr lang="de-DE" dirty="0" err="1" smtClean="0"/>
              <a:t>results</a:t>
            </a:r>
            <a:endParaRPr lang="de-DE" dirty="0"/>
          </a:p>
        </p:txBody>
      </p:sp>
      <p:sp>
        <p:nvSpPr>
          <p:cNvPr id="4" name="Datumsplatzhalter 3"/>
          <p:cNvSpPr>
            <a:spLocks noGrp="1"/>
          </p:cNvSpPr>
          <p:nvPr>
            <p:ph type="dt" sz="half" idx="10"/>
          </p:nvPr>
        </p:nvSpPr>
        <p:spPr/>
        <p:txBody>
          <a:bodyPr/>
          <a:lstStyle/>
          <a:p>
            <a:fld id="{7C1940BE-0F30-C844-B371-E59FB410DED2}"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3" name="Textfeld 2"/>
          <p:cNvSpPr txBox="1"/>
          <p:nvPr/>
        </p:nvSpPr>
        <p:spPr>
          <a:xfrm>
            <a:off x="6694570" y="4258116"/>
            <a:ext cx="198120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err="1" smtClean="0">
                <a:solidFill>
                  <a:srgbClr val="254061"/>
                </a:solidFill>
              </a:rPr>
              <a:t>Document</a:t>
            </a:r>
            <a:r>
              <a:rPr lang="de-DE" sz="1200" dirty="0" smtClean="0">
                <a:solidFill>
                  <a:srgbClr val="254061"/>
                </a:solidFill>
              </a:rPr>
              <a:t> </a:t>
            </a:r>
            <a:r>
              <a:rPr lang="de-DE" sz="1200" dirty="0" err="1" smtClean="0">
                <a:solidFill>
                  <a:srgbClr val="254061"/>
                </a:solidFill>
              </a:rPr>
              <a:t>Comparison</a:t>
            </a:r>
            <a:r>
              <a:rPr lang="de-DE" sz="1200" dirty="0" smtClean="0">
                <a:solidFill>
                  <a:srgbClr val="254061"/>
                </a:solidFill>
              </a:rPr>
              <a:t> Chart</a:t>
            </a:r>
            <a:endParaRPr lang="de-DE" sz="1200" dirty="0">
              <a:solidFill>
                <a:srgbClr val="254061"/>
              </a:solidFill>
            </a:endParaRPr>
          </a:p>
        </p:txBody>
      </p:sp>
      <p:sp>
        <p:nvSpPr>
          <p:cNvPr id="10" name="Textfeld 9"/>
          <p:cNvSpPr txBox="1"/>
          <p:nvPr/>
        </p:nvSpPr>
        <p:spPr>
          <a:xfrm>
            <a:off x="3249598" y="3857397"/>
            <a:ext cx="172720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smtClean="0">
                <a:solidFill>
                  <a:srgbClr val="254061"/>
                </a:solidFill>
              </a:rPr>
              <a:t>Code Relations Browser</a:t>
            </a:r>
            <a:endParaRPr lang="de-DE" sz="1200" dirty="0">
              <a:solidFill>
                <a:srgbClr val="254061"/>
              </a:solidFill>
            </a:endParaRPr>
          </a:p>
        </p:txBody>
      </p:sp>
      <p:sp>
        <p:nvSpPr>
          <p:cNvPr id="11" name="Textfeld 10"/>
          <p:cNvSpPr txBox="1"/>
          <p:nvPr/>
        </p:nvSpPr>
        <p:spPr>
          <a:xfrm>
            <a:off x="7960684" y="1261308"/>
            <a:ext cx="90932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err="1" smtClean="0">
                <a:solidFill>
                  <a:srgbClr val="254061"/>
                </a:solidFill>
              </a:rPr>
              <a:t>MAXMaps</a:t>
            </a:r>
            <a:endParaRPr lang="de-DE" sz="1200" dirty="0">
              <a:solidFill>
                <a:srgbClr val="254061"/>
              </a:solidFill>
            </a:endParaRPr>
          </a:p>
        </p:txBody>
      </p:sp>
      <p:sp>
        <p:nvSpPr>
          <p:cNvPr id="12" name="Textfeld 11"/>
          <p:cNvSpPr txBox="1"/>
          <p:nvPr/>
        </p:nvSpPr>
        <p:spPr>
          <a:xfrm>
            <a:off x="1968071" y="1262362"/>
            <a:ext cx="1348960"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err="1" smtClean="0">
                <a:solidFill>
                  <a:schemeClr val="accent1">
                    <a:lumMod val="50000"/>
                  </a:schemeClr>
                </a:solidFill>
              </a:rPr>
              <a:t>Document</a:t>
            </a:r>
            <a:r>
              <a:rPr lang="de-DE" sz="1200" dirty="0" smtClean="0">
                <a:solidFill>
                  <a:schemeClr val="accent1">
                    <a:lumMod val="50000"/>
                  </a:schemeClr>
                </a:solidFill>
              </a:rPr>
              <a:t> Portrait</a:t>
            </a:r>
            <a:endParaRPr lang="de-DE" sz="1200" dirty="0">
              <a:solidFill>
                <a:schemeClr val="accent1">
                  <a:lumMod val="50000"/>
                </a:schemeClr>
              </a:solidFill>
            </a:endParaRPr>
          </a:p>
        </p:txBody>
      </p:sp>
      <p:sp>
        <p:nvSpPr>
          <p:cNvPr id="13" name="Textfeld 12"/>
          <p:cNvSpPr txBox="1"/>
          <p:nvPr/>
        </p:nvSpPr>
        <p:spPr>
          <a:xfrm>
            <a:off x="4155178" y="1996459"/>
            <a:ext cx="979754" cy="276999"/>
          </a:xfrm>
          <a:prstGeom prst="rect">
            <a:avLst/>
          </a:prstGeom>
          <a:solidFill>
            <a:schemeClr val="bg1">
              <a:alpha val="84000"/>
            </a:schemeClr>
          </a:solidFill>
          <a:effectLst>
            <a:outerShdw blurRad="63500" sx="102000" sy="102000" algn="ctr" rotWithShape="0">
              <a:prstClr val="black">
                <a:alpha val="40000"/>
              </a:prstClr>
            </a:outerShdw>
          </a:effectLst>
        </p:spPr>
        <p:txBody>
          <a:bodyPr wrap="square" rtlCol="0">
            <a:spAutoFit/>
          </a:bodyPr>
          <a:lstStyle/>
          <a:p>
            <a:r>
              <a:rPr lang="de-DE" sz="1200" dirty="0" smtClean="0">
                <a:solidFill>
                  <a:schemeClr val="accent1">
                    <a:lumMod val="50000"/>
                  </a:schemeClr>
                </a:solidFill>
              </a:rPr>
              <a:t>Word </a:t>
            </a:r>
            <a:r>
              <a:rPr lang="de-DE" sz="1200" dirty="0" err="1" smtClean="0">
                <a:solidFill>
                  <a:schemeClr val="accent1">
                    <a:lumMod val="50000"/>
                  </a:schemeClr>
                </a:solidFill>
              </a:rPr>
              <a:t>Cloud</a:t>
            </a:r>
            <a:endParaRPr lang="de-DE" sz="1200" dirty="0">
              <a:solidFill>
                <a:schemeClr val="accent1">
                  <a:lumMod val="50000"/>
                </a:schemeClr>
              </a:solidFill>
            </a:endParaRPr>
          </a:p>
        </p:txBody>
      </p:sp>
      <p:sp>
        <p:nvSpPr>
          <p:cNvPr id="14" name="Rectangle 13"/>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5770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069" y="274638"/>
            <a:ext cx="5753732" cy="585171"/>
          </a:xfrm>
        </p:spPr>
        <p:txBody>
          <a:bodyPr/>
          <a:lstStyle/>
          <a:p>
            <a:r>
              <a:rPr lang="de-DE" dirty="0" err="1" smtClean="0"/>
              <a:t>MAXApp</a:t>
            </a:r>
            <a:r>
              <a:rPr lang="de-DE" dirty="0" smtClean="0"/>
              <a:t> – Research in </a:t>
            </a:r>
            <a:r>
              <a:rPr lang="de-DE" dirty="0" err="1" smtClean="0"/>
              <a:t>the</a:t>
            </a:r>
            <a:r>
              <a:rPr lang="de-DE" dirty="0" smtClean="0"/>
              <a:t> </a:t>
            </a:r>
            <a:r>
              <a:rPr lang="de-DE" dirty="0" err="1" smtClean="0"/>
              <a:t>field</a:t>
            </a:r>
            <a:r>
              <a:rPr lang="de-DE" dirty="0" smtClean="0"/>
              <a:t> </a:t>
            </a:r>
            <a:r>
              <a:rPr lang="de-DE" dirty="0" err="1" smtClean="0"/>
              <a:t>tool</a:t>
            </a:r>
            <a:endParaRPr lang="de-DE" dirty="0"/>
          </a:p>
        </p:txBody>
      </p:sp>
      <p:sp>
        <p:nvSpPr>
          <p:cNvPr id="4" name="Datumsplatzhalter 3"/>
          <p:cNvSpPr>
            <a:spLocks noGrp="1"/>
          </p:cNvSpPr>
          <p:nvPr>
            <p:ph type="dt" sz="half" idx="10"/>
          </p:nvPr>
        </p:nvSpPr>
        <p:spPr/>
        <p:txBody>
          <a:bodyPr/>
          <a:lstStyle/>
          <a:p>
            <a:fld id="{F787745C-0FFC-BE48-AB33-B9C02B96937E}"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7" name="Titel 1"/>
          <p:cNvSpPr>
            <a:spLocks noGrp="1"/>
          </p:cNvSpPr>
          <p:nvPr/>
        </p:nvSpPr>
        <p:spPr bwMode="auto">
          <a:xfrm>
            <a:off x="1727255" y="1335417"/>
            <a:ext cx="2216948" cy="120235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a:solidFill>
                  <a:srgbClr val="004078"/>
                </a:solidFill>
                <a:latin typeface="+mj-lt"/>
                <a:ea typeface="ＭＳ Ｐゴシック" charset="0"/>
                <a:cs typeface="+mj-cs"/>
              </a:defRPr>
            </a:lvl1pPr>
            <a:lvl2pPr algn="l" rtl="0" eaLnBrk="0" fontAlgn="base" hangingPunct="0">
              <a:spcBef>
                <a:spcPct val="0"/>
              </a:spcBef>
              <a:spcAft>
                <a:spcPct val="0"/>
              </a:spcAft>
              <a:defRPr sz="2000">
                <a:solidFill>
                  <a:srgbClr val="004078"/>
                </a:solidFill>
                <a:latin typeface="Times New Roman" pitchFamily="18" charset="0"/>
                <a:ea typeface="ＭＳ Ｐゴシック" charset="0"/>
              </a:defRPr>
            </a:lvl2pPr>
            <a:lvl3pPr algn="l" rtl="0" eaLnBrk="0" fontAlgn="base" hangingPunct="0">
              <a:spcBef>
                <a:spcPct val="0"/>
              </a:spcBef>
              <a:spcAft>
                <a:spcPct val="0"/>
              </a:spcAft>
              <a:defRPr sz="2000">
                <a:solidFill>
                  <a:srgbClr val="004078"/>
                </a:solidFill>
                <a:latin typeface="Times New Roman" pitchFamily="18" charset="0"/>
                <a:ea typeface="ＭＳ Ｐゴシック" charset="0"/>
              </a:defRPr>
            </a:lvl3pPr>
            <a:lvl4pPr algn="l" rtl="0" eaLnBrk="0" fontAlgn="base" hangingPunct="0">
              <a:spcBef>
                <a:spcPct val="0"/>
              </a:spcBef>
              <a:spcAft>
                <a:spcPct val="0"/>
              </a:spcAft>
              <a:defRPr sz="2000">
                <a:solidFill>
                  <a:srgbClr val="004078"/>
                </a:solidFill>
                <a:latin typeface="Times New Roman" pitchFamily="18" charset="0"/>
                <a:ea typeface="ＭＳ Ｐゴシック" charset="0"/>
              </a:defRPr>
            </a:lvl4pPr>
            <a:lvl5pPr algn="l" rtl="0" eaLnBrk="0" fontAlgn="base" hangingPunct="0">
              <a:spcBef>
                <a:spcPct val="0"/>
              </a:spcBef>
              <a:spcAft>
                <a:spcPct val="0"/>
              </a:spcAft>
              <a:defRPr sz="2000">
                <a:solidFill>
                  <a:srgbClr val="004078"/>
                </a:solidFill>
                <a:latin typeface="Times New Roman" pitchFamily="18" charset="0"/>
                <a:ea typeface="ＭＳ Ｐゴシック" charset="0"/>
              </a:defRPr>
            </a:lvl5pPr>
            <a:lvl6pPr marL="457200" algn="l" rtl="0" fontAlgn="base">
              <a:spcBef>
                <a:spcPct val="0"/>
              </a:spcBef>
              <a:spcAft>
                <a:spcPct val="0"/>
              </a:spcAft>
              <a:defRPr sz="2000">
                <a:solidFill>
                  <a:srgbClr val="004078"/>
                </a:solidFill>
                <a:latin typeface="Times New Roman" pitchFamily="18" charset="0"/>
              </a:defRPr>
            </a:lvl6pPr>
            <a:lvl7pPr marL="914400" algn="l" rtl="0" fontAlgn="base">
              <a:spcBef>
                <a:spcPct val="0"/>
              </a:spcBef>
              <a:spcAft>
                <a:spcPct val="0"/>
              </a:spcAft>
              <a:defRPr sz="2000">
                <a:solidFill>
                  <a:srgbClr val="004078"/>
                </a:solidFill>
                <a:latin typeface="Times New Roman" pitchFamily="18" charset="0"/>
              </a:defRPr>
            </a:lvl7pPr>
            <a:lvl8pPr marL="1371600" algn="l" rtl="0" fontAlgn="base">
              <a:spcBef>
                <a:spcPct val="0"/>
              </a:spcBef>
              <a:spcAft>
                <a:spcPct val="0"/>
              </a:spcAft>
              <a:defRPr sz="2000">
                <a:solidFill>
                  <a:srgbClr val="004078"/>
                </a:solidFill>
                <a:latin typeface="Times New Roman" pitchFamily="18" charset="0"/>
              </a:defRPr>
            </a:lvl8pPr>
            <a:lvl9pPr marL="1828800" algn="l" rtl="0" fontAlgn="base">
              <a:spcBef>
                <a:spcPct val="0"/>
              </a:spcBef>
              <a:spcAft>
                <a:spcPct val="0"/>
              </a:spcAft>
              <a:defRPr sz="2000">
                <a:solidFill>
                  <a:srgbClr val="004078"/>
                </a:solidFill>
                <a:latin typeface="Times New Roman" pitchFamily="18" charset="0"/>
              </a:defRPr>
            </a:lvl9pPr>
          </a:lstStyle>
          <a:p>
            <a:pPr eaLnBrk="1" hangingPunct="1"/>
            <a:r>
              <a:rPr lang="de-DE" sz="3600" b="1" dirty="0" smtClean="0">
                <a:solidFill>
                  <a:srgbClr val="243469"/>
                </a:solidFill>
                <a:ea typeface="Open Sans" pitchFamily="34" charset="0"/>
                <a:cs typeface="Open Sans" pitchFamily="34" charset="0"/>
              </a:rPr>
              <a:t>MAXApp</a:t>
            </a:r>
          </a:p>
        </p:txBody>
      </p:sp>
      <p:sp>
        <p:nvSpPr>
          <p:cNvPr id="9" name="Textfeld 8"/>
          <p:cNvSpPr txBox="1"/>
          <p:nvPr/>
        </p:nvSpPr>
        <p:spPr>
          <a:xfrm>
            <a:off x="342368" y="2636553"/>
            <a:ext cx="3911274" cy="2492990"/>
          </a:xfrm>
          <a:prstGeom prst="rect">
            <a:avLst/>
          </a:prstGeom>
          <a:noFill/>
        </p:spPr>
        <p:txBody>
          <a:bodyPr wrap="square" rtlCol="0">
            <a:spAutoFit/>
          </a:bodyPr>
          <a:lstStyle/>
          <a:p>
            <a:r>
              <a:rPr lang="de-DE" sz="2400" dirty="0" smtClean="0">
                <a:solidFill>
                  <a:srgbClr val="243469"/>
                </a:solidFill>
                <a:latin typeface="Arial" charset="0"/>
                <a:ea typeface="Arial" charset="0"/>
                <a:cs typeface="Arial" charset="0"/>
              </a:rPr>
              <a:t>App </a:t>
            </a:r>
            <a:r>
              <a:rPr lang="de-DE" sz="2400" dirty="0" err="1" smtClean="0">
                <a:solidFill>
                  <a:srgbClr val="243469"/>
                </a:solidFill>
                <a:latin typeface="Arial" charset="0"/>
                <a:ea typeface="Arial" charset="0"/>
                <a:cs typeface="Arial" charset="0"/>
              </a:rPr>
              <a:t>for</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field</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research</a:t>
            </a:r>
            <a:endParaRPr lang="de-DE" sz="2400" dirty="0" smtClean="0">
              <a:solidFill>
                <a:srgbClr val="243469"/>
              </a:solidFill>
              <a:latin typeface="Arial" charset="0"/>
              <a:ea typeface="Arial" charset="0"/>
              <a:cs typeface="Arial" charset="0"/>
            </a:endParaRPr>
          </a:p>
          <a:p>
            <a:endParaRPr lang="de-DE" sz="1200" dirty="0" smtClean="0">
              <a:solidFill>
                <a:srgbClr val="243469"/>
              </a:solidFill>
              <a:latin typeface="Arial" charset="0"/>
              <a:ea typeface="Arial" charset="0"/>
              <a:cs typeface="Arial" charset="0"/>
            </a:endParaRPr>
          </a:p>
          <a:p>
            <a:r>
              <a:rPr lang="de-DE" sz="2400" dirty="0" err="1" smtClean="0">
                <a:solidFill>
                  <a:srgbClr val="243469"/>
                </a:solidFill>
                <a:latin typeface="Arial" charset="0"/>
                <a:ea typeface="Arial" charset="0"/>
                <a:cs typeface="Arial" charset="0"/>
              </a:rPr>
              <a:t>Collect</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notes</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pictures</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audio</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and</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videos</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start</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coding</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attach</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memos</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and</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transfer</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to</a:t>
            </a:r>
            <a:r>
              <a:rPr lang="de-DE" sz="2400" dirty="0" smtClean="0">
                <a:solidFill>
                  <a:srgbClr val="243469"/>
                </a:solidFill>
                <a:latin typeface="Arial" charset="0"/>
                <a:ea typeface="Arial" charset="0"/>
                <a:cs typeface="Arial" charset="0"/>
              </a:rPr>
              <a:t> MAXQDA </a:t>
            </a:r>
            <a:r>
              <a:rPr lang="de-DE" sz="2400" dirty="0" err="1" smtClean="0">
                <a:solidFill>
                  <a:srgbClr val="243469"/>
                </a:solidFill>
                <a:latin typeface="Arial" charset="0"/>
                <a:ea typeface="Arial" charset="0"/>
                <a:cs typeface="Arial" charset="0"/>
              </a:rPr>
              <a:t>for</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further</a:t>
            </a:r>
            <a:r>
              <a:rPr lang="de-DE" sz="2400" dirty="0" smtClean="0">
                <a:solidFill>
                  <a:srgbClr val="243469"/>
                </a:solidFill>
                <a:latin typeface="Arial" charset="0"/>
                <a:ea typeface="Arial" charset="0"/>
                <a:cs typeface="Arial" charset="0"/>
              </a:rPr>
              <a:t> </a:t>
            </a:r>
            <a:r>
              <a:rPr lang="de-DE" sz="2400" dirty="0" err="1" smtClean="0">
                <a:solidFill>
                  <a:srgbClr val="243469"/>
                </a:solidFill>
                <a:latin typeface="Arial" charset="0"/>
                <a:ea typeface="Arial" charset="0"/>
                <a:cs typeface="Arial" charset="0"/>
              </a:rPr>
              <a:t>analysis</a:t>
            </a:r>
            <a:r>
              <a:rPr lang="de-DE" sz="2400" dirty="0" smtClean="0">
                <a:solidFill>
                  <a:srgbClr val="243469"/>
                </a:solidFill>
                <a:latin typeface="Arial" charset="0"/>
                <a:ea typeface="Arial" charset="0"/>
                <a:cs typeface="Arial" charset="0"/>
              </a:rPr>
              <a:t>. </a:t>
            </a:r>
          </a:p>
        </p:txBody>
      </p:sp>
      <p:pic>
        <p:nvPicPr>
          <p:cNvPr id="3" name="Bild 2" descr="01-project-list fra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104" y="1241985"/>
            <a:ext cx="2422019" cy="4094502"/>
          </a:xfrm>
          <a:prstGeom prst="rect">
            <a:avLst/>
          </a:prstGeom>
        </p:spPr>
      </p:pic>
      <p:pic>
        <p:nvPicPr>
          <p:cNvPr id="6" name="Bild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533" y="1506823"/>
            <a:ext cx="2417989" cy="4237131"/>
          </a:xfrm>
          <a:prstGeom prst="rect">
            <a:avLst/>
          </a:prstGeom>
        </p:spPr>
      </p:pic>
      <p:sp>
        <p:nvSpPr>
          <p:cNvPr id="11" name="Textfeld 10"/>
          <p:cNvSpPr txBox="1"/>
          <p:nvPr/>
        </p:nvSpPr>
        <p:spPr>
          <a:xfrm>
            <a:off x="342368" y="5420789"/>
            <a:ext cx="3278225" cy="646331"/>
          </a:xfrm>
          <a:prstGeom prst="rect">
            <a:avLst/>
          </a:prstGeom>
          <a:noFill/>
        </p:spPr>
        <p:txBody>
          <a:bodyPr wrap="square" rtlCol="0">
            <a:spAutoFit/>
          </a:bodyPr>
          <a:lstStyle/>
          <a:p>
            <a:r>
              <a:rPr lang="de-DE" dirty="0" smtClean="0">
                <a:solidFill>
                  <a:schemeClr val="accent1">
                    <a:lumMod val="50000"/>
                  </a:schemeClr>
                </a:solidFill>
                <a:latin typeface="Arial" charset="0"/>
                <a:ea typeface="Arial" charset="0"/>
                <a:cs typeface="Arial" charset="0"/>
              </a:rPr>
              <a:t>Free </a:t>
            </a:r>
            <a:r>
              <a:rPr lang="de-DE" dirty="0" err="1" smtClean="0">
                <a:solidFill>
                  <a:schemeClr val="accent1">
                    <a:lumMod val="50000"/>
                  </a:schemeClr>
                </a:solidFill>
                <a:latin typeface="Arial" charset="0"/>
                <a:ea typeface="Arial" charset="0"/>
                <a:cs typeface="Arial" charset="0"/>
              </a:rPr>
              <a:t>download</a:t>
            </a:r>
            <a:r>
              <a:rPr lang="de-DE" dirty="0" smtClean="0">
                <a:solidFill>
                  <a:schemeClr val="accent1">
                    <a:lumMod val="50000"/>
                  </a:schemeClr>
                </a:solidFill>
                <a:latin typeface="Arial" charset="0"/>
                <a:ea typeface="Arial" charset="0"/>
                <a:cs typeface="Arial" charset="0"/>
              </a:rPr>
              <a:t> </a:t>
            </a:r>
            <a:r>
              <a:rPr lang="de-DE" dirty="0" err="1" smtClean="0">
                <a:solidFill>
                  <a:schemeClr val="accent1">
                    <a:lumMod val="50000"/>
                  </a:schemeClr>
                </a:solidFill>
                <a:latin typeface="Arial" charset="0"/>
                <a:ea typeface="Arial" charset="0"/>
                <a:cs typeface="Arial" charset="0"/>
              </a:rPr>
              <a:t>for</a:t>
            </a:r>
            <a:endParaRPr lang="de-DE" dirty="0" smtClean="0">
              <a:solidFill>
                <a:schemeClr val="accent1">
                  <a:lumMod val="50000"/>
                </a:schemeClr>
              </a:solidFill>
              <a:latin typeface="Arial" charset="0"/>
              <a:ea typeface="Arial" charset="0"/>
              <a:cs typeface="Arial" charset="0"/>
            </a:endParaRPr>
          </a:p>
          <a:p>
            <a:r>
              <a:rPr lang="de-DE" dirty="0" err="1" smtClean="0">
                <a:solidFill>
                  <a:schemeClr val="accent1">
                    <a:lumMod val="50000"/>
                  </a:schemeClr>
                </a:solidFill>
                <a:latin typeface="Arial" charset="0"/>
                <a:ea typeface="Arial" charset="0"/>
                <a:cs typeface="Arial" charset="0"/>
              </a:rPr>
              <a:t>iOS</a:t>
            </a:r>
            <a:r>
              <a:rPr lang="de-DE" dirty="0" smtClean="0">
                <a:solidFill>
                  <a:schemeClr val="accent1">
                    <a:lumMod val="50000"/>
                  </a:schemeClr>
                </a:solidFill>
                <a:latin typeface="Arial" charset="0"/>
                <a:ea typeface="Arial" charset="0"/>
                <a:cs typeface="Arial" charset="0"/>
              </a:rPr>
              <a:t> </a:t>
            </a:r>
            <a:r>
              <a:rPr lang="de-DE" dirty="0" err="1" smtClean="0">
                <a:solidFill>
                  <a:schemeClr val="accent1">
                    <a:lumMod val="50000"/>
                  </a:schemeClr>
                </a:solidFill>
                <a:latin typeface="Arial" charset="0"/>
                <a:ea typeface="Arial" charset="0"/>
                <a:cs typeface="Arial" charset="0"/>
              </a:rPr>
              <a:t>and</a:t>
            </a:r>
            <a:r>
              <a:rPr lang="de-DE" dirty="0" smtClean="0">
                <a:solidFill>
                  <a:schemeClr val="accent1">
                    <a:lumMod val="50000"/>
                  </a:schemeClr>
                </a:solidFill>
                <a:latin typeface="Arial" charset="0"/>
                <a:ea typeface="Arial" charset="0"/>
                <a:cs typeface="Arial" charset="0"/>
              </a:rPr>
              <a:t> </a:t>
            </a:r>
            <a:r>
              <a:rPr lang="de-DE" dirty="0" err="1" smtClean="0">
                <a:solidFill>
                  <a:schemeClr val="accent1">
                    <a:lumMod val="50000"/>
                  </a:schemeClr>
                </a:solidFill>
                <a:latin typeface="Arial" charset="0"/>
                <a:ea typeface="Arial" charset="0"/>
                <a:cs typeface="Arial" charset="0"/>
              </a:rPr>
              <a:t>Android</a:t>
            </a:r>
            <a:r>
              <a:rPr lang="de-DE" dirty="0" smtClean="0">
                <a:solidFill>
                  <a:schemeClr val="accent1">
                    <a:lumMod val="50000"/>
                  </a:schemeClr>
                </a:solidFill>
                <a:latin typeface="Arial" charset="0"/>
                <a:ea typeface="Arial" charset="0"/>
                <a:cs typeface="Arial" charset="0"/>
              </a:rPr>
              <a:t> Devices</a:t>
            </a:r>
          </a:p>
        </p:txBody>
      </p:sp>
      <p:pic>
        <p:nvPicPr>
          <p:cNvPr id="12" name="Bild 11" descr="MAXApp 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38" y="1397356"/>
            <a:ext cx="1078479" cy="1078479"/>
          </a:xfrm>
          <a:prstGeom prst="rect">
            <a:avLst/>
          </a:prstGeom>
        </p:spPr>
      </p:pic>
      <p:sp>
        <p:nvSpPr>
          <p:cNvPr id="13" name="Rectangle 12"/>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MAXQDA </a:t>
            </a:r>
            <a:r>
              <a:rPr lang="de-DE" dirty="0" err="1" smtClean="0"/>
              <a:t>trials</a:t>
            </a:r>
            <a:r>
              <a:rPr lang="de-DE" dirty="0" smtClean="0"/>
              <a:t> </a:t>
            </a:r>
            <a:r>
              <a:rPr lang="de-DE" dirty="0" err="1" smtClean="0"/>
              <a:t>and</a:t>
            </a:r>
            <a:r>
              <a:rPr lang="de-DE" dirty="0" smtClean="0"/>
              <a:t> </a:t>
            </a:r>
            <a:r>
              <a:rPr lang="de-DE" dirty="0" err="1" smtClean="0"/>
              <a:t>licensing</a:t>
            </a:r>
            <a:endParaRPr lang="de-DE" dirty="0"/>
          </a:p>
        </p:txBody>
      </p:sp>
      <p:sp>
        <p:nvSpPr>
          <p:cNvPr id="5" name="Datumsplatzhalter 4"/>
          <p:cNvSpPr>
            <a:spLocks noGrp="1"/>
          </p:cNvSpPr>
          <p:nvPr>
            <p:ph type="dt" sz="half" idx="10"/>
          </p:nvPr>
        </p:nvSpPr>
        <p:spPr/>
        <p:txBody>
          <a:bodyPr/>
          <a:lstStyle/>
          <a:p>
            <a:fld id="{B9163BF6-B90D-A04B-8E17-0859A69A51F8}" type="datetime1">
              <a:rPr lang="en-US" smtClean="0"/>
              <a:t>2/25/16</a:t>
            </a:fld>
            <a:endParaRPr lang="de-DE" dirty="0"/>
          </a:p>
        </p:txBody>
      </p:sp>
      <p:sp>
        <p:nvSpPr>
          <p:cNvPr id="6" name="Fußzeilenplatzhalter 5"/>
          <p:cNvSpPr>
            <a:spLocks noGrp="1"/>
          </p:cNvSpPr>
          <p:nvPr>
            <p:ph type="ftr" sz="quarter" idx="11"/>
          </p:nvPr>
        </p:nvSpPr>
        <p:spPr/>
        <p:txBody>
          <a:bodyPr/>
          <a:lstStyle/>
          <a:p>
            <a:r>
              <a:rPr lang="de-DE" smtClean="0"/>
              <a:t>MAXQDA - The Art of Data Analysis</a:t>
            </a:r>
            <a:endParaRPr lang="de-DE" dirty="0"/>
          </a:p>
        </p:txBody>
      </p:sp>
      <p:sp>
        <p:nvSpPr>
          <p:cNvPr id="8" name="Inhaltsplatzhalter 2"/>
          <p:cNvSpPr txBox="1">
            <a:spLocks/>
          </p:cNvSpPr>
          <p:nvPr/>
        </p:nvSpPr>
        <p:spPr>
          <a:xfrm>
            <a:off x="259004" y="2260062"/>
            <a:ext cx="2257028" cy="941796"/>
          </a:xfrm>
          <a:prstGeom prst="rect">
            <a:avLst/>
          </a:prstGeom>
        </p:spPr>
        <p:txBody>
          <a:bodyPr vert="horz" wrap="none" lIns="0" tIns="0" rIns="0" bIns="0" rtlCol="0">
            <a:sp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de-DE" sz="1800" dirty="0" smtClean="0">
                <a:latin typeface="+mj-lt"/>
              </a:rPr>
              <a:t>Universal </a:t>
            </a:r>
            <a:r>
              <a:rPr lang="de-DE" sz="1800" dirty="0" err="1" smtClean="0">
                <a:latin typeface="+mj-lt"/>
              </a:rPr>
              <a:t>software</a:t>
            </a:r>
            <a:endParaRPr lang="de-DE" sz="1800" dirty="0" smtClean="0">
              <a:latin typeface="+mj-lt"/>
            </a:endParaRPr>
          </a:p>
          <a:p>
            <a:pPr algn="ctr"/>
            <a:r>
              <a:rPr lang="de-DE" sz="1800" dirty="0" err="1">
                <a:latin typeface="+mj-lt"/>
              </a:rPr>
              <a:t>f</a:t>
            </a:r>
            <a:r>
              <a:rPr lang="de-DE" sz="1800" dirty="0" err="1" smtClean="0">
                <a:latin typeface="+mj-lt"/>
              </a:rPr>
              <a:t>or</a:t>
            </a:r>
            <a:r>
              <a:rPr lang="de-DE" sz="1800" dirty="0" smtClean="0">
                <a:latin typeface="+mj-lt"/>
              </a:rPr>
              <a:t> Mac OS X</a:t>
            </a:r>
          </a:p>
          <a:p>
            <a:pPr algn="ctr"/>
            <a:r>
              <a:rPr lang="de-DE" sz="1800" dirty="0" smtClean="0">
                <a:latin typeface="+mj-lt"/>
              </a:rPr>
              <a:t>&amp; Windows</a:t>
            </a:r>
            <a:endParaRPr lang="de-DE" sz="1800" dirty="0">
              <a:latin typeface="+mj-lt"/>
            </a:endParaRPr>
          </a:p>
        </p:txBody>
      </p:sp>
      <p:sp>
        <p:nvSpPr>
          <p:cNvPr id="9" name="Inhaltsplatzhalter 2"/>
          <p:cNvSpPr txBox="1">
            <a:spLocks/>
          </p:cNvSpPr>
          <p:nvPr/>
        </p:nvSpPr>
        <p:spPr>
          <a:xfrm>
            <a:off x="704410" y="4157679"/>
            <a:ext cx="7829094" cy="2020097"/>
          </a:xfrm>
          <a:prstGeom prst="rect">
            <a:avLst/>
          </a:prstGeom>
          <a:solidFill>
            <a:srgbClr val="DCE6F2">
              <a:alpha val="49000"/>
            </a:srgbClr>
          </a:solidFill>
        </p:spPr>
        <p:txBody>
          <a:bodyPr vert="horz" lIns="0" tIns="93600" rIns="0" bIns="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sz="2400" dirty="0" smtClean="0">
              <a:latin typeface="+mj-lt"/>
            </a:endParaRPr>
          </a:p>
          <a:p>
            <a:pPr marL="685800" indent="-342900">
              <a:buFont typeface="Arial" charset="0"/>
              <a:buChar char="•"/>
            </a:pPr>
            <a:r>
              <a:rPr lang="de-DE" sz="2400" dirty="0" smtClean="0">
                <a:latin typeface="+mj-lt"/>
              </a:rPr>
              <a:t>Free 30 Day Trial (</a:t>
            </a:r>
            <a:r>
              <a:rPr lang="de-DE" sz="2400" dirty="0" err="1" smtClean="0">
                <a:latin typeface="+mj-lt"/>
              </a:rPr>
              <a:t>fully</a:t>
            </a:r>
            <a:r>
              <a:rPr lang="de-DE" sz="2400" dirty="0" smtClean="0">
                <a:latin typeface="+mj-lt"/>
              </a:rPr>
              <a:t> </a:t>
            </a:r>
            <a:r>
              <a:rPr lang="de-DE" sz="2400" dirty="0" err="1" smtClean="0">
                <a:latin typeface="+mj-lt"/>
              </a:rPr>
              <a:t>functional</a:t>
            </a:r>
            <a:r>
              <a:rPr lang="de-DE" sz="2400" dirty="0" smtClean="0">
                <a:latin typeface="+mj-lt"/>
              </a:rPr>
              <a:t>)</a:t>
            </a:r>
          </a:p>
          <a:p>
            <a:pPr marL="685800" indent="-342900">
              <a:buFont typeface="Arial" charset="0"/>
              <a:buChar char="•"/>
            </a:pPr>
            <a:r>
              <a:rPr lang="de-DE" sz="2400" dirty="0" err="1" smtClean="0">
                <a:latin typeface="+mj-lt"/>
              </a:rPr>
              <a:t>License</a:t>
            </a:r>
            <a:r>
              <a:rPr lang="de-DE" sz="2400" dirty="0" smtClean="0">
                <a:latin typeface="+mj-lt"/>
              </a:rPr>
              <a:t> </a:t>
            </a:r>
            <a:r>
              <a:rPr lang="de-DE" sz="2400" dirty="0" err="1" smtClean="0">
                <a:latin typeface="+mj-lt"/>
              </a:rPr>
              <a:t>options</a:t>
            </a:r>
            <a:r>
              <a:rPr lang="de-DE" sz="2400" dirty="0" smtClean="0">
                <a:latin typeface="+mj-lt"/>
              </a:rPr>
              <a:t>: </a:t>
            </a:r>
            <a:r>
              <a:rPr lang="de-DE" sz="2400" dirty="0" err="1" smtClean="0">
                <a:latin typeface="+mj-lt"/>
              </a:rPr>
              <a:t>commercial</a:t>
            </a:r>
            <a:r>
              <a:rPr lang="de-DE" sz="2400" dirty="0" smtClean="0">
                <a:latin typeface="+mj-lt"/>
              </a:rPr>
              <a:t>, NGO, </a:t>
            </a:r>
            <a:r>
              <a:rPr lang="de-DE" sz="2400" dirty="0" err="1" smtClean="0">
                <a:latin typeface="+mj-lt"/>
              </a:rPr>
              <a:t>educational</a:t>
            </a:r>
            <a:endParaRPr lang="de-DE" sz="2400" dirty="0" smtClean="0">
              <a:latin typeface="+mj-lt"/>
            </a:endParaRPr>
          </a:p>
          <a:p>
            <a:pPr marL="685800" indent="-342900">
              <a:buFont typeface="Arial" charset="0"/>
              <a:buChar char="•"/>
            </a:pPr>
            <a:r>
              <a:rPr lang="de-DE" sz="2400" dirty="0" smtClean="0">
                <a:latin typeface="+mj-lt"/>
              </a:rPr>
              <a:t>Discounts </a:t>
            </a:r>
            <a:r>
              <a:rPr lang="de-DE" sz="2400" dirty="0" err="1" smtClean="0">
                <a:latin typeface="+mj-lt"/>
              </a:rPr>
              <a:t>for</a:t>
            </a:r>
            <a:r>
              <a:rPr lang="de-DE" sz="2400" dirty="0" smtClean="0">
                <a:latin typeface="+mj-lt"/>
              </a:rPr>
              <a:t> </a:t>
            </a:r>
            <a:r>
              <a:rPr lang="de-DE" sz="2400" dirty="0" err="1" smtClean="0">
                <a:latin typeface="+mj-lt"/>
              </a:rPr>
              <a:t>students</a:t>
            </a:r>
            <a:r>
              <a:rPr lang="de-DE" sz="2400" dirty="0" smtClean="0">
                <a:latin typeface="+mj-lt"/>
              </a:rPr>
              <a:t> </a:t>
            </a:r>
            <a:r>
              <a:rPr lang="de-DE" sz="2400" dirty="0" err="1" smtClean="0">
                <a:latin typeface="+mj-lt"/>
              </a:rPr>
              <a:t>and</a:t>
            </a:r>
            <a:r>
              <a:rPr lang="de-DE" sz="2400" dirty="0" smtClean="0">
                <a:latin typeface="+mj-lt"/>
              </a:rPr>
              <a:t> </a:t>
            </a:r>
            <a:r>
              <a:rPr lang="de-DE" sz="2400" dirty="0" err="1" smtClean="0">
                <a:latin typeface="+mj-lt"/>
              </a:rPr>
              <a:t>PhD</a:t>
            </a:r>
            <a:r>
              <a:rPr lang="de-DE" sz="2400" dirty="0" smtClean="0">
                <a:latin typeface="+mj-lt"/>
              </a:rPr>
              <a:t> </a:t>
            </a:r>
            <a:r>
              <a:rPr lang="de-DE" sz="2400" dirty="0" err="1" smtClean="0">
                <a:latin typeface="+mj-lt"/>
              </a:rPr>
              <a:t>candidates</a:t>
            </a:r>
            <a:endParaRPr lang="de-DE" sz="2400" b="1" dirty="0">
              <a:latin typeface="+mj-lt"/>
            </a:endParaRPr>
          </a:p>
          <a:p>
            <a:endParaRPr lang="de-DE" sz="2400" dirty="0" smtClean="0"/>
          </a:p>
        </p:txBody>
      </p:sp>
      <p:pic>
        <p:nvPicPr>
          <p:cNvPr id="10" name="Bild 9" descr="2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729" y="1271875"/>
            <a:ext cx="919383" cy="919383"/>
          </a:xfrm>
          <a:prstGeom prst="rect">
            <a:avLst/>
          </a:prstGeom>
        </p:spPr>
      </p:pic>
      <p:pic>
        <p:nvPicPr>
          <p:cNvPr id="4" name="Bild 3" descr="oberflaeche_codie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362" y="1049626"/>
            <a:ext cx="5423184" cy="2970445"/>
          </a:xfrm>
          <a:prstGeom prst="rect">
            <a:avLst/>
          </a:prstGeom>
          <a:effectLst>
            <a:outerShdw blurRad="63500" sx="102000" sy="102000" algn="ctr" rotWithShape="0">
              <a:schemeClr val="bg1">
                <a:lumMod val="85000"/>
                <a:alpha val="40000"/>
              </a:schemeClr>
            </a:outerShdw>
          </a:effectLst>
        </p:spPr>
      </p:pic>
      <p:sp>
        <p:nvSpPr>
          <p:cNvPr id="11" name="Rectangle 10"/>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924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Additional </a:t>
            </a:r>
            <a:r>
              <a:rPr lang="de-DE" dirty="0" err="1" smtClean="0"/>
              <a:t>resources</a:t>
            </a:r>
            <a:endParaRPr lang="de-DE" dirty="0"/>
          </a:p>
        </p:txBody>
      </p:sp>
      <p:sp>
        <p:nvSpPr>
          <p:cNvPr id="3" name="Inhaltsplatzhalter 2"/>
          <p:cNvSpPr>
            <a:spLocks noGrp="1"/>
          </p:cNvSpPr>
          <p:nvPr>
            <p:ph idx="1"/>
          </p:nvPr>
        </p:nvSpPr>
        <p:spPr>
          <a:xfrm>
            <a:off x="517035" y="1169260"/>
            <a:ext cx="8256082" cy="2843355"/>
          </a:xfrm>
          <a:solidFill>
            <a:srgbClr val="DCE6F2">
              <a:alpha val="46000"/>
            </a:srgbClr>
          </a:solidFill>
        </p:spPr>
        <p:txBody>
          <a:bodyPr>
            <a:normAutofit/>
          </a:bodyPr>
          <a:lstStyle/>
          <a:p>
            <a:r>
              <a:rPr lang="de-DE" b="1" dirty="0" smtClean="0">
                <a:latin typeface="Arial" charset="0"/>
                <a:ea typeface="Arial" charset="0"/>
                <a:cs typeface="Arial" charset="0"/>
              </a:rPr>
              <a:t>Free Services on MAXQDA Webpage</a:t>
            </a:r>
          </a:p>
          <a:p>
            <a:pPr marL="800100" indent="-457200">
              <a:buFont typeface="Wingdings" charset="2"/>
              <a:buChar char="§"/>
            </a:pPr>
            <a:r>
              <a:rPr lang="de-DE" dirty="0" smtClean="0">
                <a:latin typeface="Arial" charset="0"/>
                <a:ea typeface="Arial" charset="0"/>
                <a:cs typeface="Arial" charset="0"/>
              </a:rPr>
              <a:t>PDF Manual</a:t>
            </a:r>
          </a:p>
          <a:p>
            <a:pPr marL="800100" indent="-457200">
              <a:buFont typeface="Wingdings" charset="2"/>
              <a:buChar char="§"/>
            </a:pPr>
            <a:r>
              <a:rPr lang="de-DE" dirty="0" smtClean="0">
                <a:latin typeface="Arial" charset="0"/>
                <a:ea typeface="Arial" charset="0"/>
                <a:cs typeface="Arial" charset="0"/>
              </a:rPr>
              <a:t>Online </a:t>
            </a:r>
            <a:r>
              <a:rPr lang="de-DE" dirty="0" err="1" smtClean="0">
                <a:latin typeface="Arial" charset="0"/>
                <a:ea typeface="Arial" charset="0"/>
                <a:cs typeface="Arial" charset="0"/>
              </a:rPr>
              <a:t>tutorial</a:t>
            </a:r>
            <a:endParaRPr lang="de-DE" dirty="0" smtClean="0">
              <a:latin typeface="Arial" charset="0"/>
              <a:ea typeface="Arial" charset="0"/>
              <a:cs typeface="Arial" charset="0"/>
            </a:endParaRPr>
          </a:p>
          <a:p>
            <a:pPr marL="800100" indent="-457200">
              <a:buFont typeface="Wingdings" charset="2"/>
              <a:buChar char="§"/>
            </a:pPr>
            <a:r>
              <a:rPr lang="de-DE" dirty="0" smtClean="0">
                <a:latin typeface="Arial" charset="0"/>
                <a:ea typeface="Arial" charset="0"/>
                <a:cs typeface="Arial" charset="0"/>
              </a:rPr>
              <a:t>Video </a:t>
            </a:r>
            <a:r>
              <a:rPr lang="de-DE" dirty="0" err="1" smtClean="0">
                <a:latin typeface="Arial" charset="0"/>
                <a:ea typeface="Arial" charset="0"/>
                <a:cs typeface="Arial" charset="0"/>
              </a:rPr>
              <a:t>tutorials</a:t>
            </a:r>
            <a:endParaRPr lang="de-DE" dirty="0" smtClean="0">
              <a:latin typeface="Arial" charset="0"/>
              <a:ea typeface="Arial" charset="0"/>
              <a:cs typeface="Arial" charset="0"/>
            </a:endParaRPr>
          </a:p>
          <a:p>
            <a:pPr marL="800100" indent="-457200">
              <a:buFont typeface="Wingdings" charset="2"/>
              <a:buChar char="§"/>
            </a:pPr>
            <a:r>
              <a:rPr lang="de-DE" dirty="0" smtClean="0">
                <a:latin typeface="Arial" charset="0"/>
                <a:ea typeface="Arial" charset="0"/>
                <a:cs typeface="Arial" charset="0"/>
              </a:rPr>
              <a:t>Free </a:t>
            </a:r>
            <a:r>
              <a:rPr lang="de-DE" dirty="0" err="1" smtClean="0">
                <a:latin typeface="Arial" charset="0"/>
                <a:ea typeface="Arial" charset="0"/>
                <a:cs typeface="Arial" charset="0"/>
              </a:rPr>
              <a:t>introductory</a:t>
            </a:r>
            <a:r>
              <a:rPr lang="de-DE" dirty="0" smtClean="0">
                <a:latin typeface="Arial" charset="0"/>
                <a:ea typeface="Arial" charset="0"/>
                <a:cs typeface="Arial" charset="0"/>
              </a:rPr>
              <a:t> </a:t>
            </a:r>
            <a:r>
              <a:rPr lang="de-DE" dirty="0" err="1" smtClean="0">
                <a:latin typeface="Arial" charset="0"/>
                <a:ea typeface="Arial" charset="0"/>
                <a:cs typeface="Arial" charset="0"/>
              </a:rPr>
              <a:t>webinars</a:t>
            </a:r>
            <a:endParaRPr lang="de-DE" dirty="0" smtClean="0">
              <a:latin typeface="Arial" charset="0"/>
              <a:ea typeface="Arial" charset="0"/>
              <a:cs typeface="Arial" charset="0"/>
            </a:endParaRPr>
          </a:p>
        </p:txBody>
      </p:sp>
      <p:sp>
        <p:nvSpPr>
          <p:cNvPr id="4" name="Datumsplatzhalter 3"/>
          <p:cNvSpPr>
            <a:spLocks noGrp="1"/>
          </p:cNvSpPr>
          <p:nvPr>
            <p:ph type="dt" sz="half" idx="10"/>
          </p:nvPr>
        </p:nvSpPr>
        <p:spPr/>
        <p:txBody>
          <a:bodyPr/>
          <a:lstStyle/>
          <a:p>
            <a:fld id="{1E028686-1356-AD48-9F35-E38C70C77FDB}"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8" name="Inhaltsplatzhalter 2"/>
          <p:cNvSpPr txBox="1">
            <a:spLocks/>
          </p:cNvSpPr>
          <p:nvPr/>
        </p:nvSpPr>
        <p:spPr>
          <a:xfrm>
            <a:off x="498667" y="4297089"/>
            <a:ext cx="8274450" cy="1602426"/>
          </a:xfrm>
          <a:prstGeom prst="rect">
            <a:avLst/>
          </a:prstGeom>
          <a:solidFill>
            <a:srgbClr val="DCE6F2">
              <a:alpha val="46000"/>
            </a:srgbClr>
          </a:solidFill>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mj-lt"/>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mj-lt"/>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mj-lt"/>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de-DE" b="1" dirty="0" smtClean="0">
                <a:latin typeface="Arial" charset="0"/>
                <a:ea typeface="Arial" charset="0"/>
                <a:cs typeface="Arial" charset="0"/>
              </a:rPr>
              <a:t>Free MAXQDA Reader</a:t>
            </a:r>
          </a:p>
          <a:p>
            <a:pPr indent="0"/>
            <a:r>
              <a:rPr lang="de-DE" sz="2400" dirty="0" err="1" smtClean="0">
                <a:latin typeface="Arial" charset="0"/>
                <a:ea typeface="Arial" charset="0"/>
                <a:cs typeface="Arial" charset="0"/>
              </a:rPr>
              <a:t>Your</a:t>
            </a:r>
            <a:r>
              <a:rPr lang="de-DE" sz="2400" dirty="0" smtClean="0">
                <a:latin typeface="Arial" charset="0"/>
                <a:ea typeface="Arial" charset="0"/>
                <a:cs typeface="Arial" charset="0"/>
              </a:rPr>
              <a:t> </a:t>
            </a:r>
            <a:r>
              <a:rPr lang="de-DE" sz="2400" dirty="0" err="1" smtClean="0">
                <a:latin typeface="Arial" charset="0"/>
                <a:ea typeface="Arial" charset="0"/>
                <a:cs typeface="Arial" charset="0"/>
              </a:rPr>
              <a:t>data</a:t>
            </a:r>
            <a:r>
              <a:rPr lang="de-DE" sz="2400" dirty="0" smtClean="0">
                <a:latin typeface="Arial" charset="0"/>
                <a:ea typeface="Arial" charset="0"/>
                <a:cs typeface="Arial" charset="0"/>
              </a:rPr>
              <a:t> </a:t>
            </a:r>
            <a:r>
              <a:rPr lang="de-DE" sz="2400" dirty="0" err="1" smtClean="0">
                <a:latin typeface="Arial" charset="0"/>
                <a:ea typeface="Arial" charset="0"/>
                <a:cs typeface="Arial" charset="0"/>
              </a:rPr>
              <a:t>is</a:t>
            </a:r>
            <a:r>
              <a:rPr lang="de-DE" sz="2400" dirty="0" smtClean="0">
                <a:latin typeface="Arial" charset="0"/>
                <a:ea typeface="Arial" charset="0"/>
                <a:cs typeface="Arial" charset="0"/>
              </a:rPr>
              <a:t> not </a:t>
            </a:r>
            <a:r>
              <a:rPr lang="de-DE" sz="2400" dirty="0" err="1" smtClean="0">
                <a:latin typeface="Arial" charset="0"/>
                <a:ea typeface="Arial" charset="0"/>
                <a:cs typeface="Arial" charset="0"/>
              </a:rPr>
              <a:t>locked</a:t>
            </a:r>
            <a:r>
              <a:rPr lang="de-DE" sz="2400" dirty="0" smtClean="0">
                <a:latin typeface="Arial" charset="0"/>
                <a:ea typeface="Arial" charset="0"/>
                <a:cs typeface="Arial" charset="0"/>
              </a:rPr>
              <a:t> in </a:t>
            </a:r>
            <a:r>
              <a:rPr lang="de-DE" sz="2400" dirty="0" err="1" smtClean="0">
                <a:latin typeface="Arial" charset="0"/>
                <a:ea typeface="Arial" charset="0"/>
                <a:cs typeface="Arial" charset="0"/>
              </a:rPr>
              <a:t>your</a:t>
            </a:r>
            <a:r>
              <a:rPr lang="de-DE" sz="2400" dirty="0" smtClean="0">
                <a:latin typeface="Arial" charset="0"/>
                <a:ea typeface="Arial" charset="0"/>
                <a:cs typeface="Arial" charset="0"/>
              </a:rPr>
              <a:t> </a:t>
            </a:r>
            <a:r>
              <a:rPr lang="de-DE" sz="2400" dirty="0" err="1" smtClean="0">
                <a:latin typeface="Arial" charset="0"/>
                <a:ea typeface="Arial" charset="0"/>
                <a:cs typeface="Arial" charset="0"/>
              </a:rPr>
              <a:t>software</a:t>
            </a:r>
            <a:r>
              <a:rPr lang="de-DE" sz="2400" dirty="0" smtClean="0">
                <a:latin typeface="Arial" charset="0"/>
                <a:ea typeface="Arial" charset="0"/>
                <a:cs typeface="Arial" charset="0"/>
              </a:rPr>
              <a:t>!</a:t>
            </a:r>
          </a:p>
          <a:p>
            <a:pPr indent="0"/>
            <a:r>
              <a:rPr lang="de-DE" sz="2400" i="1" dirty="0" err="1" smtClean="0">
                <a:latin typeface="Arial" charset="0"/>
                <a:ea typeface="Arial" charset="0"/>
                <a:cs typeface="Arial" charset="0"/>
              </a:rPr>
              <a:t>Use</a:t>
            </a:r>
            <a:r>
              <a:rPr lang="de-DE" sz="2400" i="1" dirty="0" smtClean="0">
                <a:latin typeface="Arial" charset="0"/>
                <a:ea typeface="Arial" charset="0"/>
                <a:cs typeface="Arial" charset="0"/>
              </a:rPr>
              <a:t> </a:t>
            </a:r>
            <a:r>
              <a:rPr lang="de-DE" sz="2400" i="1" dirty="0" err="1" smtClean="0">
                <a:latin typeface="Arial" charset="0"/>
                <a:ea typeface="Arial" charset="0"/>
                <a:cs typeface="Arial" charset="0"/>
              </a:rPr>
              <a:t>MAXReader</a:t>
            </a:r>
            <a:r>
              <a:rPr lang="de-DE" sz="2400" i="1" dirty="0" smtClean="0">
                <a:latin typeface="Arial" charset="0"/>
                <a:ea typeface="Arial" charset="0"/>
                <a:cs typeface="Arial" charset="0"/>
              </a:rPr>
              <a:t> </a:t>
            </a:r>
            <a:r>
              <a:rPr lang="de-DE" sz="2400" i="1" dirty="0" err="1">
                <a:latin typeface="Arial" charset="0"/>
                <a:ea typeface="Arial" charset="0"/>
                <a:cs typeface="Arial" charset="0"/>
              </a:rPr>
              <a:t>t</a:t>
            </a:r>
            <a:r>
              <a:rPr lang="de-DE" sz="2400" i="1" dirty="0" err="1" smtClean="0">
                <a:latin typeface="Arial" charset="0"/>
                <a:ea typeface="Arial" charset="0"/>
                <a:cs typeface="Arial" charset="0"/>
              </a:rPr>
              <a:t>o</a:t>
            </a:r>
            <a:r>
              <a:rPr lang="de-DE" sz="2400" i="1" dirty="0" smtClean="0">
                <a:latin typeface="Arial" charset="0"/>
                <a:ea typeface="Arial" charset="0"/>
                <a:cs typeface="Arial" charset="0"/>
              </a:rPr>
              <a:t> </a:t>
            </a:r>
            <a:r>
              <a:rPr lang="de-DE" sz="2400" i="1" dirty="0" err="1" smtClean="0">
                <a:latin typeface="Arial" charset="0"/>
                <a:ea typeface="Arial" charset="0"/>
                <a:cs typeface="Arial" charset="0"/>
              </a:rPr>
              <a:t>share</a:t>
            </a:r>
            <a:r>
              <a:rPr lang="de-DE" sz="2400" i="1" dirty="0" smtClean="0">
                <a:latin typeface="Arial" charset="0"/>
                <a:ea typeface="Arial" charset="0"/>
                <a:cs typeface="Arial" charset="0"/>
              </a:rPr>
              <a:t> </a:t>
            </a:r>
            <a:r>
              <a:rPr lang="de-DE" sz="2400" i="1" dirty="0" err="1" smtClean="0">
                <a:latin typeface="Arial" charset="0"/>
                <a:ea typeface="Arial" charset="0"/>
                <a:cs typeface="Arial" charset="0"/>
              </a:rPr>
              <a:t>your</a:t>
            </a:r>
            <a:r>
              <a:rPr lang="de-DE" sz="2400" i="1" dirty="0" smtClean="0">
                <a:latin typeface="Arial" charset="0"/>
                <a:ea typeface="Arial" charset="0"/>
                <a:cs typeface="Arial" charset="0"/>
              </a:rPr>
              <a:t> </a:t>
            </a:r>
            <a:r>
              <a:rPr lang="de-DE" sz="2400" i="1" dirty="0" err="1" smtClean="0">
                <a:latin typeface="Arial" charset="0"/>
                <a:ea typeface="Arial" charset="0"/>
                <a:cs typeface="Arial" charset="0"/>
              </a:rPr>
              <a:t>work</a:t>
            </a:r>
            <a:r>
              <a:rPr lang="de-DE" sz="2400" i="1" dirty="0" smtClean="0">
                <a:latin typeface="Arial" charset="0"/>
                <a:ea typeface="Arial" charset="0"/>
                <a:cs typeface="Arial" charset="0"/>
              </a:rPr>
              <a:t> </a:t>
            </a:r>
            <a:r>
              <a:rPr lang="de-DE" sz="2400" i="1" dirty="0" err="1" smtClean="0">
                <a:latin typeface="Arial" charset="0"/>
                <a:ea typeface="Arial" charset="0"/>
                <a:cs typeface="Arial" charset="0"/>
              </a:rPr>
              <a:t>with</a:t>
            </a:r>
            <a:r>
              <a:rPr lang="de-DE" sz="2400" i="1" dirty="0" smtClean="0">
                <a:latin typeface="Arial" charset="0"/>
                <a:ea typeface="Arial" charset="0"/>
                <a:cs typeface="Arial" charset="0"/>
              </a:rPr>
              <a:t> </a:t>
            </a:r>
            <a:r>
              <a:rPr lang="de-DE" sz="2400" i="1" dirty="0" err="1" smtClean="0">
                <a:latin typeface="Arial" charset="0"/>
                <a:ea typeface="Arial" charset="0"/>
                <a:cs typeface="Arial" charset="0"/>
              </a:rPr>
              <a:t>others</a:t>
            </a:r>
            <a:endParaRPr lang="de-DE" sz="2400" i="1" dirty="0">
              <a:latin typeface="Arial" charset="0"/>
              <a:ea typeface="Arial" charset="0"/>
              <a:cs typeface="Arial" charset="0"/>
            </a:endParaRPr>
          </a:p>
        </p:txBody>
      </p:sp>
      <p:pic>
        <p:nvPicPr>
          <p:cNvPr id="9" name="Bild 8" descr="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299" y="4386131"/>
            <a:ext cx="1244408" cy="1244408"/>
          </a:xfrm>
          <a:prstGeom prst="rect">
            <a:avLst/>
          </a:prstGeom>
        </p:spPr>
      </p:pic>
    </p:spTree>
    <p:extLst>
      <p:ext uri="{BB962C8B-B14F-4D97-AF65-F5344CB8AC3E}">
        <p14:creationId xmlns:p14="http://schemas.microsoft.com/office/powerpoint/2010/main" val="267136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3-part workshop</a:t>
            </a:r>
            <a:endParaRPr lang="en-US" dirty="0"/>
          </a:p>
        </p:txBody>
      </p:sp>
      <p:sp>
        <p:nvSpPr>
          <p:cNvPr id="3" name="Content Placeholder 2"/>
          <p:cNvSpPr>
            <a:spLocks noGrp="1"/>
          </p:cNvSpPr>
          <p:nvPr>
            <p:ph idx="1"/>
          </p:nvPr>
        </p:nvSpPr>
        <p:spPr>
          <a:xfrm>
            <a:off x="388959" y="1208315"/>
            <a:ext cx="8297839" cy="5161684"/>
          </a:xfrm>
        </p:spPr>
        <p:txBody>
          <a:bodyPr>
            <a:normAutofit/>
          </a:bodyPr>
          <a:lstStyle/>
          <a:p>
            <a:pPr indent="0"/>
            <a:r>
              <a:rPr lang="en-US" dirty="0" smtClean="0"/>
              <a:t>Part I</a:t>
            </a:r>
          </a:p>
          <a:p>
            <a:pPr marL="800100" indent="-457200">
              <a:buFont typeface="Wingdings" charset="2"/>
              <a:buChar char="ü"/>
            </a:pPr>
            <a:r>
              <a:rPr lang="en-US" dirty="0" smtClean="0"/>
              <a:t>Why use a QDA software program?</a:t>
            </a:r>
          </a:p>
          <a:p>
            <a:pPr marL="800100" indent="-457200">
              <a:buFont typeface="Wingdings" charset="2"/>
              <a:buChar char="ü"/>
            </a:pPr>
            <a:r>
              <a:rPr lang="en-US" dirty="0" smtClean="0"/>
              <a:t>Familiarization with interface &amp; functions</a:t>
            </a:r>
          </a:p>
          <a:p>
            <a:pPr marL="800100" indent="-457200">
              <a:buFont typeface="Arial" charset="0"/>
              <a:buChar char="•"/>
            </a:pPr>
            <a:endParaRPr lang="en-US" dirty="0" smtClean="0"/>
          </a:p>
          <a:p>
            <a:pPr indent="0"/>
            <a:r>
              <a:rPr lang="en-US" dirty="0" smtClean="0"/>
              <a:t>Part II</a:t>
            </a:r>
            <a:endParaRPr lang="en-US" dirty="0"/>
          </a:p>
          <a:p>
            <a:pPr marL="800100" indent="-457200">
              <a:buFont typeface="Wingdings" charset="2"/>
              <a:buChar char="ü"/>
            </a:pPr>
            <a:r>
              <a:rPr lang="en-US" dirty="0" smtClean="0"/>
              <a:t>Demo </a:t>
            </a:r>
            <a:r>
              <a:rPr lang="en-US" dirty="0" err="1" smtClean="0"/>
              <a:t>MaxQDA</a:t>
            </a:r>
            <a:r>
              <a:rPr lang="en-US" dirty="0" smtClean="0"/>
              <a:t> </a:t>
            </a:r>
          </a:p>
          <a:p>
            <a:pPr indent="0"/>
            <a:endParaRPr lang="en-US" dirty="0" smtClean="0"/>
          </a:p>
          <a:p>
            <a:pPr indent="0"/>
            <a:r>
              <a:rPr lang="en-US" dirty="0" smtClean="0"/>
              <a:t>Part III</a:t>
            </a:r>
          </a:p>
          <a:p>
            <a:pPr marL="800100" indent="-457200">
              <a:buFont typeface="Wingdings" charset="2"/>
              <a:buChar char="ü"/>
            </a:pPr>
            <a:r>
              <a:rPr lang="en-US" dirty="0" smtClean="0"/>
              <a:t>How to choose a QDA platform</a:t>
            </a:r>
            <a:endParaRPr lang="en-US" dirty="0"/>
          </a:p>
          <a:p>
            <a:pPr marL="800100" indent="-457200">
              <a:buFont typeface="Wingdings" charset="2"/>
              <a:buChar char="ü"/>
            </a:pPr>
            <a:r>
              <a:rPr lang="en-US" dirty="0" smtClean="0"/>
              <a:t>Q&amp;A</a:t>
            </a:r>
          </a:p>
          <a:p>
            <a:pPr marL="800100" indent="-457200">
              <a:buFont typeface="Arial" charset="0"/>
              <a:buChar char="•"/>
            </a:pPr>
            <a:endParaRPr lang="en-US" dirty="0" smtClean="0"/>
          </a:p>
          <a:p>
            <a:endParaRPr lang="en-US" dirty="0"/>
          </a:p>
        </p:txBody>
      </p:sp>
      <p:sp>
        <p:nvSpPr>
          <p:cNvPr id="4" name="Date Placeholder 3"/>
          <p:cNvSpPr>
            <a:spLocks noGrp="1"/>
          </p:cNvSpPr>
          <p:nvPr>
            <p:ph type="dt" sz="half" idx="10"/>
          </p:nvPr>
        </p:nvSpPr>
        <p:spPr/>
        <p:txBody>
          <a:bodyPr/>
          <a:lstStyle/>
          <a:p>
            <a:fld id="{F87B4F04-9FC5-CD4D-8A98-04D157F6A5D0}" type="datetime1">
              <a:rPr lang="en-US" smtClean="0"/>
              <a:t>2/25/16</a:t>
            </a:fld>
            <a:endParaRPr lang="de-DE" dirty="0"/>
          </a:p>
        </p:txBody>
      </p:sp>
      <p:sp>
        <p:nvSpPr>
          <p:cNvPr id="5" name="Footer Placeholder 4"/>
          <p:cNvSpPr>
            <a:spLocks noGrp="1"/>
          </p:cNvSpPr>
          <p:nvPr>
            <p:ph type="ftr" sz="quarter" idx="11"/>
          </p:nvPr>
        </p:nvSpPr>
        <p:spPr/>
        <p:txBody>
          <a:bodyPr/>
          <a:lstStyle/>
          <a:p>
            <a:r>
              <a:rPr lang="de-DE" smtClean="0"/>
              <a:t>MAXQDA - The Art of Data Analysis</a:t>
            </a:r>
            <a:endParaRPr lang="de-DE" dirty="0"/>
          </a:p>
        </p:txBody>
      </p:sp>
      <p:sp>
        <p:nvSpPr>
          <p:cNvPr id="6" name="Rectangle 5"/>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24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latin typeface="+mj-lt"/>
              </a:rPr>
              <a:t>What</a:t>
            </a:r>
            <a:r>
              <a:rPr lang="de-DE" dirty="0" smtClean="0">
                <a:latin typeface="+mj-lt"/>
              </a:rPr>
              <a:t> </a:t>
            </a:r>
            <a:r>
              <a:rPr lang="de-DE" dirty="0" err="1" smtClean="0">
                <a:latin typeface="+mj-lt"/>
              </a:rPr>
              <a:t>is</a:t>
            </a:r>
            <a:r>
              <a:rPr lang="de-DE" dirty="0" smtClean="0">
                <a:latin typeface="+mj-lt"/>
              </a:rPr>
              <a:t> MAXQDA?</a:t>
            </a:r>
            <a:endParaRPr lang="de-DE" dirty="0">
              <a:latin typeface="+mj-lt"/>
            </a:endParaRPr>
          </a:p>
        </p:txBody>
      </p:sp>
      <p:sp>
        <p:nvSpPr>
          <p:cNvPr id="3" name="Inhaltsplatzhalter 2"/>
          <p:cNvSpPr>
            <a:spLocks noGrp="1"/>
          </p:cNvSpPr>
          <p:nvPr>
            <p:ph idx="1"/>
          </p:nvPr>
        </p:nvSpPr>
        <p:spPr>
          <a:xfrm>
            <a:off x="8083" y="1578037"/>
            <a:ext cx="9144000" cy="1158795"/>
          </a:xfrm>
        </p:spPr>
        <p:txBody>
          <a:bodyPr>
            <a:noAutofit/>
          </a:bodyPr>
          <a:lstStyle/>
          <a:p>
            <a:pPr algn="ctr"/>
            <a:r>
              <a:rPr lang="de-DE" b="1" dirty="0" smtClean="0">
                <a:solidFill>
                  <a:srgbClr val="1F497D"/>
                </a:solidFill>
              </a:rPr>
              <a:t>Software </a:t>
            </a:r>
            <a:r>
              <a:rPr lang="de-DE" b="1" dirty="0" err="1" smtClean="0">
                <a:solidFill>
                  <a:srgbClr val="1F497D"/>
                </a:solidFill>
              </a:rPr>
              <a:t>for</a:t>
            </a:r>
            <a:r>
              <a:rPr lang="de-DE" b="1" dirty="0" smtClean="0">
                <a:solidFill>
                  <a:srgbClr val="1F497D"/>
                </a:solidFill>
              </a:rPr>
              <a:t> </a:t>
            </a:r>
          </a:p>
          <a:p>
            <a:pPr algn="ctr"/>
            <a:r>
              <a:rPr lang="de-DE" b="1" dirty="0" smtClean="0">
                <a:solidFill>
                  <a:srgbClr val="1F497D"/>
                </a:solidFill>
              </a:rPr>
              <a:t>Qualitative Data Analysis</a:t>
            </a:r>
          </a:p>
        </p:txBody>
      </p:sp>
      <p:sp>
        <p:nvSpPr>
          <p:cNvPr id="4" name="Datumsplatzhalter 3"/>
          <p:cNvSpPr>
            <a:spLocks noGrp="1"/>
          </p:cNvSpPr>
          <p:nvPr>
            <p:ph type="dt" sz="half" idx="10"/>
          </p:nvPr>
        </p:nvSpPr>
        <p:spPr/>
        <p:txBody>
          <a:bodyPr/>
          <a:lstStyle/>
          <a:p>
            <a:fld id="{BC1E4474-AA53-DC4B-AB77-7042DCC9DEC4}"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dirty="0" smtClean="0"/>
              <a:t>MAXQDA - The Art </a:t>
            </a:r>
            <a:r>
              <a:rPr lang="de-DE" dirty="0" err="1" smtClean="0"/>
              <a:t>of</a:t>
            </a:r>
            <a:r>
              <a:rPr lang="de-DE" dirty="0" smtClean="0"/>
              <a:t> Data Analysis</a:t>
            </a:r>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956753411"/>
              </p:ext>
            </p:extLst>
          </p:nvPr>
        </p:nvGraphicFramePr>
        <p:xfrm>
          <a:off x="682013" y="3630286"/>
          <a:ext cx="7796141" cy="2457548"/>
        </p:xfrm>
        <a:graphic>
          <a:graphicData uri="http://schemas.openxmlformats.org/drawingml/2006/table">
            <a:tbl>
              <a:tblPr firstRow="1" bandRow="1">
                <a:tableStyleId>{5C22544A-7EE6-4342-B048-85BDC9FD1C3A}</a:tableStyleId>
              </a:tblPr>
              <a:tblGrid>
                <a:gridCol w="3526084"/>
                <a:gridCol w="602694"/>
                <a:gridCol w="3667363"/>
              </a:tblGrid>
              <a:tr h="488982">
                <a:tc>
                  <a:txBody>
                    <a:bodyPr/>
                    <a:lstStyle/>
                    <a:p>
                      <a:pPr algn="ctr"/>
                      <a:r>
                        <a:rPr lang="de-DE" sz="2400" b="0" dirty="0" smtClean="0">
                          <a:solidFill>
                            <a:srgbClr val="1F497D"/>
                          </a:solidFill>
                          <a:latin typeface="+mj-lt"/>
                        </a:rPr>
                        <a:t>Qualitative Data</a:t>
                      </a:r>
                      <a:endParaRPr lang="de-DE" sz="2400" b="0" dirty="0">
                        <a:solidFill>
                          <a:srgbClr val="1F497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dirty="0">
                        <a:solidFill>
                          <a:srgbClr val="1F497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2400" b="0" dirty="0" smtClean="0">
                          <a:solidFill>
                            <a:srgbClr val="1F497D"/>
                          </a:solidFill>
                          <a:latin typeface="+mj-lt"/>
                        </a:rPr>
                        <a:t>Analysis</a:t>
                      </a:r>
                      <a:endParaRPr lang="de-DE" sz="2400" b="0" dirty="0">
                        <a:solidFill>
                          <a:srgbClr val="1F497D"/>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68566">
                <a:tc>
                  <a:txBody>
                    <a:bodyPr/>
                    <a:lstStyle/>
                    <a:p>
                      <a:pPr marL="0">
                        <a:lnSpc>
                          <a:spcPct val="100000"/>
                        </a:lnSpc>
                        <a:spcBef>
                          <a:spcPts val="0"/>
                        </a:spcBef>
                        <a:spcAft>
                          <a:spcPts val="0"/>
                        </a:spcAft>
                      </a:pPr>
                      <a:r>
                        <a:rPr lang="de-DE" dirty="0" smtClean="0">
                          <a:solidFill>
                            <a:srgbClr val="1F497D"/>
                          </a:solidFill>
                          <a:latin typeface="+mj-lt"/>
                          <a:cs typeface="Arial" charset="0"/>
                        </a:rPr>
                        <a:t>Interviews, </a:t>
                      </a:r>
                      <a:r>
                        <a:rPr lang="de-DE" dirty="0" err="1" smtClean="0">
                          <a:solidFill>
                            <a:srgbClr val="1F497D"/>
                          </a:solidFill>
                          <a:latin typeface="+mj-lt"/>
                          <a:cs typeface="Arial" charset="0"/>
                        </a:rPr>
                        <a:t>transcripts</a:t>
                      </a:r>
                      <a:r>
                        <a:rPr lang="de-DE" dirty="0" smtClean="0">
                          <a:solidFill>
                            <a:srgbClr val="1F497D"/>
                          </a:solidFill>
                          <a:latin typeface="+mj-lt"/>
                          <a:cs typeface="Arial" charset="0"/>
                        </a:rPr>
                        <a:t>,</a:t>
                      </a:r>
                      <a:r>
                        <a:rPr lang="de-DE" baseline="0" dirty="0" smtClean="0">
                          <a:solidFill>
                            <a:srgbClr val="1F497D"/>
                          </a:solidFill>
                          <a:latin typeface="+mj-lt"/>
                          <a:cs typeface="Arial" charset="0"/>
                        </a:rPr>
                        <a:t> </a:t>
                      </a:r>
                      <a:r>
                        <a:rPr lang="de-DE" dirty="0" err="1" smtClean="0">
                          <a:solidFill>
                            <a:srgbClr val="1F497D"/>
                          </a:solidFill>
                          <a:latin typeface="+mj-lt"/>
                          <a:cs typeface="Arial" charset="0"/>
                        </a:rPr>
                        <a:t>articles</a:t>
                      </a:r>
                      <a:r>
                        <a:rPr lang="de-DE" dirty="0" smtClean="0">
                          <a:solidFill>
                            <a:srgbClr val="1F497D"/>
                          </a:solidFill>
                          <a:latin typeface="+mj-lt"/>
                          <a:cs typeface="Arial" charset="0"/>
                        </a:rPr>
                        <a:t>,</a:t>
                      </a:r>
                      <a:r>
                        <a:rPr lang="de-DE" baseline="0" dirty="0" smtClean="0">
                          <a:solidFill>
                            <a:srgbClr val="1F497D"/>
                          </a:solidFill>
                          <a:latin typeface="+mj-lt"/>
                          <a:cs typeface="Arial" charset="0"/>
                        </a:rPr>
                        <a:t> </a:t>
                      </a:r>
                      <a:r>
                        <a:rPr lang="de-DE" dirty="0" err="1" smtClean="0">
                          <a:solidFill>
                            <a:srgbClr val="1F497D"/>
                          </a:solidFill>
                          <a:latin typeface="+mj-lt"/>
                          <a:cs typeface="Arial" charset="0"/>
                        </a:rPr>
                        <a:t>documents</a:t>
                      </a:r>
                      <a:r>
                        <a:rPr lang="de-DE" dirty="0" smtClean="0">
                          <a:solidFill>
                            <a:srgbClr val="1F497D"/>
                          </a:solidFill>
                          <a:latin typeface="+mj-lt"/>
                          <a:cs typeface="Arial" charset="0"/>
                        </a:rPr>
                        <a:t>, </a:t>
                      </a:r>
                      <a:r>
                        <a:rPr lang="de-DE" dirty="0" err="1" smtClean="0">
                          <a:solidFill>
                            <a:srgbClr val="1F497D"/>
                          </a:solidFill>
                          <a:latin typeface="+mj-lt"/>
                          <a:cs typeface="Arial" charset="0"/>
                        </a:rPr>
                        <a:t>discussions</a:t>
                      </a:r>
                      <a:r>
                        <a:rPr lang="de-DE" dirty="0" smtClean="0">
                          <a:solidFill>
                            <a:srgbClr val="1F497D"/>
                          </a:solidFill>
                          <a:latin typeface="+mj-lt"/>
                          <a:cs typeface="Arial" charset="0"/>
                        </a:rPr>
                        <a:t>, online</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s</a:t>
                      </a:r>
                      <a:r>
                        <a:rPr lang="de-DE" dirty="0" err="1" smtClean="0">
                          <a:solidFill>
                            <a:srgbClr val="1F497D"/>
                          </a:solidFill>
                          <a:latin typeface="+mj-lt"/>
                          <a:cs typeface="Arial" charset="0"/>
                        </a:rPr>
                        <a:t>tatements</a:t>
                      </a:r>
                      <a:r>
                        <a:rPr lang="de-DE" dirty="0" smtClean="0">
                          <a:solidFill>
                            <a:srgbClr val="1F497D"/>
                          </a:solidFill>
                          <a:latin typeface="+mj-lt"/>
                          <a:cs typeface="Arial" charset="0"/>
                        </a:rPr>
                        <a:t>, </a:t>
                      </a:r>
                      <a:r>
                        <a:rPr lang="de-DE" dirty="0" err="1" smtClean="0">
                          <a:solidFill>
                            <a:srgbClr val="1F497D"/>
                          </a:solidFill>
                          <a:latin typeface="+mj-lt"/>
                          <a:cs typeface="Arial" charset="0"/>
                        </a:rPr>
                        <a:t>webpages</a:t>
                      </a:r>
                      <a:r>
                        <a:rPr lang="de-DE" dirty="0" smtClean="0">
                          <a:solidFill>
                            <a:srgbClr val="1F497D"/>
                          </a:solidFill>
                          <a:latin typeface="+mj-lt"/>
                          <a:cs typeface="Arial" charset="0"/>
                        </a:rPr>
                        <a:t>, </a:t>
                      </a:r>
                      <a:r>
                        <a:rPr lang="de-DE" dirty="0" err="1" smtClean="0">
                          <a:solidFill>
                            <a:srgbClr val="1F497D"/>
                          </a:solidFill>
                          <a:latin typeface="+mj-lt"/>
                          <a:cs typeface="Arial" charset="0"/>
                        </a:rPr>
                        <a:t>field</a:t>
                      </a:r>
                      <a:r>
                        <a:rPr lang="de-DE" dirty="0" smtClean="0">
                          <a:solidFill>
                            <a:srgbClr val="1F497D"/>
                          </a:solidFill>
                          <a:latin typeface="+mj-lt"/>
                          <a:cs typeface="Arial" charset="0"/>
                        </a:rPr>
                        <a:t> </a:t>
                      </a:r>
                      <a:r>
                        <a:rPr lang="de-DE" dirty="0" err="1" smtClean="0">
                          <a:solidFill>
                            <a:srgbClr val="1F497D"/>
                          </a:solidFill>
                          <a:latin typeface="+mj-lt"/>
                          <a:cs typeface="Arial" charset="0"/>
                        </a:rPr>
                        <a:t>notes</a:t>
                      </a:r>
                      <a:r>
                        <a:rPr lang="de-DE" dirty="0" smtClean="0">
                          <a:solidFill>
                            <a:srgbClr val="1F497D"/>
                          </a:solidFill>
                          <a:latin typeface="+mj-lt"/>
                          <a:cs typeface="Arial" charset="0"/>
                        </a:rPr>
                        <a:t>, </a:t>
                      </a:r>
                      <a:r>
                        <a:rPr lang="de-DE" dirty="0" err="1" smtClean="0">
                          <a:solidFill>
                            <a:srgbClr val="1F497D"/>
                          </a:solidFill>
                          <a:latin typeface="+mj-lt"/>
                          <a:cs typeface="Arial" charset="0"/>
                        </a:rPr>
                        <a:t>pictures</a:t>
                      </a:r>
                      <a:r>
                        <a:rPr lang="de-DE" dirty="0" smtClean="0">
                          <a:solidFill>
                            <a:srgbClr val="1F497D"/>
                          </a:solidFill>
                          <a:latin typeface="+mj-lt"/>
                          <a:cs typeface="Arial" charset="0"/>
                        </a:rPr>
                        <a:t>, </a:t>
                      </a:r>
                      <a:r>
                        <a:rPr lang="de-DE" dirty="0" err="1" smtClean="0">
                          <a:solidFill>
                            <a:srgbClr val="1F497D"/>
                          </a:solidFill>
                          <a:latin typeface="+mj-lt"/>
                          <a:cs typeface="Arial" charset="0"/>
                        </a:rPr>
                        <a:t>audio</a:t>
                      </a:r>
                      <a:r>
                        <a:rPr lang="de-DE" dirty="0" smtClean="0">
                          <a:solidFill>
                            <a:srgbClr val="1F497D"/>
                          </a:solidFill>
                          <a:latin typeface="+mj-lt"/>
                          <a:cs typeface="Arial" charset="0"/>
                        </a:rPr>
                        <a:t>, </a:t>
                      </a:r>
                      <a:r>
                        <a:rPr lang="de-DE" dirty="0" err="1" smtClean="0">
                          <a:solidFill>
                            <a:srgbClr val="1F497D"/>
                          </a:solidFill>
                          <a:latin typeface="+mj-lt"/>
                          <a:cs typeface="Arial" charset="0"/>
                        </a:rPr>
                        <a:t>video</a:t>
                      </a:r>
                      <a:r>
                        <a:rPr lang="de-DE" dirty="0" smtClean="0">
                          <a:solidFill>
                            <a:srgbClr val="1F497D"/>
                          </a:solidFill>
                          <a:latin typeface="+mj-lt"/>
                          <a:cs typeface="Arial" charset="0"/>
                        </a:rPr>
                        <a:t>, </a:t>
                      </a:r>
                      <a:r>
                        <a:rPr lang="de-DE" dirty="0" err="1" smtClean="0">
                          <a:solidFill>
                            <a:srgbClr val="1F497D"/>
                          </a:solidFill>
                          <a:latin typeface="+mj-lt"/>
                          <a:cs typeface="Arial" charset="0"/>
                        </a:rPr>
                        <a:t>geographical</a:t>
                      </a:r>
                      <a:r>
                        <a:rPr lang="de-DE" dirty="0" smtClean="0">
                          <a:solidFill>
                            <a:srgbClr val="1F497D"/>
                          </a:solidFill>
                          <a:latin typeface="+mj-lt"/>
                          <a:cs typeface="Arial" charset="0"/>
                        </a:rPr>
                        <a:t> </a:t>
                      </a:r>
                      <a:r>
                        <a:rPr lang="de-DE" dirty="0" err="1" smtClean="0">
                          <a:solidFill>
                            <a:srgbClr val="1F497D"/>
                          </a:solidFill>
                          <a:latin typeface="+mj-lt"/>
                          <a:cs typeface="Arial" charset="0"/>
                        </a:rPr>
                        <a:t>references</a:t>
                      </a:r>
                      <a:r>
                        <a:rPr lang="de-DE" dirty="0" smtClean="0">
                          <a:solidFill>
                            <a:srgbClr val="1F497D"/>
                          </a:solidFill>
                          <a:latin typeface="+mj-lt"/>
                          <a:cs typeface="Arial" charset="0"/>
                        </a:rPr>
                        <a:t>,</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bibliographical</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data</a:t>
                      </a:r>
                      <a:r>
                        <a:rPr lang="de-DE" baseline="0" dirty="0" smtClean="0">
                          <a:solidFill>
                            <a:srgbClr val="1F497D"/>
                          </a:solidFill>
                          <a:latin typeface="+mj-lt"/>
                          <a:cs typeface="Arial" charset="0"/>
                        </a:rPr>
                        <a:t>, ...</a:t>
                      </a:r>
                      <a:endParaRPr lang="de-DE" dirty="0" smtClean="0">
                        <a:solidFill>
                          <a:srgbClr val="1F497D"/>
                        </a:solidFill>
                        <a:latin typeface="+mj-lt"/>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dirty="0" smtClean="0">
                        <a:solidFill>
                          <a:srgbClr val="1F497D"/>
                        </a:solidFill>
                        <a:latin typeface="+mj-lt"/>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solidFill>
                            <a:srgbClr val="1F497D"/>
                          </a:solidFill>
                          <a:latin typeface="+mj-lt"/>
                          <a:cs typeface="Arial" charset="0"/>
                        </a:rPr>
                        <a:t>Case </a:t>
                      </a:r>
                      <a:r>
                        <a:rPr lang="de-DE" dirty="0" err="1" smtClean="0">
                          <a:solidFill>
                            <a:srgbClr val="1F497D"/>
                          </a:solidFill>
                          <a:latin typeface="+mj-lt"/>
                          <a:cs typeface="Arial" charset="0"/>
                        </a:rPr>
                        <a:t>study</a:t>
                      </a:r>
                      <a:r>
                        <a:rPr lang="de-DE" dirty="0" smtClean="0">
                          <a:solidFill>
                            <a:srgbClr val="1F497D"/>
                          </a:solidFill>
                          <a:latin typeface="+mj-lt"/>
                          <a:cs typeface="Arial" charset="0"/>
                        </a:rPr>
                        <a:t>, </a:t>
                      </a:r>
                      <a:r>
                        <a:rPr lang="de-DE" dirty="0" err="1" smtClean="0">
                          <a:solidFill>
                            <a:srgbClr val="1F497D"/>
                          </a:solidFill>
                          <a:latin typeface="+mj-lt"/>
                          <a:cs typeface="Arial" charset="0"/>
                        </a:rPr>
                        <a:t>focus</a:t>
                      </a:r>
                      <a:r>
                        <a:rPr lang="de-DE" dirty="0" smtClean="0">
                          <a:solidFill>
                            <a:srgbClr val="1F497D"/>
                          </a:solidFill>
                          <a:latin typeface="+mj-lt"/>
                          <a:cs typeface="Arial" charset="0"/>
                        </a:rPr>
                        <a:t> </a:t>
                      </a:r>
                      <a:r>
                        <a:rPr lang="de-DE" dirty="0" err="1" smtClean="0">
                          <a:solidFill>
                            <a:srgbClr val="1F497D"/>
                          </a:solidFill>
                          <a:latin typeface="+mj-lt"/>
                          <a:cs typeface="Arial" charset="0"/>
                        </a:rPr>
                        <a:t>group</a:t>
                      </a:r>
                      <a:r>
                        <a:rPr lang="de-DE" dirty="0" smtClean="0">
                          <a:solidFill>
                            <a:srgbClr val="1F497D"/>
                          </a:solidFill>
                          <a:latin typeface="+mj-lt"/>
                          <a:cs typeface="Arial" charset="0"/>
                        </a:rPr>
                        <a:t> </a:t>
                      </a:r>
                      <a:r>
                        <a:rPr lang="de-DE" dirty="0" err="1" smtClean="0">
                          <a:solidFill>
                            <a:srgbClr val="1F497D"/>
                          </a:solidFill>
                          <a:latin typeface="+mj-lt"/>
                          <a:cs typeface="Arial" charset="0"/>
                        </a:rPr>
                        <a:t>analysis</a:t>
                      </a:r>
                      <a:r>
                        <a:rPr lang="de-DE" dirty="0" smtClean="0">
                          <a:solidFill>
                            <a:srgbClr val="1F497D"/>
                          </a:solidFill>
                          <a:latin typeface="+mj-lt"/>
                          <a:cs typeface="Arial" charset="0"/>
                        </a:rPr>
                        <a:t>, </a:t>
                      </a:r>
                      <a:r>
                        <a:rPr lang="de-DE" dirty="0" err="1" smtClean="0">
                          <a:solidFill>
                            <a:srgbClr val="1F497D"/>
                          </a:solidFill>
                          <a:latin typeface="+mj-lt"/>
                          <a:cs typeface="Arial" charset="0"/>
                        </a:rPr>
                        <a:t>grounded</a:t>
                      </a:r>
                      <a:r>
                        <a:rPr lang="de-DE" dirty="0" smtClean="0">
                          <a:solidFill>
                            <a:srgbClr val="1F497D"/>
                          </a:solidFill>
                          <a:latin typeface="+mj-lt"/>
                          <a:cs typeface="Arial" charset="0"/>
                        </a:rPr>
                        <a:t> </a:t>
                      </a:r>
                      <a:r>
                        <a:rPr lang="de-DE" dirty="0" err="1" smtClean="0">
                          <a:solidFill>
                            <a:srgbClr val="1F497D"/>
                          </a:solidFill>
                          <a:latin typeface="+mj-lt"/>
                          <a:cs typeface="Arial" charset="0"/>
                        </a:rPr>
                        <a:t>theory</a:t>
                      </a:r>
                      <a:r>
                        <a:rPr lang="de-DE" dirty="0" smtClean="0">
                          <a:solidFill>
                            <a:srgbClr val="1F497D"/>
                          </a:solidFill>
                          <a:latin typeface="+mj-lt"/>
                          <a:cs typeface="Arial" charset="0"/>
                        </a:rPr>
                        <a:t>,</a:t>
                      </a:r>
                      <a:r>
                        <a:rPr lang="de-DE" baseline="0" dirty="0" smtClean="0">
                          <a:solidFill>
                            <a:srgbClr val="1F497D"/>
                          </a:solidFill>
                          <a:latin typeface="+mj-lt"/>
                          <a:cs typeface="Arial" charset="0"/>
                        </a:rPr>
                        <a:t> </a:t>
                      </a:r>
                      <a:r>
                        <a:rPr lang="de-DE" dirty="0" err="1" smtClean="0">
                          <a:solidFill>
                            <a:srgbClr val="1F497D"/>
                          </a:solidFill>
                          <a:latin typeface="+mj-lt"/>
                          <a:cs typeface="Arial" charset="0"/>
                        </a:rPr>
                        <a:t>content</a:t>
                      </a:r>
                      <a:r>
                        <a:rPr lang="de-DE" dirty="0" smtClean="0">
                          <a:solidFill>
                            <a:srgbClr val="1F497D"/>
                          </a:solidFill>
                          <a:latin typeface="+mj-lt"/>
                          <a:cs typeface="Arial" charset="0"/>
                        </a:rPr>
                        <a:t> </a:t>
                      </a:r>
                      <a:r>
                        <a:rPr lang="de-DE" dirty="0" err="1" smtClean="0">
                          <a:solidFill>
                            <a:srgbClr val="1F497D"/>
                          </a:solidFill>
                          <a:latin typeface="+mj-lt"/>
                          <a:cs typeface="Arial" charset="0"/>
                        </a:rPr>
                        <a:t>analysis</a:t>
                      </a:r>
                      <a:r>
                        <a:rPr lang="de-DE" dirty="0" smtClean="0">
                          <a:solidFill>
                            <a:srgbClr val="1F497D"/>
                          </a:solidFill>
                          <a:latin typeface="+mj-lt"/>
                          <a:cs typeface="Arial" charset="0"/>
                        </a:rPr>
                        <a:t>, </a:t>
                      </a:r>
                      <a:r>
                        <a:rPr lang="de-DE" dirty="0" err="1" smtClean="0">
                          <a:solidFill>
                            <a:srgbClr val="1F497D"/>
                          </a:solidFill>
                          <a:latin typeface="+mj-lt"/>
                          <a:cs typeface="Arial" charset="0"/>
                        </a:rPr>
                        <a:t>mixed</a:t>
                      </a:r>
                      <a:r>
                        <a:rPr lang="de-DE" dirty="0" smtClean="0">
                          <a:solidFill>
                            <a:srgbClr val="1F497D"/>
                          </a:solidFill>
                          <a:latin typeface="+mj-lt"/>
                          <a:cs typeface="Arial" charset="0"/>
                        </a:rPr>
                        <a:t> </a:t>
                      </a:r>
                      <a:r>
                        <a:rPr lang="de-DE" dirty="0" err="1" smtClean="0">
                          <a:solidFill>
                            <a:srgbClr val="1F497D"/>
                          </a:solidFill>
                          <a:latin typeface="+mj-lt"/>
                          <a:cs typeface="Arial" charset="0"/>
                        </a:rPr>
                        <a:t>methods</a:t>
                      </a:r>
                      <a:r>
                        <a:rPr lang="de-DE" dirty="0" smtClean="0">
                          <a:solidFill>
                            <a:srgbClr val="1F497D"/>
                          </a:solidFill>
                          <a:latin typeface="+mj-lt"/>
                          <a:cs typeface="Arial" charset="0"/>
                        </a:rPr>
                        <a:t>,</a:t>
                      </a:r>
                      <a:r>
                        <a:rPr lang="de-DE" baseline="0" dirty="0" smtClean="0">
                          <a:solidFill>
                            <a:srgbClr val="1F497D"/>
                          </a:solidFill>
                          <a:latin typeface="+mj-lt"/>
                          <a:cs typeface="Arial"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smtClean="0">
                        <a:solidFill>
                          <a:srgbClr val="1F497D"/>
                        </a:solidFill>
                        <a:latin typeface="+mj-lt"/>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smtClean="0">
                          <a:solidFill>
                            <a:srgbClr val="1F497D"/>
                          </a:solidFill>
                          <a:latin typeface="+mj-lt"/>
                          <a:cs typeface="Arial" charset="0"/>
                        </a:rPr>
                        <a:t>... MAXQDA </a:t>
                      </a:r>
                      <a:r>
                        <a:rPr lang="de-DE" baseline="0" dirty="0" err="1" smtClean="0">
                          <a:solidFill>
                            <a:srgbClr val="1F497D"/>
                          </a:solidFill>
                          <a:latin typeface="+mj-lt"/>
                          <a:cs typeface="Arial" charset="0"/>
                        </a:rPr>
                        <a:t>is</a:t>
                      </a:r>
                      <a:r>
                        <a:rPr lang="de-DE" baseline="0" dirty="0" smtClean="0">
                          <a:solidFill>
                            <a:srgbClr val="1F497D"/>
                          </a:solidFill>
                          <a:latin typeface="+mj-lt"/>
                          <a:cs typeface="Arial" charset="0"/>
                        </a:rPr>
                        <a:t> not limited </a:t>
                      </a:r>
                      <a:r>
                        <a:rPr lang="de-DE" baseline="0" dirty="0" err="1" smtClean="0">
                          <a:solidFill>
                            <a:srgbClr val="1F497D"/>
                          </a:solidFill>
                          <a:latin typeface="+mj-lt"/>
                          <a:cs typeface="Arial" charset="0"/>
                        </a:rPr>
                        <a:t>to</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one</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kind</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of</a:t>
                      </a:r>
                      <a:r>
                        <a:rPr lang="de-DE" baseline="0" dirty="0" smtClean="0">
                          <a:solidFill>
                            <a:srgbClr val="1F497D"/>
                          </a:solidFill>
                          <a:latin typeface="+mj-lt"/>
                          <a:cs typeface="Arial" charset="0"/>
                        </a:rPr>
                        <a:t> </a:t>
                      </a:r>
                      <a:r>
                        <a:rPr lang="de-DE" baseline="0" dirty="0" err="1" smtClean="0">
                          <a:solidFill>
                            <a:srgbClr val="1F497D"/>
                          </a:solidFill>
                          <a:latin typeface="+mj-lt"/>
                          <a:cs typeface="Arial" charset="0"/>
                        </a:rPr>
                        <a:t>method</a:t>
                      </a:r>
                      <a:r>
                        <a:rPr lang="de-DE" baseline="0" dirty="0" smtClean="0">
                          <a:solidFill>
                            <a:srgbClr val="1F497D"/>
                          </a:solidFill>
                          <a:latin typeface="+mj-lt"/>
                          <a:cs typeface="Arial" charset="0"/>
                        </a:rPr>
                        <a:t>.</a:t>
                      </a:r>
                      <a:endParaRPr lang="de-DE" dirty="0" smtClean="0">
                        <a:solidFill>
                          <a:srgbClr val="1F497D"/>
                        </a:solidFill>
                        <a:latin typeface="+mj-lt"/>
                        <a:cs typeface="Arial"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8" name="Gerade Verbindung mit Pfeil 7"/>
          <p:cNvCxnSpPr/>
          <p:nvPr/>
        </p:nvCxnSpPr>
        <p:spPr>
          <a:xfrm>
            <a:off x="2409690" y="2736832"/>
            <a:ext cx="0" cy="485652"/>
          </a:xfrm>
          <a:prstGeom prst="straightConnector1">
            <a:avLst/>
          </a:prstGeom>
          <a:ln w="57150"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a:off x="6649222" y="2736832"/>
            <a:ext cx="0" cy="485652"/>
          </a:xfrm>
          <a:prstGeom prst="straightConnector1">
            <a:avLst/>
          </a:prstGeom>
          <a:ln w="57150" cmpd="sng">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flipH="1">
            <a:off x="1305560" y="2736832"/>
            <a:ext cx="6549045" cy="0"/>
          </a:xfrm>
          <a:prstGeom prst="straightConnector1">
            <a:avLst/>
          </a:prstGeom>
          <a:ln w="28575" cmpd="sng">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1339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069" y="274638"/>
            <a:ext cx="5758925" cy="585171"/>
          </a:xfrm>
        </p:spPr>
        <p:txBody>
          <a:bodyPr/>
          <a:lstStyle/>
          <a:p>
            <a:r>
              <a:rPr lang="de-DE" dirty="0" err="1" smtClean="0"/>
              <a:t>Benefits</a:t>
            </a:r>
            <a:r>
              <a:rPr lang="de-DE" dirty="0" smtClean="0"/>
              <a:t> </a:t>
            </a:r>
            <a:r>
              <a:rPr lang="de-DE" dirty="0" err="1" smtClean="0"/>
              <a:t>of</a:t>
            </a:r>
            <a:r>
              <a:rPr lang="de-DE" dirty="0" smtClean="0"/>
              <a:t> </a:t>
            </a:r>
            <a:r>
              <a:rPr lang="de-DE" dirty="0" err="1" smtClean="0"/>
              <a:t>using</a:t>
            </a:r>
            <a:r>
              <a:rPr lang="de-DE" dirty="0" smtClean="0"/>
              <a:t> </a:t>
            </a:r>
            <a:r>
              <a:rPr lang="de-DE" dirty="0" err="1" smtClean="0"/>
              <a:t>research</a:t>
            </a:r>
            <a:r>
              <a:rPr lang="de-DE" dirty="0" smtClean="0"/>
              <a:t> </a:t>
            </a:r>
            <a:r>
              <a:rPr lang="de-DE" dirty="0" err="1" smtClean="0"/>
              <a:t>software</a:t>
            </a:r>
            <a:endParaRPr lang="de-DE" dirty="0"/>
          </a:p>
        </p:txBody>
      </p:sp>
      <p:sp>
        <p:nvSpPr>
          <p:cNvPr id="4" name="Datumsplatzhalter 3"/>
          <p:cNvSpPr>
            <a:spLocks noGrp="1"/>
          </p:cNvSpPr>
          <p:nvPr>
            <p:ph type="dt" sz="half" idx="10"/>
          </p:nvPr>
        </p:nvSpPr>
        <p:spPr/>
        <p:txBody>
          <a:bodyPr/>
          <a:lstStyle/>
          <a:p>
            <a:fld id="{4736E903-503B-364B-8917-C24ACA91DC6C}"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7" name="Inhaltsplatzhalter 2"/>
          <p:cNvSpPr txBox="1">
            <a:spLocks/>
          </p:cNvSpPr>
          <p:nvPr/>
        </p:nvSpPr>
        <p:spPr>
          <a:xfrm>
            <a:off x="368407" y="1140215"/>
            <a:ext cx="8274450" cy="1964755"/>
          </a:xfrm>
          <a:prstGeom prst="rect">
            <a:avLst/>
          </a:prstGeom>
          <a:solidFill>
            <a:srgbClr val="DCE6F2">
              <a:alpha val="46000"/>
            </a:srgbClr>
          </a:solidFill>
        </p:spPr>
        <p:txBody>
          <a:bodyPr vert="horz" lIns="91440" tIns="45720" rIns="91440" bIns="45720" rtlCol="0">
            <a:noAutofit/>
          </a:bodyPr>
          <a:lstStyle>
            <a:lvl1pPr marL="342900" indent="12700" algn="l" defTabSz="457200" rtl="0" eaLnBrk="1" latinLnBrk="0" hangingPunct="1">
              <a:spcBef>
                <a:spcPct val="20000"/>
              </a:spcBef>
              <a:buFont typeface="Arial"/>
              <a:buNone/>
              <a:defRPr sz="2800" kern="1200">
                <a:solidFill>
                  <a:srgbClr val="243469"/>
                </a:solidFill>
                <a:latin typeface="+mj-lt"/>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mj-lt"/>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mj-lt"/>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de-DE" sz="2200" b="1" dirty="0" err="1" smtClean="0"/>
              <a:t>Organize</a:t>
            </a:r>
            <a:r>
              <a:rPr lang="de-DE" sz="2200" b="1" dirty="0" smtClean="0"/>
              <a:t> Data</a:t>
            </a:r>
          </a:p>
          <a:p>
            <a:pPr marL="685800" indent="-342900">
              <a:buFont typeface="Arial"/>
              <a:buChar char="•"/>
            </a:pPr>
            <a:r>
              <a:rPr lang="de-DE" sz="2200" dirty="0"/>
              <a:t>Import </a:t>
            </a:r>
            <a:r>
              <a:rPr lang="de-DE" sz="2200" dirty="0" err="1"/>
              <a:t>text</a:t>
            </a:r>
            <a:r>
              <a:rPr lang="de-DE" sz="2200" dirty="0"/>
              <a:t>, </a:t>
            </a:r>
            <a:r>
              <a:rPr lang="de-DE" sz="2200" dirty="0" err="1"/>
              <a:t>tables</a:t>
            </a:r>
            <a:r>
              <a:rPr lang="de-DE" sz="2200" dirty="0"/>
              <a:t>, </a:t>
            </a:r>
            <a:r>
              <a:rPr lang="de-DE" sz="2200" dirty="0" err="1"/>
              <a:t>images</a:t>
            </a:r>
            <a:r>
              <a:rPr lang="de-DE" sz="2200" dirty="0"/>
              <a:t>, </a:t>
            </a:r>
            <a:r>
              <a:rPr lang="de-DE" sz="2200" dirty="0" err="1"/>
              <a:t>audio</a:t>
            </a:r>
            <a:r>
              <a:rPr lang="de-DE" sz="2200" dirty="0"/>
              <a:t>, </a:t>
            </a:r>
            <a:r>
              <a:rPr lang="de-DE" sz="2200" dirty="0" err="1" smtClean="0"/>
              <a:t>video</a:t>
            </a:r>
            <a:r>
              <a:rPr lang="de-DE" sz="2200" dirty="0" smtClean="0"/>
              <a:t>, </a:t>
            </a:r>
            <a:r>
              <a:rPr lang="de-DE" sz="2200" dirty="0" err="1" smtClean="0"/>
              <a:t>tweets</a:t>
            </a:r>
            <a:r>
              <a:rPr lang="de-DE" sz="2200" dirty="0" smtClean="0"/>
              <a:t> </a:t>
            </a:r>
            <a:r>
              <a:rPr lang="de-DE" sz="2200" dirty="0"/>
              <a:t>&amp; </a:t>
            </a:r>
            <a:r>
              <a:rPr lang="de-DE" sz="2200" dirty="0" err="1"/>
              <a:t>results</a:t>
            </a:r>
            <a:r>
              <a:rPr lang="de-DE" sz="2200" dirty="0"/>
              <a:t> </a:t>
            </a:r>
            <a:r>
              <a:rPr lang="de-DE" sz="2200" dirty="0" err="1"/>
              <a:t>from</a:t>
            </a:r>
            <a:r>
              <a:rPr lang="de-DE" sz="2200" dirty="0"/>
              <a:t> </a:t>
            </a:r>
            <a:r>
              <a:rPr lang="de-DE" sz="2200" dirty="0" err="1"/>
              <a:t>surveys</a:t>
            </a:r>
            <a:endParaRPr lang="de-DE" sz="2200" dirty="0"/>
          </a:p>
          <a:p>
            <a:pPr marL="685800" indent="-342900">
              <a:buFont typeface="Arial"/>
              <a:buChar char="•"/>
            </a:pPr>
            <a:r>
              <a:rPr lang="de-DE" sz="2200" dirty="0" err="1"/>
              <a:t>Knowledge</a:t>
            </a:r>
            <a:r>
              <a:rPr lang="de-DE" sz="2200" dirty="0"/>
              <a:t> </a:t>
            </a:r>
            <a:r>
              <a:rPr lang="de-DE" sz="2200" dirty="0" err="1"/>
              <a:t>management</a:t>
            </a:r>
            <a:endParaRPr lang="de-DE" sz="2200" dirty="0"/>
          </a:p>
          <a:p>
            <a:pPr marL="685800" indent="-342900">
              <a:buFont typeface="Arial"/>
              <a:buChar char="•"/>
            </a:pPr>
            <a:r>
              <a:rPr lang="de-DE" sz="2200" dirty="0" err="1"/>
              <a:t>Transcribe</a:t>
            </a:r>
            <a:r>
              <a:rPr lang="de-DE" sz="2200" dirty="0"/>
              <a:t> </a:t>
            </a:r>
            <a:r>
              <a:rPr lang="de-DE" sz="2200" dirty="0" err="1"/>
              <a:t>media</a:t>
            </a:r>
            <a:r>
              <a:rPr lang="de-DE" sz="2200" dirty="0"/>
              <a:t> </a:t>
            </a:r>
            <a:r>
              <a:rPr lang="de-DE" sz="2200" dirty="0" err="1"/>
              <a:t>files</a:t>
            </a:r>
            <a:endParaRPr lang="de-DE" sz="2200" dirty="0"/>
          </a:p>
          <a:p>
            <a:pPr indent="0"/>
            <a:endParaRPr lang="de-DE" sz="2200" i="1" dirty="0"/>
          </a:p>
        </p:txBody>
      </p:sp>
      <p:sp>
        <p:nvSpPr>
          <p:cNvPr id="8" name="Inhaltsplatzhalter 2"/>
          <p:cNvSpPr txBox="1">
            <a:spLocks/>
          </p:cNvSpPr>
          <p:nvPr/>
        </p:nvSpPr>
        <p:spPr>
          <a:xfrm>
            <a:off x="368407" y="3189691"/>
            <a:ext cx="8274450" cy="1500331"/>
          </a:xfrm>
          <a:prstGeom prst="rect">
            <a:avLst/>
          </a:prstGeom>
          <a:solidFill>
            <a:srgbClr val="DCE6F2">
              <a:alpha val="46000"/>
            </a:srgbClr>
          </a:solidFill>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mj-lt"/>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mj-lt"/>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mj-lt"/>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de-DE" sz="2400" b="1" dirty="0" err="1" smtClean="0"/>
              <a:t>Analyze</a:t>
            </a:r>
            <a:r>
              <a:rPr lang="de-DE" sz="2400" b="1" dirty="0" smtClean="0"/>
              <a:t> Data</a:t>
            </a:r>
          </a:p>
          <a:p>
            <a:pPr marL="685800" indent="-342900">
              <a:buFont typeface="Arial"/>
              <a:buChar char="•"/>
            </a:pPr>
            <a:r>
              <a:rPr lang="de-DE" sz="2200" dirty="0" err="1"/>
              <a:t>Categorize</a:t>
            </a:r>
            <a:r>
              <a:rPr lang="de-DE" sz="2200" dirty="0"/>
              <a:t>, </a:t>
            </a:r>
            <a:r>
              <a:rPr lang="de-DE" sz="2200" dirty="0" smtClean="0"/>
              <a:t>link</a:t>
            </a:r>
            <a:r>
              <a:rPr lang="de-DE" sz="2200" dirty="0"/>
              <a:t> </a:t>
            </a:r>
            <a:r>
              <a:rPr lang="de-DE" sz="2200" dirty="0" smtClean="0"/>
              <a:t>&amp; </a:t>
            </a:r>
            <a:r>
              <a:rPr lang="de-DE" sz="2200" dirty="0" err="1" smtClean="0"/>
              <a:t>annotate</a:t>
            </a:r>
            <a:endParaRPr lang="de-DE" sz="2200" dirty="0" smtClean="0"/>
          </a:p>
          <a:p>
            <a:pPr marL="685800" indent="-342900">
              <a:buFont typeface="Arial"/>
              <a:buChar char="•"/>
            </a:pPr>
            <a:r>
              <a:rPr lang="de-DE" sz="2200" dirty="0" err="1" smtClean="0"/>
              <a:t>Retrieve</a:t>
            </a:r>
            <a:r>
              <a:rPr lang="de-DE" sz="2200" dirty="0"/>
              <a:t>, </a:t>
            </a:r>
            <a:r>
              <a:rPr lang="de-DE" sz="2200" dirty="0" err="1" smtClean="0"/>
              <a:t>filter</a:t>
            </a:r>
            <a:r>
              <a:rPr lang="de-DE" sz="2200" dirty="0" smtClean="0"/>
              <a:t> &amp; </a:t>
            </a:r>
            <a:r>
              <a:rPr lang="de-DE" sz="2200" dirty="0" err="1" smtClean="0"/>
              <a:t>identify</a:t>
            </a:r>
            <a:r>
              <a:rPr lang="de-DE" sz="2200" dirty="0" smtClean="0"/>
              <a:t> relevant </a:t>
            </a:r>
            <a:r>
              <a:rPr lang="de-DE" sz="2200" dirty="0" err="1" smtClean="0"/>
              <a:t>information</a:t>
            </a:r>
            <a:endParaRPr lang="de-DE" sz="2200" dirty="0"/>
          </a:p>
        </p:txBody>
      </p:sp>
      <p:sp>
        <p:nvSpPr>
          <p:cNvPr id="10" name="Inhaltsplatzhalter 2"/>
          <p:cNvSpPr txBox="1">
            <a:spLocks/>
          </p:cNvSpPr>
          <p:nvPr/>
        </p:nvSpPr>
        <p:spPr>
          <a:xfrm>
            <a:off x="368407" y="4774745"/>
            <a:ext cx="8274450" cy="1445080"/>
          </a:xfrm>
          <a:prstGeom prst="rect">
            <a:avLst/>
          </a:prstGeom>
          <a:solidFill>
            <a:srgbClr val="DCE6F2">
              <a:alpha val="46000"/>
            </a:srgbClr>
          </a:solidFill>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mj-lt"/>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mj-lt"/>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mj-lt"/>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mj-lt"/>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de-DE" sz="2400" b="1" dirty="0" err="1" smtClean="0"/>
              <a:t>Summarize</a:t>
            </a:r>
            <a:r>
              <a:rPr lang="de-DE" sz="2400" b="1" dirty="0" smtClean="0"/>
              <a:t> Data</a:t>
            </a:r>
          </a:p>
          <a:p>
            <a:pPr marL="685800" indent="-342900">
              <a:buFont typeface="Arial"/>
              <a:buChar char="•"/>
            </a:pPr>
            <a:r>
              <a:rPr lang="de-DE" sz="2200" dirty="0" err="1" smtClean="0"/>
              <a:t>Summarize</a:t>
            </a:r>
            <a:r>
              <a:rPr lang="de-DE" sz="2200" dirty="0"/>
              <a:t> </a:t>
            </a:r>
            <a:r>
              <a:rPr lang="de-DE" sz="2200" dirty="0" smtClean="0"/>
              <a:t>&amp; </a:t>
            </a:r>
            <a:r>
              <a:rPr lang="de-DE" sz="2200" dirty="0" err="1" smtClean="0"/>
              <a:t>visualise</a:t>
            </a:r>
            <a:r>
              <a:rPr lang="de-DE" sz="2200" dirty="0" smtClean="0"/>
              <a:t> </a:t>
            </a:r>
            <a:r>
              <a:rPr lang="de-DE" sz="2200" dirty="0" err="1" smtClean="0"/>
              <a:t>data</a:t>
            </a:r>
            <a:endParaRPr lang="de-DE" sz="2200" dirty="0"/>
          </a:p>
          <a:p>
            <a:pPr marL="685800" indent="-342900">
              <a:buFont typeface="Arial"/>
              <a:buChar char="•"/>
            </a:pPr>
            <a:r>
              <a:rPr lang="de-DE" sz="2200" dirty="0" smtClean="0"/>
              <a:t>Export &amp; </a:t>
            </a:r>
            <a:r>
              <a:rPr lang="de-DE" sz="2200" dirty="0" err="1" smtClean="0"/>
              <a:t>present</a:t>
            </a:r>
            <a:r>
              <a:rPr lang="de-DE" sz="2200" dirty="0" smtClean="0"/>
              <a:t> </a:t>
            </a:r>
            <a:r>
              <a:rPr lang="de-DE" sz="2200" dirty="0" err="1" smtClean="0"/>
              <a:t>results</a:t>
            </a:r>
            <a:endParaRPr lang="de-DE" sz="2200" dirty="0"/>
          </a:p>
        </p:txBody>
      </p:sp>
      <p:sp>
        <p:nvSpPr>
          <p:cNvPr id="9" name="Rectangle 8"/>
          <p:cNvSpPr/>
          <p:nvPr/>
        </p:nvSpPr>
        <p:spPr>
          <a:xfrm>
            <a:off x="0" y="6304547"/>
            <a:ext cx="7495504"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9856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B3D79-28F5-9E44-A853-12228AEF9FAE}" type="datetime1">
              <a:rPr lang="en-US" smtClean="0"/>
              <a:t>2/25/16</a:t>
            </a:fld>
            <a:endParaRPr lang="de-DE"/>
          </a:p>
        </p:txBody>
      </p:sp>
      <p:sp>
        <p:nvSpPr>
          <p:cNvPr id="3" name="Footer Placeholder 2"/>
          <p:cNvSpPr>
            <a:spLocks noGrp="1"/>
          </p:cNvSpPr>
          <p:nvPr>
            <p:ph type="ftr" sz="quarter" idx="11"/>
          </p:nvPr>
        </p:nvSpPr>
        <p:spPr/>
        <p:txBody>
          <a:bodyPr/>
          <a:lstStyle/>
          <a:p>
            <a:r>
              <a:rPr lang="de-DE" smtClean="0"/>
              <a:t>MAXQDA - The Art of Data Analysis</a:t>
            </a:r>
            <a:endParaRPr lang="de-DE"/>
          </a:p>
        </p:txBody>
      </p:sp>
      <p:sp>
        <p:nvSpPr>
          <p:cNvPr id="5" name="Rectangle 4"/>
          <p:cNvSpPr/>
          <p:nvPr/>
        </p:nvSpPr>
        <p:spPr>
          <a:xfrm>
            <a:off x="0" y="6304547"/>
            <a:ext cx="7495504"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9779"/>
            <a:ext cx="5424108" cy="4408714"/>
          </a:xfrm>
          <a:prstGeom prst="rect">
            <a:avLst/>
          </a:prstGeom>
        </p:spPr>
      </p:pic>
      <p:pic>
        <p:nvPicPr>
          <p:cNvPr id="6" name="Picture 5"/>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064000" y="2413520"/>
            <a:ext cx="5080000" cy="3683000"/>
          </a:xfrm>
          <a:prstGeom prst="rect">
            <a:avLst/>
          </a:prstGeom>
        </p:spPr>
      </p:pic>
    </p:spTree>
    <p:extLst>
      <p:ext uri="{BB962C8B-B14F-4D97-AF65-F5344CB8AC3E}">
        <p14:creationId xmlns:p14="http://schemas.microsoft.com/office/powerpoint/2010/main" val="22365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B3D79-28F5-9E44-A853-12228AEF9FAE}" type="datetime1">
              <a:rPr lang="en-US" smtClean="0"/>
              <a:t>2/25/16</a:t>
            </a:fld>
            <a:endParaRPr lang="de-DE"/>
          </a:p>
        </p:txBody>
      </p:sp>
      <p:sp>
        <p:nvSpPr>
          <p:cNvPr id="3" name="Footer Placeholder 2"/>
          <p:cNvSpPr>
            <a:spLocks noGrp="1"/>
          </p:cNvSpPr>
          <p:nvPr>
            <p:ph type="ftr" sz="quarter" idx="11"/>
          </p:nvPr>
        </p:nvSpPr>
        <p:spPr/>
        <p:txBody>
          <a:bodyPr/>
          <a:lstStyle/>
          <a:p>
            <a:r>
              <a:rPr lang="de-DE" smtClean="0"/>
              <a:t>MAXQDA - The Art of Data Analysis</a:t>
            </a:r>
            <a:endParaRPr lang="de-DE"/>
          </a:p>
        </p:txBody>
      </p:sp>
      <p:sp>
        <p:nvSpPr>
          <p:cNvPr id="4" name="Rectangle 3"/>
          <p:cNvSpPr/>
          <p:nvPr/>
        </p:nvSpPr>
        <p:spPr>
          <a:xfrm>
            <a:off x="0" y="6304547"/>
            <a:ext cx="7495504"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57" y="979417"/>
            <a:ext cx="7165304" cy="5796650"/>
          </a:xfrm>
          <a:prstGeom prst="rect">
            <a:avLst/>
          </a:prstGeom>
        </p:spPr>
      </p:pic>
    </p:spTree>
    <p:extLst>
      <p:ext uri="{BB962C8B-B14F-4D97-AF65-F5344CB8AC3E}">
        <p14:creationId xmlns:p14="http://schemas.microsoft.com/office/powerpoint/2010/main" val="1260315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069" y="274638"/>
            <a:ext cx="5782443" cy="585171"/>
          </a:xfrm>
        </p:spPr>
        <p:txBody>
          <a:bodyPr/>
          <a:lstStyle/>
          <a:p>
            <a:r>
              <a:rPr lang="de-DE" dirty="0" smtClean="0"/>
              <a:t>MAXQDA </a:t>
            </a:r>
            <a:r>
              <a:rPr lang="de-DE" dirty="0" err="1"/>
              <a:t>O</a:t>
            </a:r>
            <a:r>
              <a:rPr lang="de-DE" dirty="0" err="1" smtClean="0"/>
              <a:t>verview</a:t>
            </a:r>
            <a:r>
              <a:rPr lang="de-DE" dirty="0" smtClean="0"/>
              <a:t> – </a:t>
            </a:r>
            <a:r>
              <a:rPr lang="de-DE" dirty="0" err="1" smtClean="0"/>
              <a:t>the</a:t>
            </a:r>
            <a:r>
              <a:rPr lang="de-DE" dirty="0" smtClean="0"/>
              <a:t> </a:t>
            </a:r>
            <a:r>
              <a:rPr lang="de-DE" dirty="0" err="1" smtClean="0"/>
              <a:t>empty</a:t>
            </a:r>
            <a:r>
              <a:rPr lang="de-DE" dirty="0" smtClean="0"/>
              <a:t> box</a:t>
            </a:r>
            <a:endParaRPr lang="de-DE" dirty="0"/>
          </a:p>
        </p:txBody>
      </p:sp>
      <p:sp>
        <p:nvSpPr>
          <p:cNvPr id="4" name="Datumsplatzhalter 3"/>
          <p:cNvSpPr>
            <a:spLocks noGrp="1"/>
          </p:cNvSpPr>
          <p:nvPr>
            <p:ph type="dt" sz="half" idx="10"/>
          </p:nvPr>
        </p:nvSpPr>
        <p:spPr/>
        <p:txBody>
          <a:bodyPr/>
          <a:lstStyle/>
          <a:p>
            <a:fld id="{4F9FAEF1-822A-A649-B545-183B16871817}"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7" name="Inhaltsplatzhalter 2"/>
          <p:cNvSpPr>
            <a:spLocks noGrp="1"/>
          </p:cNvSpPr>
          <p:nvPr>
            <p:ph idx="1"/>
          </p:nvPr>
        </p:nvSpPr>
        <p:spPr>
          <a:xfrm>
            <a:off x="-225004" y="1696306"/>
            <a:ext cx="1986335" cy="671735"/>
          </a:xfrm>
        </p:spPr>
        <p:txBody>
          <a:bodyPr>
            <a:normAutofit/>
          </a:bodyPr>
          <a:lstStyle/>
          <a:p>
            <a:r>
              <a:rPr lang="de-DE" sz="1800" dirty="0" smtClean="0"/>
              <a:t>Toolbar</a:t>
            </a:r>
            <a:endParaRPr lang="de-DE" sz="2400" dirty="0"/>
          </a:p>
        </p:txBody>
      </p:sp>
      <p:sp>
        <p:nvSpPr>
          <p:cNvPr id="8" name="Inhaltsplatzhalter 2"/>
          <p:cNvSpPr txBox="1">
            <a:spLocks/>
          </p:cNvSpPr>
          <p:nvPr/>
        </p:nvSpPr>
        <p:spPr>
          <a:xfrm>
            <a:off x="-229357" y="2500491"/>
            <a:ext cx="2128825" cy="847508"/>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err="1" smtClean="0">
                <a:latin typeface="+mj-lt"/>
              </a:rPr>
              <a:t>Document</a:t>
            </a:r>
            <a:endParaRPr lang="de-DE" sz="1800" dirty="0" smtClean="0">
              <a:latin typeface="+mj-lt"/>
            </a:endParaRPr>
          </a:p>
          <a:p>
            <a:r>
              <a:rPr lang="de-DE" sz="1800" dirty="0" smtClean="0">
                <a:latin typeface="+mj-lt"/>
              </a:rPr>
              <a:t>Organizer</a:t>
            </a:r>
            <a:endParaRPr lang="de-DE" sz="1800" dirty="0">
              <a:latin typeface="+mj-lt"/>
            </a:endParaRPr>
          </a:p>
        </p:txBody>
      </p:sp>
      <p:sp>
        <p:nvSpPr>
          <p:cNvPr id="9" name="Inhaltsplatzhalter 2"/>
          <p:cNvSpPr txBox="1">
            <a:spLocks/>
          </p:cNvSpPr>
          <p:nvPr/>
        </p:nvSpPr>
        <p:spPr>
          <a:xfrm>
            <a:off x="-229357" y="3896537"/>
            <a:ext cx="2128825" cy="847508"/>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smtClean="0">
                <a:latin typeface="+mj-lt"/>
              </a:rPr>
              <a:t>Code</a:t>
            </a:r>
          </a:p>
          <a:p>
            <a:r>
              <a:rPr lang="de-DE" sz="1800" dirty="0" smtClean="0">
                <a:latin typeface="+mj-lt"/>
              </a:rPr>
              <a:t>Organizer</a:t>
            </a:r>
            <a:endParaRPr lang="de-DE" sz="1800" dirty="0">
              <a:latin typeface="+mj-lt"/>
            </a:endParaRPr>
          </a:p>
        </p:txBody>
      </p:sp>
      <p:sp>
        <p:nvSpPr>
          <p:cNvPr id="10" name="Inhaltsplatzhalter 2"/>
          <p:cNvSpPr txBox="1">
            <a:spLocks/>
          </p:cNvSpPr>
          <p:nvPr/>
        </p:nvSpPr>
        <p:spPr>
          <a:xfrm>
            <a:off x="7513645" y="2185639"/>
            <a:ext cx="1496541" cy="1162360"/>
          </a:xfrm>
          <a:prstGeom prst="rect">
            <a:avLst/>
          </a:prstGeom>
        </p:spPr>
        <p:txBody>
          <a:bodyPr vert="horz" wrap="none" lIns="0" tIns="0" rIns="0" bIns="0" rtlCol="0">
            <a:no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err="1" smtClean="0">
                <a:latin typeface="+mj-lt"/>
              </a:rPr>
              <a:t>Document</a:t>
            </a:r>
            <a:endParaRPr lang="de-DE" sz="1800" dirty="0" smtClean="0">
              <a:latin typeface="+mj-lt"/>
            </a:endParaRPr>
          </a:p>
          <a:p>
            <a:r>
              <a:rPr lang="de-DE" sz="1800" dirty="0" smtClean="0">
                <a:latin typeface="+mj-lt"/>
              </a:rPr>
              <a:t>Reader/</a:t>
            </a:r>
          </a:p>
          <a:p>
            <a:r>
              <a:rPr lang="de-DE" sz="1800" dirty="0" smtClean="0">
                <a:latin typeface="+mj-lt"/>
              </a:rPr>
              <a:t>Editor</a:t>
            </a:r>
            <a:endParaRPr lang="de-DE" sz="1800" dirty="0">
              <a:latin typeface="+mj-lt"/>
            </a:endParaRPr>
          </a:p>
        </p:txBody>
      </p:sp>
      <p:sp>
        <p:nvSpPr>
          <p:cNvPr id="11" name="Inhaltsplatzhalter 2"/>
          <p:cNvSpPr txBox="1">
            <a:spLocks/>
          </p:cNvSpPr>
          <p:nvPr/>
        </p:nvSpPr>
        <p:spPr>
          <a:xfrm>
            <a:off x="7513645" y="3979304"/>
            <a:ext cx="2128825" cy="847508"/>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err="1" smtClean="0">
                <a:latin typeface="+mj-lt"/>
              </a:rPr>
              <a:t>Retrieved</a:t>
            </a:r>
            <a:endParaRPr lang="de-DE" sz="1800" dirty="0" smtClean="0">
              <a:latin typeface="+mj-lt"/>
            </a:endParaRPr>
          </a:p>
          <a:p>
            <a:r>
              <a:rPr lang="de-DE" sz="1800" dirty="0" smtClean="0">
                <a:latin typeface="+mj-lt"/>
              </a:rPr>
              <a:t>Data</a:t>
            </a:r>
            <a:endParaRPr lang="de-DE" sz="1800" dirty="0">
              <a:latin typeface="+mj-lt"/>
            </a:endParaRPr>
          </a:p>
        </p:txBody>
      </p:sp>
      <p:sp>
        <p:nvSpPr>
          <p:cNvPr id="13" name="Inhaltsplatzhalter 2"/>
          <p:cNvSpPr txBox="1">
            <a:spLocks/>
          </p:cNvSpPr>
          <p:nvPr/>
        </p:nvSpPr>
        <p:spPr>
          <a:xfrm>
            <a:off x="-218862" y="4877807"/>
            <a:ext cx="2128825" cy="531866"/>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smtClean="0">
                <a:latin typeface="+mj-lt"/>
              </a:rPr>
              <a:t>Statusbar</a:t>
            </a:r>
            <a:endParaRPr lang="de-DE" sz="1800" dirty="0">
              <a:latin typeface="+mj-lt"/>
            </a:endParaRPr>
          </a:p>
        </p:txBody>
      </p:sp>
      <p:pic>
        <p:nvPicPr>
          <p:cNvPr id="6" name="Bild 5" descr="oberflaeche_le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831" y="1827150"/>
            <a:ext cx="6167628" cy="3380613"/>
          </a:xfrm>
          <a:prstGeom prst="rect">
            <a:avLst/>
          </a:prstGeom>
          <a:effectLst>
            <a:outerShdw blurRad="63500" sx="102000" sy="102000" algn="ctr" rotWithShape="0">
              <a:schemeClr val="bg1">
                <a:lumMod val="75000"/>
                <a:alpha val="25000"/>
              </a:schemeClr>
            </a:outerShdw>
          </a:effectLst>
        </p:spPr>
      </p:pic>
      <p:sp>
        <p:nvSpPr>
          <p:cNvPr id="12" name="Rectangle 11"/>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940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069" y="274638"/>
            <a:ext cx="5782443" cy="585171"/>
          </a:xfrm>
        </p:spPr>
        <p:txBody>
          <a:bodyPr/>
          <a:lstStyle/>
          <a:p>
            <a:r>
              <a:rPr lang="de-DE" dirty="0" smtClean="0"/>
              <a:t>MAXQDA </a:t>
            </a:r>
            <a:r>
              <a:rPr lang="de-DE" dirty="0" err="1"/>
              <a:t>O</a:t>
            </a:r>
            <a:r>
              <a:rPr lang="de-DE" dirty="0" err="1" smtClean="0"/>
              <a:t>verview</a:t>
            </a:r>
            <a:r>
              <a:rPr lang="de-DE" dirty="0" smtClean="0"/>
              <a:t> – </a:t>
            </a:r>
            <a:r>
              <a:rPr lang="de-DE" dirty="0" err="1" smtClean="0"/>
              <a:t>working</a:t>
            </a:r>
            <a:r>
              <a:rPr lang="de-DE" dirty="0" smtClean="0"/>
              <a:t> </a:t>
            </a:r>
            <a:r>
              <a:rPr lang="de-DE" dirty="0" err="1" smtClean="0"/>
              <a:t>screen</a:t>
            </a:r>
            <a:endParaRPr lang="de-DE" dirty="0"/>
          </a:p>
        </p:txBody>
      </p:sp>
      <p:sp>
        <p:nvSpPr>
          <p:cNvPr id="4" name="Datumsplatzhalter 3"/>
          <p:cNvSpPr>
            <a:spLocks noGrp="1"/>
          </p:cNvSpPr>
          <p:nvPr>
            <p:ph type="dt" sz="half" idx="10"/>
          </p:nvPr>
        </p:nvSpPr>
        <p:spPr/>
        <p:txBody>
          <a:bodyPr/>
          <a:lstStyle/>
          <a:p>
            <a:fld id="{A6AD1982-41FD-1C46-A5C9-B1E63E3E96DD}"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7" name="Inhaltsplatzhalter 2"/>
          <p:cNvSpPr>
            <a:spLocks noGrp="1"/>
          </p:cNvSpPr>
          <p:nvPr>
            <p:ph idx="1"/>
          </p:nvPr>
        </p:nvSpPr>
        <p:spPr>
          <a:xfrm>
            <a:off x="-225004" y="1696306"/>
            <a:ext cx="1986335" cy="671735"/>
          </a:xfrm>
        </p:spPr>
        <p:txBody>
          <a:bodyPr>
            <a:normAutofit/>
          </a:bodyPr>
          <a:lstStyle/>
          <a:p>
            <a:r>
              <a:rPr lang="de-DE" sz="1800" dirty="0" smtClean="0"/>
              <a:t>Toolbar</a:t>
            </a:r>
            <a:endParaRPr lang="de-DE" sz="2400" dirty="0"/>
          </a:p>
        </p:txBody>
      </p:sp>
      <p:sp>
        <p:nvSpPr>
          <p:cNvPr id="8" name="Inhaltsplatzhalter 2"/>
          <p:cNvSpPr txBox="1">
            <a:spLocks/>
          </p:cNvSpPr>
          <p:nvPr/>
        </p:nvSpPr>
        <p:spPr>
          <a:xfrm>
            <a:off x="-229357" y="2500491"/>
            <a:ext cx="2128825" cy="847508"/>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err="1" smtClean="0">
                <a:latin typeface="+mj-lt"/>
              </a:rPr>
              <a:t>Document</a:t>
            </a:r>
            <a:endParaRPr lang="de-DE" sz="1800" dirty="0" smtClean="0">
              <a:latin typeface="+mj-lt"/>
            </a:endParaRPr>
          </a:p>
          <a:p>
            <a:r>
              <a:rPr lang="de-DE" sz="1800" dirty="0" smtClean="0">
                <a:latin typeface="+mj-lt"/>
              </a:rPr>
              <a:t>Organizer</a:t>
            </a:r>
            <a:endParaRPr lang="de-DE" sz="1800" dirty="0">
              <a:latin typeface="+mj-lt"/>
            </a:endParaRPr>
          </a:p>
        </p:txBody>
      </p:sp>
      <p:sp>
        <p:nvSpPr>
          <p:cNvPr id="9" name="Inhaltsplatzhalter 2"/>
          <p:cNvSpPr txBox="1">
            <a:spLocks/>
          </p:cNvSpPr>
          <p:nvPr/>
        </p:nvSpPr>
        <p:spPr>
          <a:xfrm>
            <a:off x="-229357" y="3896537"/>
            <a:ext cx="2128825" cy="847508"/>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smtClean="0">
                <a:latin typeface="+mj-lt"/>
              </a:rPr>
              <a:t>Code</a:t>
            </a:r>
          </a:p>
          <a:p>
            <a:r>
              <a:rPr lang="de-DE" sz="1800" dirty="0" smtClean="0">
                <a:latin typeface="+mj-lt"/>
              </a:rPr>
              <a:t>Organizer</a:t>
            </a:r>
            <a:endParaRPr lang="de-DE" sz="1800" dirty="0">
              <a:latin typeface="+mj-lt"/>
            </a:endParaRPr>
          </a:p>
        </p:txBody>
      </p:sp>
      <p:sp>
        <p:nvSpPr>
          <p:cNvPr id="10" name="Inhaltsplatzhalter 2"/>
          <p:cNvSpPr txBox="1">
            <a:spLocks/>
          </p:cNvSpPr>
          <p:nvPr/>
        </p:nvSpPr>
        <p:spPr>
          <a:xfrm>
            <a:off x="7513645" y="2185639"/>
            <a:ext cx="1496541" cy="1162360"/>
          </a:xfrm>
          <a:prstGeom prst="rect">
            <a:avLst/>
          </a:prstGeom>
        </p:spPr>
        <p:txBody>
          <a:bodyPr vert="horz" wrap="none" lIns="0" tIns="0" rIns="0" bIns="0" rtlCol="0">
            <a:no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err="1" smtClean="0">
                <a:latin typeface="+mj-lt"/>
              </a:rPr>
              <a:t>Document</a:t>
            </a:r>
            <a:endParaRPr lang="de-DE" sz="1800" dirty="0" smtClean="0">
              <a:latin typeface="+mj-lt"/>
            </a:endParaRPr>
          </a:p>
          <a:p>
            <a:r>
              <a:rPr lang="de-DE" sz="1800" dirty="0" smtClean="0">
                <a:latin typeface="+mj-lt"/>
              </a:rPr>
              <a:t>Reader/</a:t>
            </a:r>
          </a:p>
          <a:p>
            <a:r>
              <a:rPr lang="de-DE" sz="1800" dirty="0" smtClean="0">
                <a:latin typeface="+mj-lt"/>
              </a:rPr>
              <a:t>Editor</a:t>
            </a:r>
            <a:endParaRPr lang="de-DE" sz="1800" dirty="0">
              <a:latin typeface="+mj-lt"/>
            </a:endParaRPr>
          </a:p>
        </p:txBody>
      </p:sp>
      <p:sp>
        <p:nvSpPr>
          <p:cNvPr id="11" name="Inhaltsplatzhalter 2"/>
          <p:cNvSpPr txBox="1">
            <a:spLocks/>
          </p:cNvSpPr>
          <p:nvPr/>
        </p:nvSpPr>
        <p:spPr>
          <a:xfrm>
            <a:off x="7513645" y="3979304"/>
            <a:ext cx="2128825" cy="847508"/>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err="1" smtClean="0">
                <a:latin typeface="+mj-lt"/>
              </a:rPr>
              <a:t>Retrieved</a:t>
            </a:r>
            <a:endParaRPr lang="de-DE" sz="1800" dirty="0" smtClean="0">
              <a:latin typeface="+mj-lt"/>
            </a:endParaRPr>
          </a:p>
          <a:p>
            <a:r>
              <a:rPr lang="de-DE" sz="1800" dirty="0" smtClean="0">
                <a:latin typeface="+mj-lt"/>
              </a:rPr>
              <a:t>Data</a:t>
            </a:r>
            <a:endParaRPr lang="de-DE" sz="1800" dirty="0">
              <a:latin typeface="+mj-lt"/>
            </a:endParaRPr>
          </a:p>
        </p:txBody>
      </p:sp>
      <p:sp>
        <p:nvSpPr>
          <p:cNvPr id="13" name="Inhaltsplatzhalter 2"/>
          <p:cNvSpPr txBox="1">
            <a:spLocks/>
          </p:cNvSpPr>
          <p:nvPr/>
        </p:nvSpPr>
        <p:spPr>
          <a:xfrm>
            <a:off x="-218862" y="4877807"/>
            <a:ext cx="2128825" cy="531866"/>
          </a:xfrm>
          <a:prstGeom prst="rect">
            <a:avLst/>
          </a:prstGeom>
        </p:spPr>
        <p:txBody>
          <a:bodyPr vert="horz" lIns="91440" tIns="45720" rIns="9144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800" dirty="0" smtClean="0">
                <a:latin typeface="+mj-lt"/>
              </a:rPr>
              <a:t>Statusbar</a:t>
            </a:r>
            <a:endParaRPr lang="de-DE" sz="1800" dirty="0">
              <a:latin typeface="+mj-lt"/>
            </a:endParaRPr>
          </a:p>
        </p:txBody>
      </p:sp>
      <p:pic>
        <p:nvPicPr>
          <p:cNvPr id="14" name="Bild 5" descr="oberflaeche_codie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272" y="1826352"/>
            <a:ext cx="6072207" cy="3325935"/>
          </a:xfrm>
          <a:prstGeom prst="rect">
            <a:avLst/>
          </a:prstGeom>
          <a:effectLst>
            <a:outerShdw blurRad="63500" sx="102000" sy="102000" algn="ctr" rotWithShape="0">
              <a:schemeClr val="bg1">
                <a:lumMod val="75000"/>
                <a:alpha val="25000"/>
              </a:schemeClr>
            </a:outerShdw>
          </a:effectLst>
        </p:spPr>
      </p:pic>
      <p:sp>
        <p:nvSpPr>
          <p:cNvPr id="12" name="Rectangle 11"/>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250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oberflaeche_kre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015" y="1070833"/>
            <a:ext cx="5004590" cy="4817573"/>
          </a:xfrm>
          <a:prstGeom prst="rect">
            <a:avLst/>
          </a:prstGeom>
        </p:spPr>
      </p:pic>
      <p:sp>
        <p:nvSpPr>
          <p:cNvPr id="2" name="Titel 1"/>
          <p:cNvSpPr>
            <a:spLocks noGrp="1"/>
          </p:cNvSpPr>
          <p:nvPr>
            <p:ph type="title"/>
          </p:nvPr>
        </p:nvSpPr>
        <p:spPr/>
        <p:txBody>
          <a:bodyPr/>
          <a:lstStyle/>
          <a:p>
            <a:r>
              <a:rPr lang="de-DE" dirty="0" smtClean="0"/>
              <a:t>Code </a:t>
            </a:r>
            <a:r>
              <a:rPr lang="de-DE" dirty="0" err="1" smtClean="0"/>
              <a:t>and</a:t>
            </a:r>
            <a:r>
              <a:rPr lang="de-DE" dirty="0" smtClean="0"/>
              <a:t> </a:t>
            </a:r>
            <a:r>
              <a:rPr lang="de-DE" dirty="0" err="1"/>
              <a:t>a</a:t>
            </a:r>
            <a:r>
              <a:rPr lang="de-DE" dirty="0" err="1" smtClean="0"/>
              <a:t>nnotate</a:t>
            </a:r>
            <a:endParaRPr lang="de-DE" dirty="0"/>
          </a:p>
        </p:txBody>
      </p:sp>
      <p:sp>
        <p:nvSpPr>
          <p:cNvPr id="4" name="Datumsplatzhalter 3"/>
          <p:cNvSpPr>
            <a:spLocks noGrp="1"/>
          </p:cNvSpPr>
          <p:nvPr>
            <p:ph type="dt" sz="half" idx="10"/>
          </p:nvPr>
        </p:nvSpPr>
        <p:spPr/>
        <p:txBody>
          <a:bodyPr/>
          <a:lstStyle/>
          <a:p>
            <a:fld id="{0D648E12-42B8-6A48-B647-0B3F1844D754}" type="datetime1">
              <a:rPr lang="en-US" smtClean="0"/>
              <a:t>2/25/16</a:t>
            </a:fld>
            <a:endParaRPr lang="de-DE" dirty="0"/>
          </a:p>
        </p:txBody>
      </p:sp>
      <p:sp>
        <p:nvSpPr>
          <p:cNvPr id="5" name="Fußzeilenplatzhalter 4"/>
          <p:cNvSpPr>
            <a:spLocks noGrp="1"/>
          </p:cNvSpPr>
          <p:nvPr>
            <p:ph type="ftr" sz="quarter" idx="11"/>
          </p:nvPr>
        </p:nvSpPr>
        <p:spPr/>
        <p:txBody>
          <a:bodyPr/>
          <a:lstStyle/>
          <a:p>
            <a:r>
              <a:rPr lang="de-DE" smtClean="0"/>
              <a:t>MAXQDA - The Art of Data Analysis</a:t>
            </a:r>
            <a:endParaRPr lang="de-DE" dirty="0"/>
          </a:p>
        </p:txBody>
      </p:sp>
      <p:sp>
        <p:nvSpPr>
          <p:cNvPr id="12" name="Inhaltsplatzhalter 2"/>
          <p:cNvSpPr txBox="1">
            <a:spLocks/>
          </p:cNvSpPr>
          <p:nvPr/>
        </p:nvSpPr>
        <p:spPr>
          <a:xfrm>
            <a:off x="172492" y="2189220"/>
            <a:ext cx="1639874" cy="989676"/>
          </a:xfrm>
          <a:prstGeom prst="rect">
            <a:avLst/>
          </a:prstGeom>
          <a:solidFill>
            <a:srgbClr val="F1634A"/>
          </a:solidFill>
          <a:ln>
            <a:solidFill>
              <a:srgbClr val="FFFFFF"/>
            </a:solidFill>
          </a:ln>
        </p:spPr>
        <p:txBody>
          <a:bodyPr vert="horz" lIns="72000" tIns="45720" rIns="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de-DE" sz="1800" dirty="0" smtClean="0">
                <a:solidFill>
                  <a:schemeClr val="bg1"/>
                </a:solidFill>
                <a:latin typeface="+mj-lt"/>
              </a:rPr>
              <a:t>Codes </a:t>
            </a:r>
            <a:r>
              <a:rPr lang="de-DE" sz="1800" dirty="0" err="1" smtClean="0">
                <a:solidFill>
                  <a:schemeClr val="bg1"/>
                </a:solidFill>
                <a:latin typeface="+mj-lt"/>
              </a:rPr>
              <a:t>are</a:t>
            </a:r>
            <a:r>
              <a:rPr lang="de-DE" sz="1800" dirty="0" smtClean="0">
                <a:solidFill>
                  <a:schemeClr val="bg1"/>
                </a:solidFill>
                <a:latin typeface="+mj-lt"/>
              </a:rPr>
              <a:t> </a:t>
            </a:r>
            <a:r>
              <a:rPr lang="de-DE" sz="1800" dirty="0" err="1" smtClean="0">
                <a:solidFill>
                  <a:schemeClr val="bg1"/>
                </a:solidFill>
                <a:latin typeface="+mj-lt"/>
              </a:rPr>
              <a:t>displayed</a:t>
            </a:r>
            <a:r>
              <a:rPr lang="de-DE" sz="1800" dirty="0" smtClean="0">
                <a:solidFill>
                  <a:schemeClr val="bg1"/>
                </a:solidFill>
                <a:latin typeface="+mj-lt"/>
              </a:rPr>
              <a:t> </a:t>
            </a:r>
            <a:r>
              <a:rPr lang="de-DE" sz="1800" dirty="0" err="1" smtClean="0">
                <a:solidFill>
                  <a:schemeClr val="bg1"/>
                </a:solidFill>
                <a:latin typeface="+mj-lt"/>
              </a:rPr>
              <a:t>next</a:t>
            </a:r>
            <a:r>
              <a:rPr lang="de-DE" sz="1800" dirty="0" smtClean="0">
                <a:solidFill>
                  <a:schemeClr val="bg1"/>
                </a:solidFill>
                <a:latin typeface="+mj-lt"/>
              </a:rPr>
              <a:t> </a:t>
            </a:r>
            <a:r>
              <a:rPr lang="de-DE" sz="1800" dirty="0" err="1" smtClean="0">
                <a:solidFill>
                  <a:schemeClr val="bg1"/>
                </a:solidFill>
                <a:latin typeface="+mj-lt"/>
              </a:rPr>
              <a:t>to</a:t>
            </a:r>
            <a:r>
              <a:rPr lang="de-DE" sz="1800" dirty="0" smtClean="0">
                <a:solidFill>
                  <a:schemeClr val="bg1"/>
                </a:solidFill>
                <a:latin typeface="+mj-lt"/>
              </a:rPr>
              <a:t> </a:t>
            </a:r>
            <a:r>
              <a:rPr lang="de-DE" sz="1800" dirty="0" err="1" smtClean="0">
                <a:solidFill>
                  <a:schemeClr val="bg1"/>
                </a:solidFill>
                <a:latin typeface="+mj-lt"/>
              </a:rPr>
              <a:t>data</a:t>
            </a:r>
            <a:endParaRPr lang="de-DE" sz="1800" dirty="0">
              <a:solidFill>
                <a:schemeClr val="bg1"/>
              </a:solidFill>
              <a:latin typeface="+mj-lt"/>
            </a:endParaRPr>
          </a:p>
        </p:txBody>
      </p:sp>
      <p:sp>
        <p:nvSpPr>
          <p:cNvPr id="59" name="Inhaltsplatzhalter 2"/>
          <p:cNvSpPr txBox="1">
            <a:spLocks/>
          </p:cNvSpPr>
          <p:nvPr/>
        </p:nvSpPr>
        <p:spPr>
          <a:xfrm>
            <a:off x="63738" y="4508308"/>
            <a:ext cx="1857383" cy="730984"/>
          </a:xfrm>
          <a:prstGeom prst="rect">
            <a:avLst/>
          </a:prstGeom>
          <a:solidFill>
            <a:srgbClr val="F1634A"/>
          </a:solidFill>
          <a:ln>
            <a:solidFill>
              <a:srgbClr val="FFFFFF"/>
            </a:solidFill>
          </a:ln>
        </p:spPr>
        <p:txBody>
          <a:bodyPr vert="horz" lIns="72000" tIns="45720" rIns="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r>
              <a:rPr lang="de-DE" sz="1800" dirty="0" err="1" smtClean="0">
                <a:solidFill>
                  <a:schemeClr val="bg1"/>
                </a:solidFill>
                <a:latin typeface="+mj-lt"/>
              </a:rPr>
              <a:t>Frequencies</a:t>
            </a:r>
            <a:r>
              <a:rPr lang="de-DE" sz="1800" dirty="0" smtClean="0">
                <a:solidFill>
                  <a:schemeClr val="bg1"/>
                </a:solidFill>
                <a:latin typeface="+mj-lt"/>
              </a:rPr>
              <a:t> </a:t>
            </a:r>
            <a:r>
              <a:rPr lang="de-DE" sz="1800" dirty="0" err="1" smtClean="0">
                <a:solidFill>
                  <a:schemeClr val="bg1"/>
                </a:solidFill>
                <a:latin typeface="+mj-lt"/>
              </a:rPr>
              <a:t>always</a:t>
            </a:r>
            <a:r>
              <a:rPr lang="de-DE" sz="1800" dirty="0" smtClean="0">
                <a:solidFill>
                  <a:schemeClr val="bg1"/>
                </a:solidFill>
                <a:latin typeface="+mj-lt"/>
              </a:rPr>
              <a:t> in </a:t>
            </a:r>
            <a:r>
              <a:rPr lang="de-DE" sz="1800" dirty="0" err="1" smtClean="0">
                <a:solidFill>
                  <a:schemeClr val="bg1"/>
                </a:solidFill>
                <a:latin typeface="+mj-lt"/>
              </a:rPr>
              <a:t>view</a:t>
            </a:r>
            <a:endParaRPr lang="de-DE" sz="1800" dirty="0">
              <a:solidFill>
                <a:schemeClr val="bg1"/>
              </a:solidFill>
              <a:latin typeface="+mj-lt"/>
            </a:endParaRPr>
          </a:p>
        </p:txBody>
      </p:sp>
      <p:pic>
        <p:nvPicPr>
          <p:cNvPr id="17" name="Bild 16" descr="linie-kurz-lin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150225" y="2267192"/>
            <a:ext cx="1320099" cy="187369"/>
          </a:xfrm>
          <a:prstGeom prst="rect">
            <a:avLst/>
          </a:prstGeom>
        </p:spPr>
      </p:pic>
      <p:pic>
        <p:nvPicPr>
          <p:cNvPr id="18" name="Bild 17" descr="linie-lang-recht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0232" y="2868181"/>
            <a:ext cx="2663772" cy="266378"/>
          </a:xfrm>
          <a:prstGeom prst="rect">
            <a:avLst/>
          </a:prstGeom>
        </p:spPr>
      </p:pic>
      <p:pic>
        <p:nvPicPr>
          <p:cNvPr id="19" name="Bild 18" descr="linie-lang-recht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4104" y="4996430"/>
            <a:ext cx="2428613" cy="242862"/>
          </a:xfrm>
          <a:prstGeom prst="rect">
            <a:avLst/>
          </a:prstGeom>
        </p:spPr>
      </p:pic>
      <p:pic>
        <p:nvPicPr>
          <p:cNvPr id="20" name="Bild 19" descr="linie-kurz-lin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405" y="4180948"/>
            <a:ext cx="1329900" cy="188760"/>
          </a:xfrm>
          <a:prstGeom prst="rect">
            <a:avLst/>
          </a:prstGeom>
        </p:spPr>
      </p:pic>
      <p:sp>
        <p:nvSpPr>
          <p:cNvPr id="48" name="Inhaltsplatzhalter 2"/>
          <p:cNvSpPr txBox="1">
            <a:spLocks/>
          </p:cNvSpPr>
          <p:nvPr/>
        </p:nvSpPr>
        <p:spPr>
          <a:xfrm>
            <a:off x="7112254" y="1754045"/>
            <a:ext cx="1934919" cy="1026294"/>
          </a:xfrm>
          <a:prstGeom prst="rect">
            <a:avLst/>
          </a:prstGeom>
          <a:solidFill>
            <a:srgbClr val="F1634A"/>
          </a:solidFill>
          <a:ln>
            <a:solidFill>
              <a:srgbClr val="FFFFFF"/>
            </a:solidFill>
          </a:ln>
        </p:spPr>
        <p:txBody>
          <a:bodyPr vert="horz" lIns="72000" tIns="45720" rIns="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de-DE" sz="1800" dirty="0" smtClean="0">
                <a:solidFill>
                  <a:schemeClr val="bg1"/>
                </a:solidFill>
                <a:latin typeface="+mj-lt"/>
              </a:rPr>
              <a:t>Information</a:t>
            </a:r>
            <a:r>
              <a:rPr lang="de-DE" sz="1800" dirty="0" smtClean="0">
                <a:solidFill>
                  <a:schemeClr val="bg1"/>
                </a:solidFill>
              </a:rPr>
              <a:t> </a:t>
            </a:r>
            <a:r>
              <a:rPr lang="de-DE" sz="1800" dirty="0" err="1" smtClean="0">
                <a:solidFill>
                  <a:schemeClr val="bg1"/>
                </a:solidFill>
              </a:rPr>
              <a:t>can</a:t>
            </a:r>
            <a:r>
              <a:rPr lang="de-DE" sz="1800" dirty="0" smtClean="0">
                <a:solidFill>
                  <a:schemeClr val="bg1"/>
                </a:solidFill>
              </a:rPr>
              <a:t> </a:t>
            </a:r>
            <a:r>
              <a:rPr lang="de-DE" sz="1800" dirty="0" err="1" smtClean="0">
                <a:solidFill>
                  <a:schemeClr val="bg1"/>
                </a:solidFill>
              </a:rPr>
              <a:t>be</a:t>
            </a:r>
            <a:r>
              <a:rPr lang="de-DE" sz="1800" dirty="0" smtClean="0">
                <a:solidFill>
                  <a:schemeClr val="bg1"/>
                </a:solidFill>
              </a:rPr>
              <a:t> </a:t>
            </a:r>
            <a:r>
              <a:rPr lang="de-DE" sz="1800" dirty="0" err="1" smtClean="0">
                <a:solidFill>
                  <a:schemeClr val="bg1"/>
                </a:solidFill>
              </a:rPr>
              <a:t>linked</a:t>
            </a:r>
            <a:r>
              <a:rPr lang="de-DE" sz="1800" dirty="0" smtClean="0">
                <a:solidFill>
                  <a:schemeClr val="bg1"/>
                </a:solidFill>
              </a:rPr>
              <a:t> </a:t>
            </a:r>
            <a:r>
              <a:rPr lang="de-DE" sz="1800" dirty="0" err="1" smtClean="0">
                <a:solidFill>
                  <a:schemeClr val="bg1"/>
                </a:solidFill>
              </a:rPr>
              <a:t>to</a:t>
            </a:r>
            <a:r>
              <a:rPr lang="de-DE" sz="1800" dirty="0" smtClean="0">
                <a:solidFill>
                  <a:schemeClr val="bg1"/>
                </a:solidFill>
              </a:rPr>
              <a:t> </a:t>
            </a:r>
            <a:r>
              <a:rPr lang="de-DE" sz="1800" dirty="0" err="1" smtClean="0">
                <a:solidFill>
                  <a:schemeClr val="bg1"/>
                </a:solidFill>
              </a:rPr>
              <a:t>each</a:t>
            </a:r>
            <a:r>
              <a:rPr lang="de-DE" sz="1800" dirty="0" smtClean="0">
                <a:solidFill>
                  <a:schemeClr val="bg1"/>
                </a:solidFill>
              </a:rPr>
              <a:t> </a:t>
            </a:r>
            <a:r>
              <a:rPr lang="de-DE" sz="1800" dirty="0" err="1" smtClean="0">
                <a:solidFill>
                  <a:schemeClr val="bg1"/>
                </a:solidFill>
              </a:rPr>
              <a:t>other</a:t>
            </a:r>
            <a:endParaRPr lang="de-DE" sz="1800" dirty="0">
              <a:solidFill>
                <a:schemeClr val="bg1"/>
              </a:solidFill>
            </a:endParaRPr>
          </a:p>
        </p:txBody>
      </p:sp>
      <p:sp>
        <p:nvSpPr>
          <p:cNvPr id="24" name="Inhaltsplatzhalter 2"/>
          <p:cNvSpPr txBox="1">
            <a:spLocks/>
          </p:cNvSpPr>
          <p:nvPr/>
        </p:nvSpPr>
        <p:spPr>
          <a:xfrm>
            <a:off x="7003499" y="3870029"/>
            <a:ext cx="2051290" cy="1126401"/>
          </a:xfrm>
          <a:prstGeom prst="rect">
            <a:avLst/>
          </a:prstGeom>
          <a:solidFill>
            <a:srgbClr val="F1634A"/>
          </a:solidFill>
          <a:ln>
            <a:noFill/>
          </a:ln>
        </p:spPr>
        <p:txBody>
          <a:bodyPr vert="horz" lIns="72000" tIns="45720" rIns="0" bIns="45720" rtlCol="0">
            <a:normAutofit/>
          </a:bodyPr>
          <a:lstStyle>
            <a:lvl1pPr marL="342900" indent="12700" algn="l" defTabSz="457200" rtl="0" eaLnBrk="1" latinLnBrk="0" hangingPunct="1">
              <a:spcBef>
                <a:spcPct val="20000"/>
              </a:spcBef>
              <a:buFont typeface="Arial"/>
              <a:buNone/>
              <a:defRPr sz="2800" kern="1200">
                <a:solidFill>
                  <a:srgbClr val="243469"/>
                </a:solidFill>
                <a:latin typeface="Open Sans" pitchFamily="34" charset="0"/>
                <a:ea typeface="Open Sans" pitchFamily="34" charset="0"/>
                <a:cs typeface="Open Sans" pitchFamily="34" charset="0"/>
              </a:defRPr>
            </a:lvl1pPr>
            <a:lvl2pPr marL="742950" indent="-285750" algn="l" defTabSz="457200" rtl="0" eaLnBrk="1" latinLnBrk="0" hangingPunct="1">
              <a:spcBef>
                <a:spcPct val="20000"/>
              </a:spcBef>
              <a:buFont typeface="Wingdings" pitchFamily="2" charset="2"/>
              <a:buChar char="§"/>
              <a:defRPr sz="2400" kern="1200">
                <a:solidFill>
                  <a:srgbClr val="243469"/>
                </a:solidFill>
                <a:latin typeface="Open Sans" pitchFamily="34" charset="0"/>
                <a:ea typeface="Open Sans" pitchFamily="34" charset="0"/>
                <a:cs typeface="Open Sans" pitchFamily="34" charset="0"/>
              </a:defRPr>
            </a:lvl2pPr>
            <a:lvl3pPr marL="1143000" indent="-228600" algn="l" defTabSz="457200" rtl="0" eaLnBrk="1" latinLnBrk="0" hangingPunct="1">
              <a:spcBef>
                <a:spcPct val="20000"/>
              </a:spcBef>
              <a:buFont typeface="Arial"/>
              <a:buChar char="•"/>
              <a:defRPr sz="2000" kern="1200">
                <a:solidFill>
                  <a:srgbClr val="243469"/>
                </a:solidFill>
                <a:latin typeface="Open Sans" pitchFamily="34" charset="0"/>
                <a:ea typeface="Open Sans" pitchFamily="34" charset="0"/>
                <a:cs typeface="Open Sans" pitchFamily="34" charset="0"/>
              </a:defRPr>
            </a:lvl3pPr>
            <a:lvl4pPr marL="16002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4pPr>
            <a:lvl5pPr marL="2057400" indent="-228600" algn="l" defTabSz="457200" rtl="0" eaLnBrk="1" latinLnBrk="0" hangingPunct="1">
              <a:spcBef>
                <a:spcPct val="20000"/>
              </a:spcBef>
              <a:buFont typeface="Arial"/>
              <a:buChar char="»"/>
              <a:defRPr sz="1800" kern="1200">
                <a:solidFill>
                  <a:srgbClr val="243469"/>
                </a:solidFill>
                <a:latin typeface="Open Sans"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de-DE" sz="1800" dirty="0" smtClean="0">
                <a:solidFill>
                  <a:schemeClr val="bg1"/>
                </a:solidFill>
                <a:latin typeface="+mj-lt"/>
              </a:rPr>
              <a:t>Memos</a:t>
            </a:r>
          </a:p>
          <a:p>
            <a:pPr marL="0" indent="0">
              <a:spcBef>
                <a:spcPts val="0"/>
              </a:spcBef>
            </a:pPr>
            <a:r>
              <a:rPr lang="de-DE" sz="1800" dirty="0" err="1">
                <a:solidFill>
                  <a:schemeClr val="bg1"/>
                </a:solidFill>
                <a:latin typeface="+mj-lt"/>
              </a:rPr>
              <a:t>f</a:t>
            </a:r>
            <a:r>
              <a:rPr lang="de-DE" sz="1800" dirty="0" err="1" smtClean="0">
                <a:solidFill>
                  <a:schemeClr val="bg1"/>
                </a:solidFill>
                <a:latin typeface="+mj-lt"/>
              </a:rPr>
              <a:t>or</a:t>
            </a:r>
            <a:r>
              <a:rPr lang="de-DE" sz="1800" dirty="0" smtClean="0">
                <a:solidFill>
                  <a:schemeClr val="bg1"/>
                </a:solidFill>
                <a:latin typeface="+mj-lt"/>
              </a:rPr>
              <a:t> </a:t>
            </a:r>
            <a:r>
              <a:rPr lang="de-DE" sz="1800" dirty="0" err="1" smtClean="0">
                <a:solidFill>
                  <a:schemeClr val="bg1"/>
                </a:solidFill>
                <a:latin typeface="+mj-lt"/>
              </a:rPr>
              <a:t>your</a:t>
            </a:r>
            <a:r>
              <a:rPr lang="de-DE" sz="1800" dirty="0">
                <a:solidFill>
                  <a:schemeClr val="bg1"/>
                </a:solidFill>
                <a:latin typeface="+mj-lt"/>
              </a:rPr>
              <a:t> </a:t>
            </a:r>
            <a:r>
              <a:rPr lang="de-DE" sz="1800" dirty="0" err="1" smtClean="0">
                <a:solidFill>
                  <a:schemeClr val="bg1"/>
                </a:solidFill>
                <a:latin typeface="+mj-lt"/>
              </a:rPr>
              <a:t>thoughts</a:t>
            </a:r>
            <a:r>
              <a:rPr lang="de-DE" sz="1800" dirty="0" smtClean="0">
                <a:solidFill>
                  <a:schemeClr val="bg1"/>
                </a:solidFill>
                <a:latin typeface="+mj-lt"/>
              </a:rPr>
              <a:t> </a:t>
            </a:r>
            <a:r>
              <a:rPr lang="de-DE" sz="1800" dirty="0" err="1" smtClean="0">
                <a:solidFill>
                  <a:schemeClr val="bg1"/>
                </a:solidFill>
                <a:latin typeface="+mj-lt"/>
              </a:rPr>
              <a:t>and</a:t>
            </a:r>
            <a:r>
              <a:rPr lang="de-DE" sz="1800" dirty="0" smtClean="0">
                <a:solidFill>
                  <a:schemeClr val="bg1"/>
                </a:solidFill>
                <a:latin typeface="+mj-lt"/>
              </a:rPr>
              <a:t> </a:t>
            </a:r>
            <a:r>
              <a:rPr lang="de-DE" sz="1800" dirty="0" err="1" smtClean="0">
                <a:solidFill>
                  <a:schemeClr val="bg1"/>
                </a:solidFill>
                <a:latin typeface="+mj-lt"/>
              </a:rPr>
              <a:t>ideas</a:t>
            </a:r>
            <a:endParaRPr lang="de-DE" sz="1800" dirty="0">
              <a:solidFill>
                <a:schemeClr val="bg1"/>
              </a:solidFill>
              <a:latin typeface="+mj-lt"/>
            </a:endParaRPr>
          </a:p>
        </p:txBody>
      </p:sp>
      <p:sp>
        <p:nvSpPr>
          <p:cNvPr id="14" name="Rectangle 13"/>
          <p:cNvSpPr/>
          <p:nvPr/>
        </p:nvSpPr>
        <p:spPr>
          <a:xfrm>
            <a:off x="0" y="6304547"/>
            <a:ext cx="7572777" cy="5534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11076</TotalTime>
  <Words>1238</Words>
  <Application>Microsoft Macintosh PowerPoint</Application>
  <PresentationFormat>On-screen Show (4:3)</PresentationFormat>
  <Paragraphs>256</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Open Sans</vt:lpstr>
      <vt:lpstr>Wingdings</vt:lpstr>
      <vt:lpstr>Arial</vt:lpstr>
      <vt:lpstr>Office-Design</vt:lpstr>
      <vt:lpstr>PowerPoint Presentation</vt:lpstr>
      <vt:lpstr>3-part workshop</vt:lpstr>
      <vt:lpstr>What is MAXQDA?</vt:lpstr>
      <vt:lpstr>Benefits of using research software</vt:lpstr>
      <vt:lpstr>PowerPoint Presentation</vt:lpstr>
      <vt:lpstr>PowerPoint Presentation</vt:lpstr>
      <vt:lpstr>MAXQDA Overview – the empty box</vt:lpstr>
      <vt:lpstr>MAXQDA Overview – working screen</vt:lpstr>
      <vt:lpstr>Code and annotate</vt:lpstr>
      <vt:lpstr>Search your data</vt:lpstr>
      <vt:lpstr>Exporting features</vt:lpstr>
      <vt:lpstr>Visualize your results</vt:lpstr>
      <vt:lpstr>QDA Considerations</vt:lpstr>
      <vt:lpstr>Questions / Discussions</vt:lpstr>
      <vt:lpstr>ANNOUNCEMENT</vt:lpstr>
      <vt:lpstr>Visualize your results</vt:lpstr>
      <vt:lpstr>MAXApp – Research in the field tool</vt:lpstr>
      <vt:lpstr>MAXQDA trials and licensing</vt:lpstr>
      <vt:lpstr>Additional resources</vt:lpstr>
    </vt:vector>
  </TitlesOfParts>
  <Company>VERBI Software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 Kuckartz</dc:creator>
  <cp:lastModifiedBy>MARY STARLING</cp:lastModifiedBy>
  <cp:revision>332</cp:revision>
  <dcterms:created xsi:type="dcterms:W3CDTF">2013-05-14T16:16:39Z</dcterms:created>
  <dcterms:modified xsi:type="dcterms:W3CDTF">2016-02-26T02:06:25Z</dcterms:modified>
</cp:coreProperties>
</file>