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32" r:id="rId9"/>
    <p:sldId id="264" r:id="rId10"/>
    <p:sldId id="265" r:id="rId11"/>
    <p:sldId id="266" r:id="rId12"/>
    <p:sldId id="267" r:id="rId13"/>
    <p:sldId id="268" r:id="rId14"/>
    <p:sldId id="322" r:id="rId15"/>
    <p:sldId id="269" r:id="rId16"/>
    <p:sldId id="272" r:id="rId17"/>
    <p:sldId id="274" r:id="rId18"/>
    <p:sldId id="273" r:id="rId19"/>
    <p:sldId id="275" r:id="rId20"/>
    <p:sldId id="276" r:id="rId21"/>
    <p:sldId id="277" r:id="rId22"/>
    <p:sldId id="280" r:id="rId23"/>
    <p:sldId id="294" r:id="rId24"/>
    <p:sldId id="282" r:id="rId25"/>
    <p:sldId id="331" r:id="rId26"/>
    <p:sldId id="334" r:id="rId27"/>
    <p:sldId id="302" r:id="rId28"/>
    <p:sldId id="296" r:id="rId29"/>
    <p:sldId id="323" r:id="rId30"/>
    <p:sldId id="336" r:id="rId31"/>
    <p:sldId id="342" r:id="rId32"/>
    <p:sldId id="303" r:id="rId33"/>
    <p:sldId id="297" r:id="rId34"/>
    <p:sldId id="324" r:id="rId35"/>
    <p:sldId id="343" r:id="rId36"/>
    <p:sldId id="304" r:id="rId37"/>
    <p:sldId id="298" r:id="rId38"/>
    <p:sldId id="325" r:id="rId39"/>
    <p:sldId id="326" r:id="rId40"/>
    <p:sldId id="344" r:id="rId41"/>
    <p:sldId id="305" r:id="rId42"/>
    <p:sldId id="299" r:id="rId43"/>
    <p:sldId id="327" r:id="rId44"/>
    <p:sldId id="345" r:id="rId45"/>
    <p:sldId id="306" r:id="rId46"/>
    <p:sldId id="300" r:id="rId47"/>
    <p:sldId id="328" r:id="rId48"/>
    <p:sldId id="346" r:id="rId49"/>
    <p:sldId id="307" r:id="rId50"/>
    <p:sldId id="301" r:id="rId51"/>
    <p:sldId id="329" r:id="rId52"/>
    <p:sldId id="316" r:id="rId53"/>
    <p:sldId id="352" r:id="rId54"/>
    <p:sldId id="353" r:id="rId55"/>
    <p:sldId id="354" r:id="rId56"/>
    <p:sldId id="355" r:id="rId57"/>
    <p:sldId id="357" r:id="rId58"/>
    <p:sldId id="358" r:id="rId59"/>
    <p:sldId id="349" r:id="rId60"/>
    <p:sldId id="348" r:id="rId61"/>
    <p:sldId id="351" r:id="rId62"/>
    <p:sldId id="360" r:id="rId63"/>
    <p:sldId id="311" r:id="rId64"/>
    <p:sldId id="312" r:id="rId65"/>
    <p:sldId id="313" r:id="rId66"/>
    <p:sldId id="314" r:id="rId67"/>
    <p:sldId id="315" r:id="rId68"/>
    <p:sldId id="361" r:id="rId69"/>
    <p:sldId id="289" r:id="rId70"/>
    <p:sldId id="292" r:id="rId71"/>
    <p:sldId id="290" r:id="rId72"/>
    <p:sldId id="291" r:id="rId73"/>
    <p:sldId id="308" r:id="rId74"/>
    <p:sldId id="309" r:id="rId75"/>
    <p:sldId id="293" r:id="rId76"/>
    <p:sldId id="318" r:id="rId77"/>
    <p:sldId id="278" r:id="rId78"/>
    <p:sldId id="279" r:id="rId79"/>
    <p:sldId id="284" r:id="rId80"/>
    <p:sldId id="333" r:id="rId81"/>
    <p:sldId id="317" r:id="rId82"/>
    <p:sldId id="320" r:id="rId83"/>
    <p:sldId id="321" r:id="rId84"/>
    <p:sldId id="319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2BDEB-671F-E14D-AED8-18323890FEAB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D6C3-7CEC-EB4F-A431-5392E0C90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2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workshop</a:t>
            </a:r>
            <a:r>
              <a:rPr lang="en-US" baseline="0" dirty="0" smtClean="0"/>
              <a:t> will mainly focus on research design &amp; methods …Once you’ve determined the method you think you should use and figured out the instruments questions about data collection, analysis and interpretation can be addressed through D-Lab workshops and one-on-one consultations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3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 confirmation, mixed methods, speaking to multiple audiences, adds to breadth &amp; depth of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3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 confirmation, mixed methods, speaking to multiple audiences, adds to breadth &amp; depth of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</a:t>
            </a:r>
            <a:r>
              <a:rPr lang="en-US" baseline="0" dirty="0" smtClean="0"/>
              <a:t> focus on experimental, descriptive and longitudinal designs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commonly used in Psychology and social psychology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6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not common in social science – a good example are</a:t>
            </a:r>
            <a:r>
              <a:rPr lang="en-US" baseline="0" dirty="0" smtClean="0"/>
              <a:t> drug trials</a:t>
            </a:r>
          </a:p>
          <a:p>
            <a:r>
              <a:rPr lang="en-US" dirty="0" smtClean="0"/>
              <a:t>Poyner &amp; Webb – discovered a high rate of theft  in</a:t>
            </a:r>
            <a:r>
              <a:rPr lang="en-US" baseline="0" dirty="0" smtClean="0"/>
              <a:t> a shopping center – redesign of layout of the store (improved lighting quality, setting stalls further apart…)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1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GSS – standard core</a:t>
            </a:r>
            <a:r>
              <a:rPr lang="en-US" baseline="0" dirty="0" smtClean="0"/>
              <a:t> of demographic, behavioral, attitudinal questions + special topics of interest – annual starting in 1972</a:t>
            </a:r>
          </a:p>
          <a:p>
            <a:r>
              <a:rPr lang="en-US" baseline="0" dirty="0" smtClean="0"/>
              <a:t>ACS – ongoing, annual, survey that provides info on subsample of US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1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Multiple-case (vs. single</a:t>
            </a:r>
            <a:r>
              <a:rPr lang="en-US" baseline="0" dirty="0" smtClean="0"/>
              <a:t> which is purely descriptive and qualitative)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9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**NOTE: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3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**most common in psychology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NLSY97 – cohort</a:t>
            </a:r>
            <a:r>
              <a:rPr lang="en-US" baseline="0" dirty="0" smtClean="0"/>
              <a:t> of 12-16 yr olds in 1997 – asked annually about demographics, attitudes, behaviors, life events, etc.</a:t>
            </a:r>
          </a:p>
          <a:p>
            <a:r>
              <a:rPr lang="en-US" baseline="0" dirty="0" smtClean="0"/>
              <a:t>“UP” – cohort of 14, British, 7 yr olds in 1964 – a look at the effect of social class on future outcomes – follow up every 7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6C3-7CEC-EB4F-A431-5392E0C90B6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0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B5F712-C78A-5742-9F50-91FA16E0BEA2}" type="datetimeFigureOut">
              <a:rPr lang="en-US" smtClean="0"/>
              <a:t>3/29/16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BC93DE5-C3CD-BD4E-A122-A43CA6E7FB3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onexp.org/" TargetMode="External"/><Relationship Id="rId4" Type="http://schemas.openxmlformats.org/officeDocument/2006/relationships/hyperlink" Target="http://www.popcenter.org/library/crimeprevention/volume_01/01poyner.pd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3&amp;cad=rja&amp;uact=8&amp;ved=0CCoQFjACahUKEwj3hKusz9TIAhVOMYgKHceTBi8&amp;url=http://www3.norc.org/GSS+Website/&amp;usg=AFQjCNFrcJmP7fA7LQ2OTGVTQTNYF3DqJQ&amp;sig2=ZDH9gF_YZF5xrIbtwGwGYg&amp;bvm=bv.105814755,d.cGU" TargetMode="External"/><Relationship Id="rId4" Type="http://schemas.openxmlformats.org/officeDocument/2006/relationships/hyperlink" Target="https://www.google.com/url?sa=t&amp;rct=j&amp;q=&amp;esrc=s&amp;source=web&amp;cd=1&amp;cad=rja&amp;uact=8&amp;sqi=2&amp;ved=0CB0QFjAAahUKEwjqhYK1z9TIAhVEMYgKHfbqBxo&amp;url=https://www.census.gov/programs-surveys/acs/&amp;usg=AFQjCNHC2MA80hrSaekFKHjUuGv4joU3jA&amp;sig2=n8x8lEUex8AG3HdNovJ9aQ&amp;bvm=bv.105814755,d.cGU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applied+behavior+analysis+examples&amp;rlz=1C5CHFA_enUS503US503&amp;espv=2&amp;biw=1387&amp;bih=805&amp;source=lnms&amp;tbm=isch&amp;sa=X&amp;ved=0CAYQ_AUoAWoVChMIh5u619TUyAIVTfFjCh1m5wqK%23imgrc=bCGLcX4cQYHZzM:" TargetMode="External"/><Relationship Id="rId3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uact=8&amp;ved=0CCIQFjAAahUKEwiQt8_m1NTIAhUX2GMKHXewAQM&amp;url=http://www.bls.gov/nls/&amp;usg=AFQjCNEQNYwVrrVziXnPjbdZLBzK-s222Q&amp;sig2=PVpELUiCPg8Nz-ltPpO34g&amp;bvm=bv.105814755,d.cGc" TargetMode="External"/><Relationship Id="rId4" Type="http://schemas.openxmlformats.org/officeDocument/2006/relationships/hyperlink" Target="https://www.google.com/url?sa=t&amp;rct=j&amp;q=&amp;esrc=s&amp;source=web&amp;cd=1&amp;cad=rja&amp;uact=8&amp;ved=0CB0QFjAAahUKEwiZicHx1NTIAhUGw2MKHacWAMc&amp;url=https://en.wikipedia.org/wiki/Up_Series&amp;usg=AFQjCNF59wkZsZt1RAQdUi0MQuYE3WeRcg&amp;sig2=P0i6Zk-EZOLJkZYTLyef2w&amp;bvm=bv.105814755,d.cGc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merang.com" TargetMode="External"/><Relationship Id="rId4" Type="http://schemas.openxmlformats.org/officeDocument/2006/relationships/hyperlink" Target="http://www.polldaddy.com" TargetMode="External"/><Relationship Id="rId5" Type="http://schemas.openxmlformats.org/officeDocument/2006/relationships/hyperlink" Target="http://www.idealware.org/articles/fgt_online_survey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rveymonkey.com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rveymonkey.com" TargetMode="External"/><Relationship Id="rId3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rveymonkey.com" TargetMode="External"/><Relationship Id="rId3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rveymonkey.com" TargetMode="External"/><Relationship Id="rId3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tatistical-Methods-Social-Sciences-Edition/dp/0130272957" TargetMode="External"/><Relationship Id="rId4" Type="http://schemas.openxmlformats.org/officeDocument/2006/relationships/hyperlink" Target="http://srmo.sagepub.com/" TargetMode="External"/><Relationship Id="rId5" Type="http://schemas.openxmlformats.org/officeDocument/2006/relationships/hyperlink" Target="https://graduateschool.nd.edu/assets/21765/guidelinesresearchethicsinthesocialscienceslawhumanities.pdf" TargetMode="External"/><Relationship Id="rId6" Type="http://schemas.openxmlformats.org/officeDocument/2006/relationships/hyperlink" Target="https://obssr.od.nih.gov/mixed_methods_research/" TargetMode="External"/><Relationship Id="rId7" Type="http://schemas.openxmlformats.org/officeDocument/2006/relationships/hyperlink" Target="http://www.ats.ucla.edu" TargetMode="External"/><Relationship Id="rId8" Type="http://schemas.openxmlformats.org/officeDocument/2006/relationships/hyperlink" Target="http://www.dlab.berkeley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alorebooks.com/textbooks/the-practice-of-social-research-13th-edition/9781133049791%23default=buy&amp;utm_source=Froogle&amp;utm_medium=referral&amp;utm_campaign=Froogle&amp;date=10/20/1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50" y="4624668"/>
            <a:ext cx="8492850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Social Science Methods: An Overview of Quantitative and Qualitative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902" y="5562599"/>
            <a:ext cx="2348297" cy="7485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D-Lab</a:t>
            </a:r>
            <a:br>
              <a:rPr lang="en-US" dirty="0" smtClean="0"/>
            </a:br>
            <a:r>
              <a:rPr lang="en-US" dirty="0" smtClean="0"/>
              <a:t>Nora Broege</a:t>
            </a:r>
            <a:br>
              <a:rPr lang="en-US" dirty="0" smtClean="0"/>
            </a:br>
            <a:r>
              <a:rPr lang="en-US" dirty="0" smtClean="0"/>
              <a:t>Zawadi Rucks-Ahidiana</a:t>
            </a:r>
            <a:br>
              <a:rPr lang="en-US" dirty="0" smtClean="0"/>
            </a:br>
            <a:r>
              <a:rPr lang="en-US" dirty="0" smtClean="0"/>
              <a:t>March 31</a:t>
            </a:r>
            <a:r>
              <a:rPr lang="en-US" baseline="30000" dirty="0" smtClean="0"/>
              <a:t>st</a:t>
            </a:r>
            <a:r>
              <a:rPr lang="en-US" dirty="0" smtClean="0"/>
              <a:t> – April 1st,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3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>
                <a:sym typeface="Wingdings"/>
              </a:rPr>
              <a:t> </a:t>
            </a:r>
            <a:r>
              <a:rPr lang="en-US" dirty="0"/>
              <a:t>An idea that will be tested through systematic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Identify the population you need to examine in order to test your hypothesis/hypotheses</a:t>
            </a:r>
          </a:p>
          <a:p>
            <a:pPr lvl="1"/>
            <a:r>
              <a:rPr lang="en-US" dirty="0" smtClean="0"/>
              <a:t>Identify the sample you can reasonably access to gather data</a:t>
            </a:r>
          </a:p>
          <a:p>
            <a:r>
              <a:rPr lang="en-US" dirty="0"/>
              <a:t>Determine the appropriate method for data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Determine the appropriate set of instruments to collect data</a:t>
            </a:r>
          </a:p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Analyze data</a:t>
            </a:r>
          </a:p>
        </p:txBody>
      </p:sp>
    </p:spTree>
    <p:extLst>
      <p:ext uri="{BB962C8B-B14F-4D97-AF65-F5344CB8AC3E}">
        <p14:creationId xmlns:p14="http://schemas.microsoft.com/office/powerpoint/2010/main" val="247174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>
                <a:sym typeface="Wingdings"/>
              </a:rPr>
              <a:t> </a:t>
            </a:r>
            <a:r>
              <a:rPr lang="en-US" dirty="0"/>
              <a:t>An idea that will be tested through systematic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Identify the population you need to examine in order to test your hypothesis/hypotheses</a:t>
            </a:r>
          </a:p>
          <a:p>
            <a:pPr lvl="1"/>
            <a:r>
              <a:rPr lang="en-US" dirty="0" smtClean="0"/>
              <a:t>Identify the sample you can reasonably access to gather data</a:t>
            </a:r>
          </a:p>
          <a:p>
            <a:r>
              <a:rPr lang="en-US" dirty="0"/>
              <a:t>Determine the appropriate method for data collection</a:t>
            </a:r>
          </a:p>
          <a:p>
            <a:r>
              <a:rPr lang="en-US" dirty="0" smtClean="0"/>
              <a:t>Determine the appropriate set of instruments to collect data</a:t>
            </a:r>
          </a:p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Interpret results</a:t>
            </a:r>
          </a:p>
        </p:txBody>
      </p:sp>
    </p:spTree>
    <p:extLst>
      <p:ext uri="{BB962C8B-B14F-4D97-AF65-F5344CB8AC3E}">
        <p14:creationId xmlns:p14="http://schemas.microsoft.com/office/powerpoint/2010/main" val="114584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analysis/observation</a:t>
            </a:r>
          </a:p>
          <a:p>
            <a:pPr lvl="1"/>
            <a:r>
              <a:rPr lang="en-US" dirty="0" smtClean="0"/>
              <a:t>Individuals or aggregates</a:t>
            </a:r>
          </a:p>
          <a:p>
            <a:pPr lvl="2"/>
            <a:r>
              <a:rPr lang="en-US" dirty="0" smtClean="0"/>
              <a:t>Groups, institutions,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12958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analysis/observation</a:t>
            </a:r>
          </a:p>
          <a:p>
            <a:pPr lvl="1"/>
            <a:r>
              <a:rPr lang="en-US" dirty="0" smtClean="0"/>
              <a:t>Individuals or aggregates</a:t>
            </a:r>
          </a:p>
          <a:p>
            <a:pPr lvl="2"/>
            <a:r>
              <a:rPr lang="en-US" dirty="0"/>
              <a:t>Groups, institutions,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Primary v. secondary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9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analysis/observation</a:t>
            </a:r>
          </a:p>
          <a:p>
            <a:pPr lvl="1"/>
            <a:r>
              <a:rPr lang="en-US" dirty="0" smtClean="0"/>
              <a:t>Individuals or aggregates</a:t>
            </a:r>
          </a:p>
          <a:p>
            <a:pPr lvl="2"/>
            <a:r>
              <a:rPr lang="en-US" dirty="0"/>
              <a:t>Groups, institutions,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Primary v. secondary data</a:t>
            </a:r>
          </a:p>
          <a:p>
            <a:pPr lvl="1"/>
            <a:r>
              <a:rPr lang="en-US" dirty="0" smtClean="0"/>
              <a:t>Will you be collecting your own data or using preexisting data?</a:t>
            </a:r>
          </a:p>
          <a:p>
            <a:pPr lvl="2"/>
            <a:r>
              <a:rPr lang="en-US" dirty="0" smtClean="0"/>
              <a:t>Often easier to use secondary data:</a:t>
            </a:r>
          </a:p>
          <a:p>
            <a:pPr lvl="3"/>
            <a:r>
              <a:rPr lang="en-US" dirty="0" smtClean="0"/>
              <a:t>International data</a:t>
            </a:r>
          </a:p>
          <a:p>
            <a:pPr lvl="3"/>
            <a:r>
              <a:rPr lang="en-US" dirty="0" smtClean="0"/>
              <a:t>Can’t get a large enough sample size</a:t>
            </a:r>
          </a:p>
          <a:p>
            <a:pPr lvl="3"/>
            <a:r>
              <a:rPr lang="en-US" dirty="0" smtClean="0"/>
              <a:t>Can’t get nationally representative sample</a:t>
            </a:r>
          </a:p>
          <a:p>
            <a:pPr lvl="3"/>
            <a:r>
              <a:rPr lang="en-US" dirty="0" smtClean="0"/>
              <a:t>Time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4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556313" cy="4144963"/>
          </a:xfrm>
        </p:spPr>
        <p:txBody>
          <a:bodyPr/>
          <a:lstStyle/>
          <a:p>
            <a:r>
              <a:rPr lang="en-US" dirty="0" smtClean="0"/>
              <a:t>Depending on:</a:t>
            </a:r>
          </a:p>
          <a:p>
            <a:pPr lvl="1"/>
            <a:r>
              <a:rPr lang="en-US" dirty="0" smtClean="0"/>
              <a:t>Type of data you want/need</a:t>
            </a:r>
          </a:p>
          <a:p>
            <a:pPr lvl="1"/>
            <a:r>
              <a:rPr lang="en-US" dirty="0" smtClean="0"/>
              <a:t>Sample size 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Time – qual. Often requires periods of months/years of intensive study, moving, embedding, etc.</a:t>
            </a:r>
          </a:p>
          <a:p>
            <a:pPr lvl="1"/>
            <a:r>
              <a:rPr lang="en-US" dirty="0" smtClean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6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556313" cy="4144963"/>
          </a:xfrm>
        </p:spPr>
        <p:txBody>
          <a:bodyPr/>
          <a:lstStyle/>
          <a:p>
            <a:r>
              <a:rPr lang="en-US" dirty="0" smtClean="0"/>
              <a:t>Depending on:</a:t>
            </a:r>
          </a:p>
          <a:p>
            <a:pPr lvl="1"/>
            <a:r>
              <a:rPr lang="en-US" b="1" dirty="0" smtClean="0"/>
              <a:t>Type of data you want/need</a:t>
            </a:r>
          </a:p>
          <a:p>
            <a:pPr lvl="2"/>
            <a:r>
              <a:rPr lang="en-US" dirty="0" smtClean="0"/>
              <a:t>Cross-sectional, longitudinal</a:t>
            </a:r>
          </a:p>
          <a:p>
            <a:pPr lvl="2"/>
            <a:r>
              <a:rPr lang="en-US" dirty="0" smtClean="0"/>
              <a:t>Quantitative or qualitative</a:t>
            </a:r>
          </a:p>
          <a:p>
            <a:pPr lvl="1"/>
            <a:r>
              <a:rPr lang="en-US" dirty="0" smtClean="0"/>
              <a:t>Sample size 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556313" cy="4144963"/>
          </a:xfrm>
        </p:spPr>
        <p:txBody>
          <a:bodyPr/>
          <a:lstStyle/>
          <a:p>
            <a:r>
              <a:rPr lang="en-US" dirty="0" smtClean="0"/>
              <a:t>Depending on:</a:t>
            </a:r>
          </a:p>
          <a:p>
            <a:pPr lvl="1"/>
            <a:r>
              <a:rPr lang="en-US" dirty="0" smtClean="0"/>
              <a:t>Type of data you want/need</a:t>
            </a:r>
          </a:p>
          <a:p>
            <a:pPr lvl="1"/>
            <a:r>
              <a:rPr lang="en-US" b="1" dirty="0" smtClean="0"/>
              <a:t>Sample size </a:t>
            </a:r>
          </a:p>
          <a:p>
            <a:pPr lvl="2"/>
            <a:r>
              <a:rPr lang="en-US" dirty="0" smtClean="0"/>
              <a:t>Generalizability</a:t>
            </a:r>
          </a:p>
          <a:p>
            <a:pPr lvl="2"/>
            <a:r>
              <a:rPr lang="en-US" dirty="0" smtClean="0"/>
              <a:t>Small- or large-N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556313" cy="4144963"/>
          </a:xfrm>
        </p:spPr>
        <p:txBody>
          <a:bodyPr/>
          <a:lstStyle/>
          <a:p>
            <a:r>
              <a:rPr lang="en-US" dirty="0" smtClean="0"/>
              <a:t>Depending on:</a:t>
            </a:r>
          </a:p>
          <a:p>
            <a:pPr lvl="1"/>
            <a:r>
              <a:rPr lang="en-US" dirty="0" smtClean="0"/>
              <a:t>Type of data you want/need</a:t>
            </a:r>
          </a:p>
          <a:p>
            <a:pPr lvl="1"/>
            <a:r>
              <a:rPr lang="en-US" dirty="0" smtClean="0"/>
              <a:t>Sample size </a:t>
            </a:r>
          </a:p>
          <a:p>
            <a:pPr lvl="1"/>
            <a:r>
              <a:rPr lang="en-US" b="1" dirty="0" smtClean="0"/>
              <a:t>Access</a:t>
            </a:r>
          </a:p>
          <a:p>
            <a:pPr lvl="2"/>
            <a:r>
              <a:rPr lang="en-US" dirty="0" smtClean="0"/>
              <a:t>Is it a protected population? (e.g. minors/students)</a:t>
            </a:r>
          </a:p>
          <a:p>
            <a:pPr lvl="2"/>
            <a:r>
              <a:rPr lang="en-US" dirty="0" smtClean="0"/>
              <a:t>Can you gain access?</a:t>
            </a:r>
          </a:p>
          <a:p>
            <a:pPr lvl="2"/>
            <a:r>
              <a:rPr lang="en-US" dirty="0" smtClean="0"/>
              <a:t>Human subjects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8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556313" cy="4144963"/>
          </a:xfrm>
        </p:spPr>
        <p:txBody>
          <a:bodyPr/>
          <a:lstStyle/>
          <a:p>
            <a:r>
              <a:rPr lang="en-US" dirty="0" smtClean="0"/>
              <a:t>Depending on:</a:t>
            </a:r>
          </a:p>
          <a:p>
            <a:pPr lvl="1"/>
            <a:r>
              <a:rPr lang="en-US" dirty="0" smtClean="0"/>
              <a:t>Type of data you want/need</a:t>
            </a:r>
          </a:p>
          <a:p>
            <a:pPr lvl="1"/>
            <a:r>
              <a:rPr lang="en-US" dirty="0" smtClean="0"/>
              <a:t>Sample size 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b="1" dirty="0" smtClean="0"/>
              <a:t>Location</a:t>
            </a:r>
          </a:p>
          <a:p>
            <a:pPr lvl="2"/>
            <a:r>
              <a:rPr lang="en-US" dirty="0" smtClean="0"/>
              <a:t>local, state, national, international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9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Introduction to Social Science Methods: An Overview of Qualitative and Quantitative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Research Design</a:t>
            </a:r>
          </a:p>
          <a:p>
            <a:r>
              <a:rPr lang="en-US" dirty="0" smtClean="0"/>
              <a:t>Part II: Quantitative Research</a:t>
            </a:r>
          </a:p>
          <a:p>
            <a:r>
              <a:rPr lang="en-US" dirty="0" smtClean="0"/>
              <a:t>Part III: Qualitative Research</a:t>
            </a:r>
            <a:r>
              <a:rPr lang="en-US" dirty="0"/>
              <a:t> </a:t>
            </a:r>
            <a:r>
              <a:rPr lang="en-US" dirty="0" smtClean="0"/>
              <a:t>(Zawadi Ruck-Ahidiana)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14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556313" cy="4144963"/>
          </a:xfrm>
        </p:spPr>
        <p:txBody>
          <a:bodyPr/>
          <a:lstStyle/>
          <a:p>
            <a:r>
              <a:rPr lang="en-US" dirty="0" smtClean="0"/>
              <a:t>Depending on:</a:t>
            </a:r>
          </a:p>
          <a:p>
            <a:pPr lvl="1"/>
            <a:r>
              <a:rPr lang="en-US" dirty="0" smtClean="0"/>
              <a:t>Type of data you want/need</a:t>
            </a:r>
          </a:p>
          <a:p>
            <a:pPr lvl="1"/>
            <a:r>
              <a:rPr lang="en-US" dirty="0" smtClean="0"/>
              <a:t>Sample size 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b="1" dirty="0" smtClean="0"/>
              <a:t>Time</a:t>
            </a:r>
          </a:p>
          <a:p>
            <a:pPr lvl="2"/>
            <a:r>
              <a:rPr lang="en-US" dirty="0" smtClean="0"/>
              <a:t>Timeline for data collection</a:t>
            </a:r>
          </a:p>
          <a:p>
            <a:pPr lvl="1"/>
            <a:r>
              <a:rPr lang="en-US" dirty="0" smtClean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655"/>
            <a:ext cx="7556313" cy="4144963"/>
          </a:xfrm>
        </p:spPr>
        <p:txBody>
          <a:bodyPr/>
          <a:lstStyle/>
          <a:p>
            <a:r>
              <a:rPr lang="en-US" dirty="0" smtClean="0"/>
              <a:t>Depending on:</a:t>
            </a:r>
          </a:p>
          <a:p>
            <a:pPr lvl="1"/>
            <a:r>
              <a:rPr lang="en-US" dirty="0" smtClean="0"/>
              <a:t>Type of data you want/need</a:t>
            </a:r>
          </a:p>
          <a:p>
            <a:pPr lvl="1"/>
            <a:r>
              <a:rPr lang="en-US" dirty="0" smtClean="0"/>
              <a:t>Sample size 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b="1" dirty="0" smtClean="0"/>
              <a:t>Resources </a:t>
            </a:r>
          </a:p>
          <a:p>
            <a:pPr lvl="2"/>
            <a:r>
              <a:rPr lang="en-US" dirty="0" smtClean="0"/>
              <a:t>Are you conducting the research alone? (do you have RAs)</a:t>
            </a:r>
          </a:p>
          <a:p>
            <a:pPr lvl="2"/>
            <a:r>
              <a:rPr lang="en-US" dirty="0" smtClean="0"/>
              <a:t>Cost of instrument design</a:t>
            </a:r>
          </a:p>
          <a:p>
            <a:pPr lvl="2"/>
            <a:r>
              <a:rPr lang="en-US" dirty="0" smtClean="0"/>
              <a:t>Cost of data collection</a:t>
            </a:r>
          </a:p>
          <a:p>
            <a:pPr lvl="2"/>
            <a:r>
              <a:rPr lang="en-US" dirty="0" smtClean="0"/>
              <a:t>Cost of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9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72491"/>
            <a:ext cx="7556313" cy="5486513"/>
          </a:xfrm>
        </p:spPr>
        <p:txBody>
          <a:bodyPr>
            <a:noAutofit/>
          </a:bodyPr>
          <a:lstStyle/>
          <a:p>
            <a:r>
              <a:rPr lang="en-US" dirty="0" smtClean="0"/>
              <a:t>Systematic empirical investigation of observable phenomena using statistical (computational) techniques</a:t>
            </a:r>
          </a:p>
          <a:p>
            <a:r>
              <a:rPr lang="en-US" dirty="0" smtClean="0"/>
              <a:t>Aims at causal explanation - answering “Why”</a:t>
            </a:r>
          </a:p>
          <a:p>
            <a:r>
              <a:rPr lang="en-US" dirty="0"/>
              <a:t> </a:t>
            </a:r>
            <a:r>
              <a:rPr lang="en-AU" dirty="0" smtClean="0"/>
              <a:t>Numeric </a:t>
            </a:r>
            <a:r>
              <a:rPr lang="en-AU" dirty="0"/>
              <a:t>analysis and measurement are the key parts of quantitative </a:t>
            </a:r>
            <a:r>
              <a:rPr lang="en-AU" dirty="0" smtClean="0"/>
              <a:t>research </a:t>
            </a:r>
            <a:r>
              <a:rPr lang="en-AU" dirty="0"/>
              <a:t>that state the fundamental connection between </a:t>
            </a:r>
            <a:r>
              <a:rPr lang="en-AU" dirty="0" smtClean="0"/>
              <a:t>observation </a:t>
            </a:r>
            <a:r>
              <a:rPr lang="en-AU" dirty="0"/>
              <a:t>and </a:t>
            </a:r>
            <a:r>
              <a:rPr lang="en-AU" dirty="0" smtClean="0"/>
              <a:t>analytic statement(s)</a:t>
            </a:r>
            <a:endParaRPr lang="en-AU" dirty="0"/>
          </a:p>
          <a:p>
            <a:r>
              <a:rPr lang="en-AU" dirty="0" smtClean="0"/>
              <a:t>Quantitative </a:t>
            </a:r>
            <a:r>
              <a:rPr lang="en-AU" dirty="0"/>
              <a:t>methods are mostly used to justify  the hypotheses and draw </a:t>
            </a:r>
            <a:r>
              <a:rPr lang="en-AU" dirty="0" smtClean="0"/>
              <a:t>a </a:t>
            </a:r>
            <a:r>
              <a:rPr lang="en-AU" dirty="0"/>
              <a:t>general conclusion on selected </a:t>
            </a:r>
            <a:r>
              <a:rPr lang="en-AU" dirty="0" smtClean="0"/>
              <a:t>hypotheses</a:t>
            </a:r>
          </a:p>
          <a:p>
            <a:r>
              <a:rPr lang="en-AU" dirty="0" smtClean="0"/>
              <a:t>Statistics</a:t>
            </a:r>
            <a:r>
              <a:rPr lang="en-AU" dirty="0"/>
              <a:t>, tables and graphs, are often used to present the results of </a:t>
            </a:r>
            <a:r>
              <a:rPr lang="en-AU" dirty="0" smtClean="0"/>
              <a:t>these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9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Based on the idea that aspects of </a:t>
            </a:r>
            <a:r>
              <a:rPr lang="en-AU" dirty="0" smtClean="0"/>
              <a:t>environment </a:t>
            </a:r>
            <a:r>
              <a:rPr lang="en-AU" dirty="0"/>
              <a:t>can be quantified, measured and expressed </a:t>
            </a:r>
            <a:r>
              <a:rPr lang="en-AU" dirty="0" smtClean="0"/>
              <a:t>numerically</a:t>
            </a:r>
            <a:endParaRPr lang="en-AU" dirty="0"/>
          </a:p>
          <a:p>
            <a:r>
              <a:rPr lang="en-AU" dirty="0"/>
              <a:t>The information about a phenomenon of </a:t>
            </a:r>
            <a:r>
              <a:rPr lang="en-AU" dirty="0" smtClean="0"/>
              <a:t>environment </a:t>
            </a:r>
            <a:r>
              <a:rPr lang="en-AU" dirty="0"/>
              <a:t>is expressed in numeric terms that can be analysed by statistical and spatial </a:t>
            </a:r>
            <a:r>
              <a:rPr lang="en-AU" dirty="0" smtClean="0"/>
              <a:t>methods</a:t>
            </a:r>
            <a:endParaRPr lang="en-AU" dirty="0"/>
          </a:p>
          <a:p>
            <a:r>
              <a:rPr lang="en-AU" dirty="0"/>
              <a:t>The observations can be directly numeric information or can be classified into numeric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6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57509"/>
            <a:ext cx="7556313" cy="53103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Systematic empirical investigation of observable phenomena using statistical (computational) techniques</a:t>
            </a:r>
          </a:p>
          <a:p>
            <a:r>
              <a:rPr lang="en-US" dirty="0"/>
              <a:t>Aims at causal explanation</a:t>
            </a:r>
          </a:p>
          <a:p>
            <a:pPr lvl="1"/>
            <a:r>
              <a:rPr lang="en-US" dirty="0"/>
              <a:t>Primarily answering “Why”</a:t>
            </a:r>
            <a:endParaRPr lang="en-US" dirty="0" smtClean="0"/>
          </a:p>
          <a:p>
            <a:r>
              <a:rPr lang="en-US" dirty="0" smtClean="0"/>
              <a:t>Characteristics of quant research</a:t>
            </a:r>
          </a:p>
          <a:p>
            <a:pPr lvl="1"/>
            <a:r>
              <a:rPr lang="en-US" dirty="0" smtClean="0"/>
              <a:t>Scientific</a:t>
            </a:r>
          </a:p>
          <a:p>
            <a:pPr lvl="1"/>
            <a:r>
              <a:rPr lang="en-US" dirty="0" smtClean="0"/>
              <a:t>Positivist</a:t>
            </a:r>
          </a:p>
          <a:p>
            <a:pPr lvl="1"/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Experimental</a:t>
            </a:r>
          </a:p>
          <a:p>
            <a:pPr lvl="1"/>
            <a:r>
              <a:rPr lang="en-US" dirty="0" smtClean="0"/>
              <a:t>Macros (events/processes/relations)</a:t>
            </a:r>
          </a:p>
          <a:p>
            <a:pPr lvl="1"/>
            <a:r>
              <a:rPr lang="en-US" dirty="0" smtClean="0"/>
              <a:t>Deductive</a:t>
            </a:r>
          </a:p>
          <a:p>
            <a:pPr lvl="1"/>
            <a:r>
              <a:rPr lang="en-US" dirty="0" smtClean="0"/>
              <a:t>Hard/factual</a:t>
            </a:r>
          </a:p>
          <a:p>
            <a:pPr lvl="1"/>
            <a:r>
              <a:rPr lang="en-US" dirty="0" smtClean="0"/>
              <a:t>Representative/generalizable</a:t>
            </a:r>
          </a:p>
          <a:p>
            <a:pPr lvl="1"/>
            <a:r>
              <a:rPr lang="en-US" dirty="0" smtClean="0"/>
              <a:t>Apolitical</a:t>
            </a:r>
          </a:p>
          <a:p>
            <a:pPr lvl="1"/>
            <a:r>
              <a:rPr lang="en-US" dirty="0" smtClean="0"/>
              <a:t>Realist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9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904024"/>
              </p:ext>
            </p:extLst>
          </p:nvPr>
        </p:nvGraphicFramePr>
        <p:xfrm>
          <a:off x="498288" y="181443"/>
          <a:ext cx="8369308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940"/>
                <a:gridCol w="1179322"/>
                <a:gridCol w="2086493"/>
                <a:gridCol w="2721513"/>
                <a:gridCol w="1871040"/>
              </a:tblGrid>
              <a:tr h="370840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Designs &amp;</a:t>
                      </a:r>
                      <a:r>
                        <a:rPr lang="en-US" sz="1100" b="0" baseline="0" dirty="0" smtClean="0"/>
                        <a:t> Techniques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Methods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Details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Sample</a:t>
                      </a:r>
                      <a:endParaRPr lang="en-US" sz="1100" b="0" dirty="0"/>
                    </a:p>
                  </a:txBody>
                  <a:tcPr/>
                </a:tc>
              </a:tr>
              <a:tr h="370840">
                <a:tc rowSpan="10">
                  <a:txBody>
                    <a:bodyPr/>
                    <a:lstStyle/>
                    <a:p>
                      <a:r>
                        <a:rPr lang="en-US" sz="2000" baseline="0" dirty="0" smtClean="0"/>
                        <a:t>   Q U A N T I T A T I V E      M E T H O D S</a:t>
                      </a:r>
                    </a:p>
                  </a:txBody>
                  <a:tcPr vert="wordArtVert"/>
                </a:tc>
                <a:tc rowSpan="3">
                  <a:txBody>
                    <a:bodyPr/>
                    <a:lstStyle/>
                    <a:p>
                      <a:r>
                        <a:rPr lang="en-US" sz="1100" dirty="0" smtClean="0"/>
                        <a:t>Experimental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Designs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Lab</a:t>
                      </a:r>
                      <a:r>
                        <a:rPr lang="en-US" sz="1100" baseline="0" dirty="0" smtClean="0"/>
                        <a:t> Experiment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Applying scientific method to experimentally examine an intervention in a controlled</a:t>
                      </a:r>
                      <a:r>
                        <a:rPr lang="en-US" sz="1100" baseline="0" dirty="0" smtClean="0"/>
                        <a:t> setting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or more groups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baseline="0" dirty="0" smtClean="0"/>
                    </a:p>
                  </a:txBody>
                  <a:tcPr vert="wordArtVert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Field Experiment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Applying the scientific</a:t>
                      </a:r>
                      <a:r>
                        <a:rPr lang="en-US" sz="1100" baseline="0" dirty="0" smtClean="0"/>
                        <a:t> method to experimentally examine an intervention in a real world setting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or more groups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baseline="0" dirty="0" smtClean="0"/>
                    </a:p>
                  </a:txBody>
                  <a:tcPr vert="wordArtVert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Quasi-Experimental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Selecting a group to test a variable w. out random pre-selection</a:t>
                      </a:r>
                      <a:r>
                        <a:rPr lang="en-US" sz="1100" baseline="0" dirty="0" smtClean="0"/>
                        <a:t> processes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or more</a:t>
                      </a:r>
                      <a:r>
                        <a:rPr lang="en-US" sz="1100" baseline="0" dirty="0" smtClean="0"/>
                        <a:t> groups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baseline="0" dirty="0" smtClean="0"/>
                    </a:p>
                  </a:txBody>
                  <a:tcPr vert="wordArtVert"/>
                </a:tc>
                <a:tc rowSpan="4">
                  <a:txBody>
                    <a:bodyPr/>
                    <a:lstStyle/>
                    <a:p>
                      <a:r>
                        <a:rPr lang="en-US" sz="1100" dirty="0" smtClean="0"/>
                        <a:t>Descriptive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Designs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Survey/Questionnaire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Series of ques &amp; other prompts to</a:t>
                      </a:r>
                      <a:r>
                        <a:rPr lang="en-US" sz="1100" baseline="0" dirty="0" smtClean="0"/>
                        <a:t> gather info from respondents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Large (most often),</a:t>
                      </a:r>
                      <a:r>
                        <a:rPr lang="en-US" sz="1100" baseline="0" dirty="0" smtClean="0"/>
                        <a:t> representative, often random sample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Meta-Analysis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Statistical method for combining the results</a:t>
                      </a:r>
                      <a:r>
                        <a:rPr lang="en-US" sz="1100" baseline="0" dirty="0" smtClean="0"/>
                        <a:t> from a set of studies that address related hypotheses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 or more pre-existing studies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Case Study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In-depth investigation of an</a:t>
                      </a:r>
                      <a:r>
                        <a:rPr lang="en-US" sz="1100" baseline="0" dirty="0" smtClean="0"/>
                        <a:t> individual, group or event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</a:t>
                      </a:r>
                      <a:r>
                        <a:rPr lang="en-US" sz="1100" baseline="0" dirty="0" smtClean="0"/>
                        <a:t> least 1 individual, group or event 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Applied Behavioral</a:t>
                      </a:r>
                      <a:r>
                        <a:rPr lang="en-US" sz="1100" baseline="0" dirty="0" smtClean="0"/>
                        <a:t> Analysis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 examination of individual responses to an</a:t>
                      </a:r>
                      <a:r>
                        <a:rPr lang="en-US" sz="1100" baseline="0" dirty="0" smtClean="0"/>
                        <a:t> intervention(s)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 least</a:t>
                      </a:r>
                      <a:r>
                        <a:rPr lang="en-US" sz="1100" baseline="0" dirty="0" smtClean="0"/>
                        <a:t> 1 individual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Longitudinal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Experiments,</a:t>
                      </a:r>
                      <a:r>
                        <a:rPr lang="en-US" sz="1100" baseline="0" dirty="0" smtClean="0"/>
                        <a:t> surveys, case-study, applied-behavioral analysis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Applying</a:t>
                      </a:r>
                      <a:r>
                        <a:rPr lang="en-US" sz="1100" baseline="0" dirty="0" smtClean="0"/>
                        <a:t> a specific method &amp; corresponding instruments to a sample over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Individuals</a:t>
                      </a:r>
                      <a:r>
                        <a:rPr lang="en-US" sz="1100" baseline="0" dirty="0" smtClean="0"/>
                        <a:t>, groups or institutions over time (may be the same or similar)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i="1" dirty="0" smtClean="0"/>
                        <a:t>Pre-Test</a:t>
                      </a:r>
                      <a:br>
                        <a:rPr lang="en-US" sz="1100" i="1" dirty="0" smtClean="0"/>
                      </a:br>
                      <a:r>
                        <a:rPr lang="en-US" sz="1100" i="1" dirty="0" smtClean="0"/>
                        <a:t>Designs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Pilot</a:t>
                      </a:r>
                      <a:r>
                        <a:rPr lang="en-US" sz="1100" baseline="0" dirty="0" smtClean="0"/>
                        <a:t> Study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Small scale preliminary</a:t>
                      </a:r>
                      <a:r>
                        <a:rPr lang="en-US" sz="1100" baseline="0" dirty="0" smtClean="0"/>
                        <a:t> study conducted before main research to check feasibility of research design, time line, instruments, etc … &amp; make necessary changes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Small</a:t>
                      </a:r>
                      <a:r>
                        <a:rPr lang="en-US" sz="1100" baseline="0" dirty="0" smtClean="0"/>
                        <a:t> group who can inform/comment on research design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Usability Testing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Evaluating a product</a:t>
                      </a:r>
                      <a:r>
                        <a:rPr lang="en-US" sz="1100" baseline="0" dirty="0" smtClean="0"/>
                        <a:t> (i.e. instrument) by testing it on a sample of potential users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Small group who can inform</a:t>
                      </a:r>
                      <a:r>
                        <a:rPr lang="en-US" sz="1100" baseline="0" dirty="0" smtClean="0"/>
                        <a:t>/comment on validity and reliability of instrument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26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/>
              <a:t>EXPERIMENTAL DESIGNS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564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Research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Compare two or more groups that are similar except for one factor or </a:t>
            </a:r>
            <a:r>
              <a:rPr lang="en-US" dirty="0" smtClean="0"/>
              <a:t>variable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occur in lab or field (natural setting)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Conditions can be highly </a:t>
            </a:r>
            <a:r>
              <a:rPr lang="en-US" dirty="0"/>
              <a:t>controlled; variables </a:t>
            </a:r>
            <a:r>
              <a:rPr lang="en-US" dirty="0" smtClean="0"/>
              <a:t>can be </a:t>
            </a:r>
            <a:r>
              <a:rPr lang="en-US" dirty="0"/>
              <a:t>manipulated by the </a:t>
            </a:r>
            <a:r>
              <a:rPr lang="en-US" dirty="0" smtClean="0"/>
              <a:t>researcher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Tend to use randomized samples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 groups – treatment &amp; control</a:t>
            </a: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3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-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63837"/>
            <a:ext cx="7556313" cy="4144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does a factor influence the behavior of an individual or a group?</a:t>
            </a:r>
          </a:p>
          <a:p>
            <a:r>
              <a:rPr lang="en-US" dirty="0" smtClean="0"/>
              <a:t>Lab experiments</a:t>
            </a:r>
          </a:p>
          <a:p>
            <a:pPr lvl="1"/>
            <a:r>
              <a:rPr lang="en-US" dirty="0" smtClean="0"/>
              <a:t>Require lab settings</a:t>
            </a:r>
          </a:p>
          <a:p>
            <a:pPr lvl="1"/>
            <a:r>
              <a:rPr lang="en-US" dirty="0" smtClean="0"/>
              <a:t>Controlled environment</a:t>
            </a:r>
          </a:p>
          <a:p>
            <a:pPr lvl="1"/>
            <a:r>
              <a:rPr lang="en-US" dirty="0" smtClean="0"/>
              <a:t>Results highly reliable</a:t>
            </a:r>
          </a:p>
          <a:p>
            <a:pPr lvl="1"/>
            <a:r>
              <a:rPr lang="en-US" dirty="0" smtClean="0"/>
              <a:t>Develop cause &amp; effect relationships</a:t>
            </a:r>
          </a:p>
          <a:p>
            <a:pPr lvl="1"/>
            <a:r>
              <a:rPr lang="en-US" dirty="0" smtClean="0"/>
              <a:t>Can only use small samples – often too costly for large-N</a:t>
            </a:r>
          </a:p>
          <a:p>
            <a:pPr lvl="1"/>
            <a:r>
              <a:rPr lang="en-US" dirty="0" smtClean="0"/>
              <a:t>Can only study snapshot of present (not past)</a:t>
            </a:r>
          </a:p>
          <a:p>
            <a:r>
              <a:rPr lang="en-US" dirty="0" smtClean="0"/>
              <a:t>Field experiments</a:t>
            </a:r>
          </a:p>
          <a:p>
            <a:pPr lvl="1"/>
            <a:r>
              <a:rPr lang="en-US" dirty="0" smtClean="0"/>
              <a:t>Occur in naturally occurring environments</a:t>
            </a:r>
          </a:p>
          <a:p>
            <a:pPr lvl="1"/>
            <a:r>
              <a:rPr lang="en-US" dirty="0" smtClean="0"/>
              <a:t>Examining an intervention in the real world</a:t>
            </a:r>
          </a:p>
          <a:p>
            <a:pPr lvl="1"/>
            <a:r>
              <a:rPr lang="en-US" dirty="0" smtClean="0"/>
              <a:t>Subjects don’t always know they are involved in experiment</a:t>
            </a:r>
          </a:p>
          <a:p>
            <a:pPr lvl="1"/>
            <a:r>
              <a:rPr lang="en-US" dirty="0" smtClean="0"/>
              <a:t>Seen as having higher degree of external validity since occur in real world</a:t>
            </a:r>
          </a:p>
        </p:txBody>
      </p:sp>
    </p:spTree>
    <p:extLst>
      <p:ext uri="{BB962C8B-B14F-4D97-AF65-F5344CB8AC3E}">
        <p14:creationId xmlns:p14="http://schemas.microsoft.com/office/powerpoint/2010/main" val="211313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3005673" cy="4144963"/>
          </a:xfrm>
        </p:spPr>
        <p:txBody>
          <a:bodyPr/>
          <a:lstStyle/>
          <a:p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Milgram exp</a:t>
            </a:r>
          </a:p>
          <a:p>
            <a:pPr lvl="1"/>
            <a:r>
              <a:rPr lang="en-US" dirty="0" smtClean="0">
                <a:hlinkClick r:id="rId3"/>
              </a:rPr>
              <a:t>Zimbardo</a:t>
            </a:r>
            <a:r>
              <a:rPr lang="en-US" dirty="0" smtClean="0"/>
              <a:t> Prison exp</a:t>
            </a:r>
          </a:p>
          <a:p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Drug/pharmaceutical trials</a:t>
            </a:r>
          </a:p>
          <a:p>
            <a:pPr lvl="1"/>
            <a:r>
              <a:rPr lang="en-US" dirty="0" smtClean="0">
                <a:hlinkClick r:id="rId4"/>
              </a:rPr>
              <a:t>Poyner</a:t>
            </a:r>
            <a:r>
              <a:rPr lang="en-US" dirty="0" smtClean="0"/>
              <a:t> on reducing theft in public spaces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261" y="16002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261" y="4026706"/>
            <a:ext cx="3765526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6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problem to be studied</a:t>
            </a:r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53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/>
              <a:t>DESCRIPTIVE DESIGNS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369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/>
              <a:t>DESCRIPTIVE DESIGNS</a:t>
            </a:r>
            <a:br>
              <a:rPr lang="en-US" sz="4400" dirty="0" smtClean="0"/>
            </a:br>
            <a:r>
              <a:rPr lang="en-US" sz="4400" dirty="0" smtClean="0"/>
              <a:t>SURVEYS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369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Research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set of </a:t>
            </a:r>
            <a:r>
              <a:rPr lang="en-US" dirty="0" smtClean="0"/>
              <a:t>predetermined, standardized, </a:t>
            </a:r>
            <a:r>
              <a:rPr lang="en-US" dirty="0"/>
              <a:t>questions</a:t>
            </a:r>
          </a:p>
          <a:p>
            <a:r>
              <a:rPr lang="en-US" dirty="0"/>
              <a:t>Collect answers from representative sample</a:t>
            </a:r>
          </a:p>
          <a:p>
            <a:r>
              <a:rPr lang="en-US" dirty="0"/>
              <a:t>Answers are categorized and analyzed so tendencies can be discerned</a:t>
            </a:r>
          </a:p>
        </p:txBody>
      </p:sp>
    </p:spTree>
    <p:extLst>
      <p:ext uri="{BB962C8B-B14F-4D97-AF65-F5344CB8AC3E}">
        <p14:creationId xmlns:p14="http://schemas.microsoft.com/office/powerpoint/2010/main" val="196776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-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58013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Used to assess thoughts, opinions, feelings, habits, activity logs</a:t>
            </a:r>
          </a:p>
          <a:p>
            <a:r>
              <a:rPr lang="en-US" dirty="0" smtClean="0"/>
              <a:t>Primary v. secondary data</a:t>
            </a:r>
          </a:p>
          <a:p>
            <a:pPr lvl="1"/>
            <a:r>
              <a:rPr lang="en-US" dirty="0" smtClean="0"/>
              <a:t>Developing survey instruments to conduct primary data can be difficult – may require piloting questionnaire</a:t>
            </a:r>
          </a:p>
          <a:p>
            <a:pPr lvl="1"/>
            <a:r>
              <a:rPr lang="en-US" dirty="0" smtClean="0"/>
              <a:t>Order of the questions is v. important</a:t>
            </a:r>
          </a:p>
          <a:p>
            <a:pPr lvl="1"/>
            <a:r>
              <a:rPr lang="en-US" dirty="0" smtClean="0"/>
              <a:t>Often easier to use secondary survey data or instruments</a:t>
            </a:r>
          </a:p>
          <a:p>
            <a:pPr lvl="2"/>
            <a:r>
              <a:rPr lang="en-US" dirty="0" smtClean="0"/>
              <a:t>Instruments have been proven reliable</a:t>
            </a:r>
          </a:p>
          <a:p>
            <a:r>
              <a:rPr lang="en-US" dirty="0" smtClean="0"/>
              <a:t>Can be issues or reliability &amp; validity relating to self-reports</a:t>
            </a:r>
          </a:p>
          <a:p>
            <a:pPr lvl="1"/>
            <a:r>
              <a:rPr lang="en-US" dirty="0" smtClean="0"/>
              <a:t>Response bias</a:t>
            </a:r>
          </a:p>
          <a:p>
            <a:pPr lvl="1"/>
            <a:r>
              <a:rPr lang="en-US" dirty="0" smtClean="0"/>
              <a:t>Can be checked/corrected by test-retest of questions and standardization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6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87463"/>
            <a:ext cx="3852312" cy="4144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General Social Survey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US Census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687" y="1205155"/>
            <a:ext cx="33401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16" y="3753468"/>
            <a:ext cx="37592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/>
              <a:t>DESCRIPTIVE DESIGNS</a:t>
            </a:r>
            <a:br>
              <a:rPr lang="en-US" sz="4400" dirty="0" smtClean="0"/>
            </a:br>
            <a:r>
              <a:rPr lang="en-US" sz="4400" dirty="0" smtClean="0"/>
              <a:t>META-ANALYSIS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009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Numerous experimental studies with reported statistical analysis are compared</a:t>
            </a:r>
          </a:p>
          <a:p>
            <a:r>
              <a:rPr lang="en-US" dirty="0"/>
              <a:t>Distinguishes trends</a:t>
            </a:r>
          </a:p>
          <a:p>
            <a:r>
              <a:rPr lang="en-US" dirty="0"/>
              <a:t>Effect size (the influence of the independent variable on the dependent variable) can be </a:t>
            </a:r>
            <a:r>
              <a:rPr lang="en-US" dirty="0" smtClean="0"/>
              <a:t>compared</a:t>
            </a:r>
          </a:p>
          <a:p>
            <a:r>
              <a:rPr lang="en-US" dirty="0"/>
              <a:t>Similar studies can </a:t>
            </a:r>
            <a:r>
              <a:rPr lang="en-US" dirty="0" smtClean="0"/>
              <a:t>yield a common truth</a:t>
            </a:r>
          </a:p>
          <a:p>
            <a:r>
              <a:rPr lang="en-US" dirty="0" smtClean="0"/>
              <a:t>Conducting research about previous research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–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99232"/>
            <a:ext cx="7556313" cy="47269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Using a statistical approach to combine the results from multiple studies in an effort to increase power (vs. individual studies)</a:t>
            </a:r>
          </a:p>
          <a:p>
            <a:r>
              <a:rPr lang="en-US" dirty="0" smtClean="0"/>
              <a:t>Improves estimates of effect size</a:t>
            </a:r>
          </a:p>
          <a:p>
            <a:r>
              <a:rPr lang="en-US" dirty="0" smtClean="0"/>
              <a:t>Can also resolve uncertainty when reports disagree</a:t>
            </a:r>
          </a:p>
          <a:p>
            <a:r>
              <a:rPr lang="en-US" dirty="0" smtClean="0"/>
              <a:t>Can only be used if a common statistical measure is included across studies</a:t>
            </a:r>
          </a:p>
          <a:p>
            <a:r>
              <a:rPr lang="en-US" dirty="0" smtClean="0"/>
              <a:t>Results generalizable to larger population</a:t>
            </a:r>
          </a:p>
          <a:p>
            <a:r>
              <a:rPr lang="en-US" dirty="0" smtClean="0"/>
              <a:t>Precision &amp; accuracy of estimates can be improved as you add more data</a:t>
            </a:r>
          </a:p>
          <a:p>
            <a:r>
              <a:rPr lang="en-US" dirty="0" smtClean="0"/>
              <a:t>Hypothesis testing can be applied to summary estimates</a:t>
            </a:r>
          </a:p>
          <a:p>
            <a:r>
              <a:rPr lang="en-US" dirty="0" smtClean="0"/>
              <a:t>Does not predict the results of a single, larger study</a:t>
            </a:r>
          </a:p>
          <a:p>
            <a:r>
              <a:rPr lang="en-US" dirty="0" smtClean="0"/>
              <a:t>Can’t control for sources of bias – a meta-analysis of badly designed studies will produce bad statistics</a:t>
            </a:r>
          </a:p>
        </p:txBody>
      </p:sp>
    </p:spTree>
    <p:extLst>
      <p:ext uri="{BB962C8B-B14F-4D97-AF65-F5344CB8AC3E}">
        <p14:creationId xmlns:p14="http://schemas.microsoft.com/office/powerpoint/2010/main" val="399873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-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Meta-Analysis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9051" y="2558472"/>
            <a:ext cx="17285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5737" y="2558472"/>
            <a:ext cx="17285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2639" y="2558472"/>
            <a:ext cx="17285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4369" y="2558472"/>
            <a:ext cx="17285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4345" y="4691542"/>
            <a:ext cx="36085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Overall Effect Size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40116" y="3021871"/>
            <a:ext cx="1422825" cy="1563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84904" y="3021871"/>
            <a:ext cx="0" cy="1563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5341" y="3021871"/>
            <a:ext cx="776552" cy="1563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26179" y="2998355"/>
            <a:ext cx="1046075" cy="1587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7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48191"/>
            <a:ext cx="7556313" cy="1116106"/>
          </a:xfrm>
        </p:spPr>
        <p:txBody>
          <a:bodyPr/>
          <a:lstStyle/>
          <a:p>
            <a:r>
              <a:rPr lang="en-US" dirty="0" smtClean="0"/>
              <a:t>Meta-Analysis - Examples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882384"/>
            <a:ext cx="6571767" cy="59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An idea that will be tested through systematic investigation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777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/>
              <a:t>DESCRIPTIVE DESIGNS</a:t>
            </a:r>
            <a:br>
              <a:rPr lang="en-US" sz="4400" dirty="0" smtClean="0"/>
            </a:br>
            <a:r>
              <a:rPr lang="en-US" sz="4400" dirty="0" smtClean="0"/>
              <a:t>CASE STUDIES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009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- Case </a:t>
            </a:r>
            <a:r>
              <a:rPr lang="en-US" dirty="0"/>
              <a:t>Study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called single case design</a:t>
            </a:r>
          </a:p>
          <a:p>
            <a:r>
              <a:rPr lang="en-US" dirty="0"/>
              <a:t>Describes numerically a specific case (can </a:t>
            </a:r>
            <a:r>
              <a:rPr lang="en-US" dirty="0" smtClean="0"/>
              <a:t>be organization,  group, event, action </a:t>
            </a:r>
            <a:r>
              <a:rPr lang="en-US" dirty="0"/>
              <a:t>or individual)</a:t>
            </a:r>
          </a:p>
          <a:p>
            <a:r>
              <a:rPr lang="en-US" dirty="0"/>
              <a:t>May test or generate hypotheses</a:t>
            </a:r>
          </a:p>
          <a:p>
            <a:r>
              <a:rPr lang="en-US" dirty="0"/>
              <a:t>Results often presented with tables and graphs</a:t>
            </a:r>
          </a:p>
        </p:txBody>
      </p:sp>
    </p:spTree>
    <p:extLst>
      <p:ext uri="{BB962C8B-B14F-4D97-AF65-F5344CB8AC3E}">
        <p14:creationId xmlns:p14="http://schemas.microsoft.com/office/powerpoint/2010/main" val="205991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– Case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9221"/>
            <a:ext cx="7556313" cy="4144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Up-close, detailed examination of a subject &amp; related contextual conditions</a:t>
            </a:r>
          </a:p>
          <a:p>
            <a:pPr lvl="1"/>
            <a:r>
              <a:rPr lang="en-US" sz="1600" dirty="0" smtClean="0">
                <a:sym typeface="Wingdings"/>
              </a:rPr>
              <a:t> an empirical inquiry that investigates a phenomenon within its real world contexts</a:t>
            </a:r>
            <a:endParaRPr lang="en-US" sz="1600" dirty="0" smtClean="0"/>
          </a:p>
          <a:p>
            <a:r>
              <a:rPr lang="en-US" sz="1600" dirty="0" smtClean="0"/>
              <a:t>Holistic approach</a:t>
            </a:r>
          </a:p>
          <a:p>
            <a:r>
              <a:rPr lang="en-US" sz="1600" dirty="0" smtClean="0"/>
              <a:t>Not to be confused w. qualitative research – can be a mix of quantitative and qualitative data</a:t>
            </a:r>
          </a:p>
          <a:p>
            <a:r>
              <a:rPr lang="en-US" sz="1600" dirty="0" smtClean="0"/>
              <a:t>No random sample – information oriented sampling</a:t>
            </a:r>
          </a:p>
          <a:p>
            <a:pPr lvl="1"/>
            <a:r>
              <a:rPr lang="en-US" sz="1600" dirty="0" smtClean="0"/>
              <a:t>Outlier cases may reveal more than a representative case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ypes of cases:</a:t>
            </a:r>
          </a:p>
          <a:p>
            <a:pPr lvl="1"/>
            <a:r>
              <a:rPr lang="en-US" sz="1600" dirty="0"/>
              <a:t>E</a:t>
            </a:r>
            <a:r>
              <a:rPr lang="en-US" sz="1600" dirty="0" smtClean="0"/>
              <a:t>xplanatory</a:t>
            </a:r>
          </a:p>
          <a:p>
            <a:pPr lvl="1"/>
            <a:r>
              <a:rPr lang="en-US" sz="1600" dirty="0" smtClean="0"/>
              <a:t>Exploratory</a:t>
            </a:r>
          </a:p>
          <a:p>
            <a:pPr lvl="1"/>
            <a:r>
              <a:rPr lang="en-US" sz="1600" dirty="0" smtClean="0"/>
              <a:t>Multiple-case study</a:t>
            </a:r>
          </a:p>
          <a:p>
            <a:pPr lvl="1"/>
            <a:r>
              <a:rPr lang="en-US" sz="1600" dirty="0" smtClean="0"/>
              <a:t>Intrinsic</a:t>
            </a:r>
          </a:p>
          <a:p>
            <a:pPr lvl="1"/>
            <a:r>
              <a:rPr lang="en-US" sz="1600" dirty="0" smtClean="0"/>
              <a:t>Instrumental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ollective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2380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6158"/>
            <a:ext cx="7556313" cy="807538"/>
          </a:xfrm>
        </p:spPr>
        <p:txBody>
          <a:bodyPr/>
          <a:lstStyle/>
          <a:p>
            <a:r>
              <a:rPr lang="en-US" dirty="0" smtClean="0"/>
              <a:t>Case Study -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781049"/>
              </p:ext>
            </p:extLst>
          </p:nvPr>
        </p:nvGraphicFramePr>
        <p:xfrm>
          <a:off x="396018" y="667941"/>
          <a:ext cx="8290144" cy="6190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536"/>
                <a:gridCol w="2072536"/>
                <a:gridCol w="2072536"/>
                <a:gridCol w="1036268"/>
                <a:gridCol w="1036268"/>
              </a:tblGrid>
              <a:tr h="322514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Case study type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Details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Example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Small N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Large N</a:t>
                      </a:r>
                      <a:endParaRPr lang="en-US" sz="1600" b="0" dirty="0"/>
                    </a:p>
                  </a:txBody>
                  <a:tcPr/>
                </a:tc>
              </a:tr>
              <a:tr h="11913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Explanatory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Seeking an answer to a question on the causal links in real</a:t>
                      </a:r>
                      <a:r>
                        <a:rPr lang="en-US" sz="1200" baseline="0" dirty="0" smtClean="0"/>
                        <a:t> life interventions that may be too complex for survey or experimental strategies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Analyzing</a:t>
                      </a:r>
                      <a:r>
                        <a:rPr lang="en-US" sz="1200" baseline="0" dirty="0" smtClean="0"/>
                        <a:t> a web-based e-commerce site in Colombia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96754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Exploratory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Explore situations</a:t>
                      </a:r>
                      <a:r>
                        <a:rPr lang="en-US" sz="1200" baseline="0" dirty="0" smtClean="0"/>
                        <a:t> when intervention has no clear, single set of outcomes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 observational study</a:t>
                      </a:r>
                      <a:r>
                        <a:rPr lang="en-US" sz="1200" baseline="0" dirty="0" smtClean="0"/>
                        <a:t> of the development and implementation of a teacher-student relationship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8736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Multiple-case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Explore differences btwn &amp; within cases –</a:t>
                      </a:r>
                      <a:r>
                        <a:rPr lang="en-US" sz="1200" baseline="0" dirty="0" smtClean="0"/>
                        <a:t> goal is to replicate findings across cases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Studying various</a:t>
                      </a:r>
                      <a:r>
                        <a:rPr lang="en-US" sz="1200" baseline="0" dirty="0" smtClean="0"/>
                        <a:t> units within identifiable cases – examining/comparison</a:t>
                      </a:r>
                      <a:r>
                        <a:rPr lang="en-US" sz="1200" dirty="0" smtClean="0"/>
                        <a:t> different </a:t>
                      </a:r>
                      <a:r>
                        <a:rPr lang="en-US" sz="1200" dirty="0" smtClean="0"/>
                        <a:t>social services available to violent</a:t>
                      </a:r>
                      <a:r>
                        <a:rPr lang="en-US" sz="1200" baseline="0" dirty="0" smtClean="0"/>
                        <a:t> crime victims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7916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Intrinsic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When intent is</a:t>
                      </a:r>
                      <a:r>
                        <a:rPr lang="en-US" sz="1200" baseline="0" dirty="0" smtClean="0"/>
                        <a:t> to better understand the case, it’s particularities and ordinariness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 examination of </a:t>
                      </a:r>
                      <a:r>
                        <a:rPr lang="en-US" sz="1200" baseline="0" dirty="0" smtClean="0"/>
                        <a:t>how Alzheimer's effects couples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96754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Instrumental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Provides insight into an issue</a:t>
                      </a:r>
                      <a:r>
                        <a:rPr lang="en-US" sz="1200" baseline="0" dirty="0" smtClean="0"/>
                        <a:t> or helps to refine a theory – the actual case is of secondary interest (unlike intrinsic)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Examining the components</a:t>
                      </a:r>
                      <a:r>
                        <a:rPr lang="en-US" sz="1200" baseline="0" dirty="0" smtClean="0"/>
                        <a:t> of individual behavior that indicate the potential for domestic violence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  <a:tr h="615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Collective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Similar to multiple-case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collective case study of stress among HS math teachers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29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8035728" cy="1116106"/>
          </a:xfrm>
        </p:spPr>
        <p:txBody>
          <a:bodyPr/>
          <a:lstStyle/>
          <a:p>
            <a:pPr algn="ctr"/>
            <a:r>
              <a:rPr lang="en-US" sz="4400" dirty="0" smtClean="0"/>
              <a:t>DESCRIPTIVE DESIGNS</a:t>
            </a:r>
            <a:br>
              <a:rPr lang="en-US" sz="4400" dirty="0" smtClean="0"/>
            </a:br>
            <a:r>
              <a:rPr lang="en-US" sz="4000" dirty="0" smtClean="0"/>
              <a:t>APPLIED BEHAVIORAL 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009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- Applied </a:t>
            </a:r>
            <a:r>
              <a:rPr lang="en-US" dirty="0"/>
              <a:t>Behavior Analysis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 and analyzing procedures that produce effective and beneficial changes in behavior</a:t>
            </a:r>
          </a:p>
          <a:p>
            <a:r>
              <a:rPr lang="en-US" dirty="0" smtClean="0"/>
              <a:t>Examine </a:t>
            </a:r>
            <a:r>
              <a:rPr lang="en-US" dirty="0"/>
              <a:t>the </a:t>
            </a:r>
            <a:r>
              <a:rPr lang="en-US" dirty="0" smtClean="0"/>
              <a:t>individual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responses in different situations (conditions) across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Usually conducted in experimental form</a:t>
            </a:r>
            <a:endParaRPr lang="en-US" dirty="0"/>
          </a:p>
          <a:p>
            <a:r>
              <a:rPr lang="en-US" dirty="0" smtClean="0"/>
              <a:t>Also known as behavior modification </a:t>
            </a:r>
          </a:p>
        </p:txBody>
      </p:sp>
    </p:spTree>
    <p:extLst>
      <p:ext uri="{BB962C8B-B14F-4D97-AF65-F5344CB8AC3E}">
        <p14:creationId xmlns:p14="http://schemas.microsoft.com/office/powerpoint/2010/main" val="375797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– Applied Behavioral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studies require:</a:t>
            </a:r>
          </a:p>
          <a:p>
            <a:pPr lvl="1"/>
            <a:r>
              <a:rPr lang="en-US" dirty="0" smtClean="0"/>
              <a:t>At least 1 participant</a:t>
            </a:r>
          </a:p>
          <a:p>
            <a:pPr lvl="1"/>
            <a:r>
              <a:rPr lang="en-US" dirty="0" smtClean="0"/>
              <a:t>At least 1 behavior (dependent variable)</a:t>
            </a:r>
          </a:p>
          <a:p>
            <a:pPr lvl="1"/>
            <a:r>
              <a:rPr lang="en-US" dirty="0" smtClean="0"/>
              <a:t>At least 1 setting</a:t>
            </a:r>
          </a:p>
          <a:p>
            <a:pPr lvl="1"/>
            <a:r>
              <a:rPr lang="en-US" dirty="0" smtClean="0"/>
              <a:t>A system for measuring the behavior</a:t>
            </a:r>
          </a:p>
          <a:p>
            <a:pPr lvl="1"/>
            <a:r>
              <a:rPr lang="en-US" dirty="0" smtClean="0"/>
              <a:t>At least 1 treatment/intervention</a:t>
            </a:r>
          </a:p>
          <a:p>
            <a:pPr lvl="1"/>
            <a:r>
              <a:rPr lang="en-US" dirty="0" smtClean="0"/>
              <a:t>Manipulations of the independent variable so that its effects on the dependent variable may be analyzed</a:t>
            </a:r>
          </a:p>
          <a:p>
            <a:pPr lvl="1"/>
            <a:r>
              <a:rPr lang="en-US" dirty="0" smtClean="0"/>
              <a:t>A beneficial intervention (for the participant)</a:t>
            </a:r>
          </a:p>
          <a:p>
            <a:r>
              <a:rPr lang="en-US" dirty="0" smtClean="0"/>
              <a:t>Usually small-N studies</a:t>
            </a:r>
          </a:p>
          <a:p>
            <a:r>
              <a:rPr lang="en-US" dirty="0" smtClean="0"/>
              <a:t>Require manipulation and control of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6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66621"/>
            <a:ext cx="7556313" cy="1116106"/>
          </a:xfrm>
        </p:spPr>
        <p:txBody>
          <a:bodyPr/>
          <a:lstStyle/>
          <a:p>
            <a:r>
              <a:rPr lang="en-US" dirty="0" smtClean="0"/>
              <a:t>Applied Behavior Analysis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15" y="1347333"/>
            <a:ext cx="7638672" cy="3822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Testing interventions for autistic students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13" y="1729541"/>
            <a:ext cx="5729668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6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/>
              <a:t>LONGITUDINAL DESIGNS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009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- Longitudinal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or group research conducted across </a:t>
            </a:r>
            <a:r>
              <a:rPr lang="en-US" dirty="0" smtClean="0"/>
              <a:t>time, often decades</a:t>
            </a:r>
          </a:p>
          <a:p>
            <a:r>
              <a:rPr lang="en-US" dirty="0" smtClean="0"/>
              <a:t>Cohort Study: data is gathered from the same subjects repeatedly, over time</a:t>
            </a:r>
          </a:p>
          <a:p>
            <a:r>
              <a:rPr lang="en-US" dirty="0" smtClean="0"/>
              <a:t>Panel study: data is gathered from similar subjects, over time</a:t>
            </a:r>
          </a:p>
          <a:p>
            <a:r>
              <a:rPr lang="en-US" dirty="0" smtClean="0"/>
              <a:t>May be conducted using other methods (surveys, case studies)</a:t>
            </a:r>
          </a:p>
          <a:p>
            <a:r>
              <a:rPr lang="en-US" dirty="0" smtClean="0"/>
              <a:t>Studying developmental trends, the lifespan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1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>
                <a:sym typeface="Wingdings"/>
              </a:rPr>
              <a:t> </a:t>
            </a:r>
            <a:r>
              <a:rPr lang="en-US" dirty="0" smtClean="0"/>
              <a:t>An </a:t>
            </a:r>
            <a:r>
              <a:rPr lang="en-US" dirty="0"/>
              <a:t>idea that will be tested through systematic investigation</a:t>
            </a:r>
            <a:endParaRPr lang="en-US" dirty="0" smtClean="0"/>
          </a:p>
          <a:p>
            <a:r>
              <a:rPr lang="en-US" dirty="0" smtClean="0"/>
              <a:t>Identify the population you need to examine in order to test your hypothesis/hypotheses</a:t>
            </a:r>
          </a:p>
        </p:txBody>
      </p:sp>
    </p:spTree>
    <p:extLst>
      <p:ext uri="{BB962C8B-B14F-4D97-AF65-F5344CB8AC3E}">
        <p14:creationId xmlns:p14="http://schemas.microsoft.com/office/powerpoint/2010/main" val="1256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Research - Longitudinal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6376"/>
            <a:ext cx="7556313" cy="48797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Subject attrition is major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“missing data”</a:t>
            </a:r>
          </a:p>
          <a:p>
            <a:pPr lvl="1"/>
            <a:r>
              <a:rPr lang="en-US" dirty="0" smtClean="0"/>
              <a:t>Replacing with participants w. similar characteristics</a:t>
            </a:r>
            <a:endParaRPr lang="en-US" dirty="0"/>
          </a:p>
          <a:p>
            <a:r>
              <a:rPr lang="en-US" dirty="0"/>
              <a:t>Preserving confidentiality is also difficult</a:t>
            </a:r>
          </a:p>
          <a:p>
            <a:r>
              <a:rPr lang="en-US" dirty="0"/>
              <a:t>Specific standardized tools may change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Mostly observational – observe the state of things w.out manipulation </a:t>
            </a:r>
            <a:r>
              <a:rPr lang="en-US" dirty="0" smtClean="0">
                <a:sym typeface="Wingdings"/>
              </a:rPr>
              <a:t> may have less causal power than experiments</a:t>
            </a:r>
          </a:p>
          <a:p>
            <a:r>
              <a:rPr lang="en-US" b="1" dirty="0" smtClean="0">
                <a:sym typeface="Wingdings"/>
              </a:rPr>
              <a:t>BUT </a:t>
            </a:r>
            <a:r>
              <a:rPr lang="en-US" dirty="0" smtClean="0">
                <a:sym typeface="Wingdings"/>
              </a:rPr>
              <a:t>the inclusion of repeated observations at the individual level  more power than cross-sectional observational studies</a:t>
            </a:r>
          </a:p>
          <a:p>
            <a:r>
              <a:rPr lang="en-US" dirty="0" smtClean="0">
                <a:sym typeface="Wingdings"/>
              </a:rPr>
              <a:t>Exclude time invariant unobserved differences</a:t>
            </a:r>
          </a:p>
          <a:p>
            <a:r>
              <a:rPr lang="en-US" dirty="0" smtClean="0">
                <a:sym typeface="Wingdings"/>
              </a:rPr>
              <a:t>Include temporally ordered events</a:t>
            </a:r>
          </a:p>
          <a:p>
            <a:r>
              <a:rPr lang="en-US" dirty="0" smtClean="0">
                <a:sym typeface="Wingdings"/>
              </a:rPr>
              <a:t>Allow researchers to distinguish short v. long term phenomena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32" y="1510870"/>
            <a:ext cx="3781759" cy="4144963"/>
          </a:xfrm>
        </p:spPr>
        <p:txBody>
          <a:bodyPr/>
          <a:lstStyle/>
          <a:p>
            <a:r>
              <a:rPr lang="en-US" dirty="0" smtClean="0"/>
              <a:t>Survey Data </a:t>
            </a:r>
          </a:p>
          <a:p>
            <a:pPr lvl="1"/>
            <a:r>
              <a:rPr lang="en-US" dirty="0" smtClean="0">
                <a:hlinkClick r:id="rId3"/>
              </a:rPr>
              <a:t>National Longitudinal Survey of Youth</a:t>
            </a:r>
            <a:r>
              <a:rPr lang="en-US" dirty="0" smtClean="0"/>
              <a:t> (ages 12-16 in 1997)</a:t>
            </a:r>
          </a:p>
          <a:p>
            <a:r>
              <a:rPr lang="en-US" dirty="0" smtClean="0"/>
              <a:t>Case Study</a:t>
            </a:r>
          </a:p>
          <a:p>
            <a:pPr lvl="1"/>
            <a:r>
              <a:rPr lang="en-US" dirty="0" smtClean="0">
                <a:hlinkClick r:id="rId4"/>
              </a:rPr>
              <a:t>“UP”</a:t>
            </a:r>
            <a:r>
              <a:rPr lang="en-US" dirty="0" smtClean="0"/>
              <a:t> – British documentary of 14 British children starting in 1964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467" y="1346255"/>
            <a:ext cx="2769853" cy="82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987" y="2342050"/>
            <a:ext cx="4089400" cy="199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587" y="4469001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3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Methods -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Printed images, paper/pencil</a:t>
            </a:r>
          </a:p>
          <a:p>
            <a:r>
              <a:rPr lang="en-US" dirty="0" smtClean="0"/>
              <a:t>Online</a:t>
            </a:r>
          </a:p>
          <a:p>
            <a:pPr lvl="1"/>
            <a:r>
              <a:rPr lang="en-US" dirty="0" smtClean="0">
                <a:hlinkClick r:id="rId2"/>
              </a:rPr>
              <a:t>Survey Monkey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Zoomerang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Poll Daddy</a:t>
            </a:r>
            <a:endParaRPr lang="en-US" dirty="0" smtClean="0"/>
          </a:p>
          <a:p>
            <a:pPr lvl="2"/>
            <a:r>
              <a:rPr lang="en-US" dirty="0" smtClean="0">
                <a:hlinkClick r:id="rId5"/>
              </a:rPr>
              <a:t>Additional online survey instruments</a:t>
            </a:r>
            <a:endParaRPr lang="en-US" dirty="0" smtClean="0"/>
          </a:p>
          <a:p>
            <a:r>
              <a:rPr lang="en-US" dirty="0" smtClean="0"/>
              <a:t>Electronic devices: Smart phones, ipads, bio-physio readers, computers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7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Methods -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00787"/>
            <a:ext cx="7556313" cy="4144963"/>
          </a:xfrm>
        </p:spPr>
        <p:txBody>
          <a:bodyPr/>
          <a:lstStyle/>
          <a:p>
            <a:r>
              <a:rPr lang="en-US" dirty="0" smtClean="0"/>
              <a:t>Online</a:t>
            </a:r>
          </a:p>
          <a:p>
            <a:pPr lvl="1"/>
            <a:r>
              <a:rPr lang="en-US" b="1" dirty="0" smtClean="0">
                <a:hlinkClick r:id="rId2"/>
              </a:rPr>
              <a:t>Survey Monkey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94" y="2035510"/>
            <a:ext cx="6372876" cy="45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4681"/>
            <a:ext cx="7556313" cy="1116106"/>
          </a:xfrm>
        </p:spPr>
        <p:txBody>
          <a:bodyPr/>
          <a:lstStyle/>
          <a:p>
            <a:r>
              <a:rPr lang="en-US" dirty="0" smtClean="0"/>
              <a:t>Quant Methods -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881199"/>
            <a:ext cx="7556313" cy="4144963"/>
          </a:xfrm>
        </p:spPr>
        <p:txBody>
          <a:bodyPr/>
          <a:lstStyle/>
          <a:p>
            <a:r>
              <a:rPr lang="en-US" dirty="0" smtClean="0"/>
              <a:t>Online</a:t>
            </a:r>
          </a:p>
          <a:p>
            <a:pPr lvl="1"/>
            <a:r>
              <a:rPr lang="en-US" b="1" dirty="0" smtClean="0">
                <a:hlinkClick r:id="rId2"/>
              </a:rPr>
              <a:t>Survey Monkey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72" y="1756849"/>
            <a:ext cx="4911453" cy="46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84681"/>
            <a:ext cx="7556313" cy="1116106"/>
          </a:xfrm>
        </p:spPr>
        <p:txBody>
          <a:bodyPr/>
          <a:lstStyle/>
          <a:p>
            <a:r>
              <a:rPr lang="en-US" dirty="0" smtClean="0"/>
              <a:t>Quant Methods -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881199"/>
            <a:ext cx="7556313" cy="4144963"/>
          </a:xfrm>
        </p:spPr>
        <p:txBody>
          <a:bodyPr/>
          <a:lstStyle/>
          <a:p>
            <a:r>
              <a:rPr lang="en-US" dirty="0" smtClean="0"/>
              <a:t>Online</a:t>
            </a:r>
          </a:p>
          <a:p>
            <a:pPr lvl="1"/>
            <a:r>
              <a:rPr lang="en-US" b="1" dirty="0" smtClean="0">
                <a:hlinkClick r:id="rId2"/>
              </a:rPr>
              <a:t>Survey Monkey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58" y="1621712"/>
            <a:ext cx="6791539" cy="52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 Methods -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66766"/>
            <a:ext cx="7556313" cy="4144963"/>
          </a:xfrm>
        </p:spPr>
        <p:txBody>
          <a:bodyPr/>
          <a:lstStyle/>
          <a:p>
            <a:r>
              <a:rPr lang="en-US" dirty="0" smtClean="0"/>
              <a:t>Electronic devices: Smart phones, ipads, bio-physio readers, computers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4" y="1995879"/>
            <a:ext cx="2929369" cy="441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678" y="1995879"/>
            <a:ext cx="2929369" cy="43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1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6" y="2027219"/>
            <a:ext cx="8856256" cy="1116106"/>
          </a:xfrm>
        </p:spPr>
        <p:txBody>
          <a:bodyPr/>
          <a:lstStyle/>
          <a:p>
            <a:pPr algn="ctr"/>
            <a:r>
              <a:rPr lang="en-US" sz="4200" dirty="0" smtClean="0"/>
              <a:t>METHOD SELECTED, NOW WHAT?</a:t>
            </a:r>
            <a:br>
              <a:rPr lang="en-US" sz="4200" dirty="0" smtClean="0"/>
            </a:br>
            <a:r>
              <a:rPr lang="en-US" sz="3900" dirty="0" smtClean="0"/>
              <a:t>MEASUREMENT CRITERIA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1110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4692"/>
            <a:ext cx="7556313" cy="4651471"/>
          </a:xfrm>
        </p:spPr>
        <p:txBody>
          <a:bodyPr>
            <a:normAutofit/>
          </a:bodyPr>
          <a:lstStyle/>
          <a:p>
            <a:r>
              <a:rPr lang="en-US" dirty="0" smtClean="0"/>
              <a:t>Objectivity</a:t>
            </a:r>
            <a:endParaRPr lang="en-US" dirty="0"/>
          </a:p>
          <a:p>
            <a:r>
              <a:rPr lang="en-US" dirty="0" smtClean="0"/>
              <a:t>Accuracy</a:t>
            </a:r>
          </a:p>
          <a:p>
            <a:r>
              <a:rPr lang="en-US" dirty="0" smtClean="0"/>
              <a:t>Precision 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Validity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1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4692"/>
            <a:ext cx="7556313" cy="4651471"/>
          </a:xfrm>
        </p:spPr>
        <p:txBody>
          <a:bodyPr>
            <a:normAutofit/>
          </a:bodyPr>
          <a:lstStyle/>
          <a:p>
            <a:r>
              <a:rPr lang="en-US" dirty="0"/>
              <a:t>Objectivity - researchers stand outside the phenomena they study. Data collected are free from </a:t>
            </a:r>
            <a:r>
              <a:rPr lang="en-US" dirty="0" smtClean="0"/>
              <a:t>bias</a:t>
            </a:r>
            <a:endParaRPr lang="en-US" dirty="0"/>
          </a:p>
          <a:p>
            <a:r>
              <a:rPr lang="en-US" dirty="0"/>
              <a:t>Accuracy – Are the methods adequate to answer your </a:t>
            </a:r>
            <a:r>
              <a:rPr lang="en-US" dirty="0" smtClean="0"/>
              <a:t>questions; reveal </a:t>
            </a:r>
            <a:r>
              <a:rPr lang="en-US" dirty="0"/>
              <a:t>credible </a:t>
            </a:r>
            <a:r>
              <a:rPr lang="en-US" dirty="0" smtClean="0"/>
              <a:t>information; </a:t>
            </a:r>
            <a:r>
              <a:rPr lang="en-US" dirty="0"/>
              <a:t>convey important information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0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/>
              <a:t>An idea that will be tested through systematic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Identify the population you need to examine in order to test your hypothesis/hypotheses</a:t>
            </a:r>
          </a:p>
          <a:p>
            <a:pPr lvl="1"/>
            <a:r>
              <a:rPr lang="en-US" dirty="0" smtClean="0"/>
              <a:t>Identify the sample you can reasonably access to gather data</a:t>
            </a:r>
          </a:p>
        </p:txBody>
      </p:sp>
    </p:spTree>
    <p:extLst>
      <p:ext uri="{BB962C8B-B14F-4D97-AF65-F5344CB8AC3E}">
        <p14:creationId xmlns:p14="http://schemas.microsoft.com/office/powerpoint/2010/main" val="47090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4692"/>
            <a:ext cx="7556313" cy="4651471"/>
          </a:xfrm>
        </p:spPr>
        <p:txBody>
          <a:bodyPr>
            <a:normAutofit/>
          </a:bodyPr>
          <a:lstStyle/>
          <a:p>
            <a:r>
              <a:rPr lang="en-US" dirty="0"/>
              <a:t>Objectivity - researchers stand outside the phenomena they </a:t>
            </a:r>
            <a:r>
              <a:rPr lang="en-US" dirty="0" smtClean="0"/>
              <a:t>study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collected are free from </a:t>
            </a:r>
            <a:r>
              <a:rPr lang="en-US" dirty="0" smtClean="0"/>
              <a:t>bias</a:t>
            </a:r>
            <a:endParaRPr lang="en-US" dirty="0"/>
          </a:p>
          <a:p>
            <a:r>
              <a:rPr lang="en-US" dirty="0"/>
              <a:t>Accuracy – Are the methods adequate to answer your </a:t>
            </a:r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Do they reveal </a:t>
            </a:r>
            <a:r>
              <a:rPr lang="en-US" dirty="0"/>
              <a:t>credible </a:t>
            </a:r>
            <a:r>
              <a:rPr lang="en-US" dirty="0" smtClean="0"/>
              <a:t>information?</a:t>
            </a:r>
          </a:p>
          <a:p>
            <a:pPr lvl="1"/>
            <a:r>
              <a:rPr lang="en-US" dirty="0" smtClean="0"/>
              <a:t>Do they </a:t>
            </a:r>
            <a:r>
              <a:rPr lang="en-US" dirty="0"/>
              <a:t>convey important information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Precision </a:t>
            </a:r>
            <a:r>
              <a:rPr lang="en-US" dirty="0"/>
              <a:t>– How </a:t>
            </a:r>
            <a:r>
              <a:rPr lang="en-US" dirty="0" smtClean="0"/>
              <a:t>trustable are the measure?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confident is the </a:t>
            </a:r>
            <a:r>
              <a:rPr lang="en-US" dirty="0" smtClean="0"/>
              <a:t>result?</a:t>
            </a:r>
          </a:p>
          <a:p>
            <a:pPr lvl="1"/>
            <a:r>
              <a:rPr lang="en-US" dirty="0" smtClean="0"/>
              <a:t>Pilot </a:t>
            </a:r>
            <a:r>
              <a:rPr lang="en-US" dirty="0"/>
              <a:t>testing &amp; Usability testing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7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4692"/>
            <a:ext cx="7556313" cy="4651471"/>
          </a:xfrm>
        </p:spPr>
        <p:txBody>
          <a:bodyPr>
            <a:normAutofit/>
          </a:bodyPr>
          <a:lstStyle/>
          <a:p>
            <a:r>
              <a:rPr lang="en-US" dirty="0"/>
              <a:t>Objectivity - researchers stand outside the phenomena they study. Data collected are free from </a:t>
            </a:r>
            <a:r>
              <a:rPr lang="en-US" dirty="0" smtClean="0"/>
              <a:t>bias</a:t>
            </a:r>
            <a:endParaRPr lang="en-US" dirty="0"/>
          </a:p>
          <a:p>
            <a:r>
              <a:rPr lang="en-US" dirty="0"/>
              <a:t>Accuracy – Are the methods adequate to answer your </a:t>
            </a:r>
            <a:r>
              <a:rPr lang="en-US" dirty="0" smtClean="0"/>
              <a:t>questions; reveal </a:t>
            </a:r>
            <a:r>
              <a:rPr lang="en-US" dirty="0"/>
              <a:t>credible </a:t>
            </a:r>
            <a:r>
              <a:rPr lang="en-US" dirty="0" smtClean="0"/>
              <a:t>information; </a:t>
            </a:r>
            <a:r>
              <a:rPr lang="en-US" dirty="0"/>
              <a:t>convey important information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Precision </a:t>
            </a:r>
            <a:r>
              <a:rPr lang="en-US" dirty="0"/>
              <a:t>– How </a:t>
            </a:r>
            <a:r>
              <a:rPr lang="en-US" dirty="0" smtClean="0"/>
              <a:t>trustable are the measure; </a:t>
            </a:r>
            <a:r>
              <a:rPr lang="en-US" dirty="0"/>
              <a:t>how confident is the </a:t>
            </a:r>
            <a:r>
              <a:rPr lang="en-US" dirty="0" smtClean="0"/>
              <a:t>result?</a:t>
            </a:r>
          </a:p>
          <a:p>
            <a:pPr marL="457200" lvl="2">
              <a:spcBef>
                <a:spcPts val="2000"/>
              </a:spcBef>
            </a:pPr>
            <a:r>
              <a:rPr lang="en-US" dirty="0"/>
              <a:t>Pilot testing &amp; Usability </a:t>
            </a:r>
            <a:r>
              <a:rPr lang="en-US" dirty="0" smtClean="0"/>
              <a:t>testing</a:t>
            </a:r>
          </a:p>
          <a:p>
            <a:pPr marL="228600" lvl="1">
              <a:spcBef>
                <a:spcPts val="2000"/>
              </a:spcBef>
            </a:pPr>
            <a:r>
              <a:rPr lang="en-US" dirty="0"/>
              <a:t>Reliability </a:t>
            </a:r>
            <a:r>
              <a:rPr lang="en-US" dirty="0" smtClean="0"/>
              <a:t>- </a:t>
            </a:r>
            <a:r>
              <a:rPr lang="en-US" dirty="0"/>
              <a:t>if something was measured again using the same instrument, would it produce the same or nearly the same results</a:t>
            </a:r>
            <a:r>
              <a:rPr lang="en-US" dirty="0" smtClean="0"/>
              <a:t>?</a:t>
            </a:r>
          </a:p>
          <a:p>
            <a:pPr marL="457200" lvl="2">
              <a:spcBef>
                <a:spcPts val="2000"/>
              </a:spcBef>
            </a:pPr>
            <a:r>
              <a:rPr lang="en-US" dirty="0" smtClean="0"/>
              <a:t>Yielding </a:t>
            </a:r>
            <a:r>
              <a:rPr lang="en-US" dirty="0"/>
              <a:t>consistent results over time or under similar </a:t>
            </a:r>
            <a:r>
              <a:rPr lang="en-US" dirty="0" smtClean="0"/>
              <a:t>conditions</a:t>
            </a:r>
          </a:p>
          <a:p>
            <a:pPr marL="228600" lvl="1">
              <a:spcBef>
                <a:spcPts val="2000"/>
              </a:spcBef>
            </a:pP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4692"/>
            <a:ext cx="7556313" cy="46514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Objectivity - researchers stand outside the phenomena they study. Data collected are free from </a:t>
            </a:r>
            <a:r>
              <a:rPr lang="en-US" dirty="0" smtClean="0"/>
              <a:t>bias</a:t>
            </a:r>
            <a:endParaRPr lang="en-US" dirty="0"/>
          </a:p>
          <a:p>
            <a:r>
              <a:rPr lang="en-US" dirty="0"/>
              <a:t>Accuracy – Are the methods adequate to answer your </a:t>
            </a:r>
            <a:r>
              <a:rPr lang="en-US" dirty="0" smtClean="0"/>
              <a:t>questions; reveal </a:t>
            </a:r>
            <a:r>
              <a:rPr lang="en-US" dirty="0"/>
              <a:t>credible </a:t>
            </a:r>
            <a:r>
              <a:rPr lang="en-US" dirty="0" smtClean="0"/>
              <a:t>information; </a:t>
            </a:r>
            <a:r>
              <a:rPr lang="en-US" dirty="0"/>
              <a:t>convey important information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Precision </a:t>
            </a:r>
            <a:r>
              <a:rPr lang="en-US" dirty="0"/>
              <a:t>– How </a:t>
            </a:r>
            <a:r>
              <a:rPr lang="en-US" dirty="0" smtClean="0"/>
              <a:t>trustable are the measure; </a:t>
            </a:r>
            <a:r>
              <a:rPr lang="en-US" dirty="0"/>
              <a:t>how confident is the </a:t>
            </a:r>
            <a:r>
              <a:rPr lang="en-US" dirty="0" smtClean="0"/>
              <a:t>result?</a:t>
            </a:r>
          </a:p>
          <a:p>
            <a:pPr marL="457200" lvl="2">
              <a:spcBef>
                <a:spcPts val="2000"/>
              </a:spcBef>
            </a:pPr>
            <a:r>
              <a:rPr lang="en-US" dirty="0"/>
              <a:t>Pilot testing &amp; Usability </a:t>
            </a:r>
            <a:r>
              <a:rPr lang="en-US" dirty="0" smtClean="0"/>
              <a:t>testing</a:t>
            </a:r>
          </a:p>
          <a:p>
            <a:pPr marL="228600" lvl="1">
              <a:spcBef>
                <a:spcPts val="2000"/>
              </a:spcBef>
            </a:pPr>
            <a:r>
              <a:rPr lang="en-US" dirty="0"/>
              <a:t>Reliability </a:t>
            </a:r>
            <a:r>
              <a:rPr lang="en-US" dirty="0" smtClean="0"/>
              <a:t>- </a:t>
            </a:r>
            <a:r>
              <a:rPr lang="en-US" dirty="0"/>
              <a:t>if something was measured again using the same instrument, would it produce the same or nearly the same results</a:t>
            </a:r>
            <a:r>
              <a:rPr lang="en-US" dirty="0" smtClean="0"/>
              <a:t>?</a:t>
            </a:r>
          </a:p>
          <a:p>
            <a:pPr marL="457200" lvl="2">
              <a:spcBef>
                <a:spcPts val="2000"/>
              </a:spcBef>
            </a:pPr>
            <a:r>
              <a:rPr lang="en-US" dirty="0" smtClean="0"/>
              <a:t>Yielding </a:t>
            </a:r>
            <a:r>
              <a:rPr lang="en-US" dirty="0"/>
              <a:t>consistent results over time or under similar </a:t>
            </a:r>
            <a:r>
              <a:rPr lang="en-US" dirty="0" smtClean="0"/>
              <a:t>conditions</a:t>
            </a:r>
          </a:p>
          <a:p>
            <a:pPr marL="228600" lvl="1">
              <a:spcBef>
                <a:spcPts val="2000"/>
              </a:spcBef>
            </a:pPr>
            <a:r>
              <a:rPr lang="en-US" dirty="0"/>
              <a:t>Validity – do the measures reflect all the facets you are attempting to study?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Validity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extent to which the items on a testing tool (that being used to measure the dependent variable) reflect all of the facets being studied</a:t>
            </a:r>
          </a:p>
          <a:p>
            <a:r>
              <a:rPr lang="en-US" dirty="0"/>
              <a:t>All aspects are </a:t>
            </a:r>
            <a:r>
              <a:rPr lang="en-US" dirty="0" smtClean="0"/>
              <a:t>sampled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1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Criterion-Related Validity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called p</a:t>
            </a:r>
            <a:r>
              <a:rPr lang="en-US" dirty="0" smtClean="0"/>
              <a:t>redictive validity</a:t>
            </a:r>
            <a:endParaRPr lang="en-US" dirty="0"/>
          </a:p>
          <a:p>
            <a:r>
              <a:rPr lang="en-US" dirty="0"/>
              <a:t>The extent to which a testing tool yields data that allow the researcher to make accurate predictions about the dependent variable </a:t>
            </a:r>
          </a:p>
        </p:txBody>
      </p:sp>
    </p:spTree>
    <p:extLst>
      <p:ext uri="{BB962C8B-B14F-4D97-AF65-F5344CB8AC3E}">
        <p14:creationId xmlns:p14="http://schemas.microsoft.com/office/powerpoint/2010/main" val="333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Validity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extent to which the testing tool measures what it is supposed to measure</a:t>
            </a:r>
          </a:p>
          <a:p>
            <a:pPr>
              <a:lnSpc>
                <a:spcPct val="90000"/>
              </a:lnSpc>
            </a:pPr>
            <a:r>
              <a:rPr lang="en-US" dirty="0"/>
              <a:t>Relationship between the items on the tool and the dependent variable</a:t>
            </a:r>
          </a:p>
          <a:p>
            <a:pPr>
              <a:lnSpc>
                <a:spcPct val="90000"/>
              </a:lnSpc>
            </a:pPr>
            <a:r>
              <a:rPr lang="en-US" dirty="0"/>
              <a:t>Also relates to actual (physical) construction of a written tool (e.g. </a:t>
            </a:r>
            <a:r>
              <a:rPr lang="en-US" dirty="0" smtClean="0"/>
              <a:t>Dean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Survey) and how this impacts the accuracy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27018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Validity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Relates to the internal aspects of a study and their effect on the outcome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Researcher </a:t>
            </a:r>
            <a:r>
              <a:rPr lang="en-US" sz="2000" dirty="0"/>
              <a:t>planning and </a:t>
            </a:r>
            <a:r>
              <a:rPr lang="en-US" sz="2000" dirty="0" smtClean="0"/>
              <a:t>preparation</a:t>
            </a:r>
          </a:p>
          <a:p>
            <a:pPr lvl="1"/>
            <a:r>
              <a:rPr lang="en-US" sz="2000" dirty="0" smtClean="0"/>
              <a:t>Judgment – participants should feel free of </a:t>
            </a:r>
            <a:r>
              <a:rPr lang="en-US" sz="2000" dirty="0" smtClean="0"/>
              <a:t>judgment</a:t>
            </a:r>
            <a:endParaRPr lang="en-US" sz="2000" dirty="0" smtClean="0"/>
          </a:p>
          <a:p>
            <a:pPr lvl="1"/>
            <a:r>
              <a:rPr lang="en-US" sz="2000" dirty="0" smtClean="0"/>
              <a:t>Control </a:t>
            </a:r>
            <a:r>
              <a:rPr lang="en-US" sz="2000" dirty="0"/>
              <a:t>for potential confounding variables</a:t>
            </a:r>
          </a:p>
          <a:p>
            <a:pPr>
              <a:buFont typeface="Wingdings" charset="0"/>
              <a:buNone/>
            </a:pPr>
            <a:r>
              <a:rPr lang="en-US" sz="1800" dirty="0"/>
              <a:t>	</a:t>
            </a:r>
          </a:p>
          <a:p>
            <a:pPr>
              <a:buFont typeface="Wingdings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638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Validity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Relates to the extent to which findings can generalize beyond the actual study participants </a:t>
            </a:r>
          </a:p>
          <a:p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How </a:t>
            </a:r>
            <a:r>
              <a:rPr lang="en-US" dirty="0"/>
              <a:t>valid are these results for a different group of people, a different setting, or other conditions of testing, etc.?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566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27219"/>
            <a:ext cx="8035728" cy="1116106"/>
          </a:xfrm>
        </p:spPr>
        <p:txBody>
          <a:bodyPr/>
          <a:lstStyle/>
          <a:p>
            <a:pPr algn="ctr"/>
            <a:r>
              <a:rPr lang="en-US" sz="4400" dirty="0" smtClean="0"/>
              <a:t>METHOD SELECTED</a:t>
            </a:r>
            <a:r>
              <a:rPr lang="en-US" sz="4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900" dirty="0" smtClean="0"/>
              <a:t>MEASUREMENT CRITERIA</a:t>
            </a:r>
            <a:r>
              <a:rPr lang="en-US" sz="39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br>
              <a:rPr lang="en-US" sz="3900" dirty="0" smtClean="0">
                <a:latin typeface="Zapf Dingbats"/>
                <a:ea typeface="Zapf Dingbats"/>
                <a:cs typeface="Zapf Dingbats"/>
                <a:sym typeface="Zapf Dingbats"/>
              </a:rPr>
            </a:br>
            <a:r>
              <a:rPr lang="en-US" sz="3900" dirty="0" smtClean="0">
                <a:latin typeface="+mn-lt"/>
                <a:ea typeface="Zapf Dingbats"/>
                <a:cs typeface="Zapf Dingbats"/>
                <a:sym typeface="Zapf Dingbats"/>
              </a:rPr>
              <a:t>ANALYSIS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1110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4582"/>
            <a:ext cx="7556313" cy="1116106"/>
          </a:xfrm>
        </p:spPr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87693"/>
            <a:ext cx="7556313" cy="5079563"/>
          </a:xfrm>
        </p:spPr>
        <p:txBody>
          <a:bodyPr>
            <a:noAutofit/>
          </a:bodyPr>
          <a:lstStyle/>
          <a:p>
            <a:r>
              <a:rPr lang="en-US" dirty="0" smtClean="0"/>
              <a:t>Summarizing data</a:t>
            </a:r>
          </a:p>
          <a:p>
            <a:pPr lvl="1"/>
            <a:r>
              <a:rPr lang="en-AU" sz="1900" dirty="0"/>
              <a:t>variables; simple statistics; effect statistics and statistical models; complex </a:t>
            </a:r>
            <a:r>
              <a:rPr lang="en-AU" sz="1900" dirty="0" smtClean="0"/>
              <a:t>models</a:t>
            </a:r>
            <a:endParaRPr lang="en-US" sz="1900" dirty="0" smtClean="0"/>
          </a:p>
          <a:p>
            <a:pPr marL="0" indent="0">
              <a:buNone/>
            </a:pPr>
            <a:endParaRPr lang="en-AU" sz="19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5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>
                <a:sym typeface="Wingdings"/>
              </a:rPr>
              <a:t> </a:t>
            </a:r>
            <a:r>
              <a:rPr lang="en-US" dirty="0"/>
              <a:t>An idea that will be tested through systematic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Identify the population you need to examine in order to test your hypothesis/hypotheses</a:t>
            </a:r>
          </a:p>
          <a:p>
            <a:pPr lvl="1"/>
            <a:r>
              <a:rPr lang="en-US" dirty="0" smtClean="0"/>
              <a:t>Identify the sample you can reasonably access to gather data</a:t>
            </a:r>
          </a:p>
          <a:p>
            <a:r>
              <a:rPr lang="en-US" dirty="0" smtClean="0"/>
              <a:t>Determine the appropriate method for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64819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4582"/>
            <a:ext cx="7556313" cy="1116106"/>
          </a:xfrm>
        </p:spPr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87693"/>
            <a:ext cx="7556313" cy="5079563"/>
          </a:xfrm>
        </p:spPr>
        <p:txBody>
          <a:bodyPr>
            <a:noAutofit/>
          </a:bodyPr>
          <a:lstStyle/>
          <a:p>
            <a:r>
              <a:rPr lang="en-US" dirty="0" smtClean="0"/>
              <a:t>Summarizing data</a:t>
            </a:r>
          </a:p>
          <a:p>
            <a:pPr lvl="1"/>
            <a:r>
              <a:rPr lang="en-AU" sz="1900" dirty="0"/>
              <a:t>variables; simple statistics; effect statistics and statistical models; complex </a:t>
            </a:r>
            <a:r>
              <a:rPr lang="en-AU" sz="1900" dirty="0" smtClean="0"/>
              <a:t>models</a:t>
            </a:r>
            <a:endParaRPr lang="en-US" sz="1900" dirty="0" smtClean="0"/>
          </a:p>
          <a:p>
            <a:r>
              <a:rPr lang="en-US" dirty="0" smtClean="0"/>
              <a:t>Generalizing from sample to population</a:t>
            </a:r>
          </a:p>
          <a:p>
            <a:pPr lvl="1"/>
            <a:r>
              <a:rPr lang="en-AU" sz="1900" dirty="0"/>
              <a:t>precision of estimate, confidence limits, statistical significance, p value, </a:t>
            </a:r>
            <a:r>
              <a:rPr lang="en-AU" sz="1900" dirty="0" smtClean="0"/>
              <a:t>errors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6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4582"/>
            <a:ext cx="7556313" cy="1116106"/>
          </a:xfrm>
        </p:spPr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87693"/>
            <a:ext cx="7556313" cy="5079563"/>
          </a:xfrm>
        </p:spPr>
        <p:txBody>
          <a:bodyPr>
            <a:noAutofit/>
          </a:bodyPr>
          <a:lstStyle/>
          <a:p>
            <a:r>
              <a:rPr lang="en-US" dirty="0" smtClean="0"/>
              <a:t>Summarizing data</a:t>
            </a:r>
          </a:p>
          <a:p>
            <a:pPr lvl="1"/>
            <a:r>
              <a:rPr lang="en-AU" sz="1900" dirty="0"/>
              <a:t>variables; simple statistics; effect statistics and statistical models; complex </a:t>
            </a:r>
            <a:r>
              <a:rPr lang="en-AU" sz="1900" dirty="0" smtClean="0"/>
              <a:t>models</a:t>
            </a:r>
            <a:endParaRPr lang="en-US" sz="1900" dirty="0" smtClean="0"/>
          </a:p>
          <a:p>
            <a:r>
              <a:rPr lang="en-US" dirty="0" smtClean="0"/>
              <a:t>Generalizing from sample to population</a:t>
            </a:r>
          </a:p>
          <a:p>
            <a:pPr lvl="1"/>
            <a:r>
              <a:rPr lang="en-AU" sz="1900" dirty="0"/>
              <a:t>precision of estimate, confidence limits, statistical significance, p value, </a:t>
            </a:r>
            <a:r>
              <a:rPr lang="en-AU" sz="1900" dirty="0" smtClean="0"/>
              <a:t>errors</a:t>
            </a:r>
          </a:p>
          <a:p>
            <a:r>
              <a:rPr lang="en-US" dirty="0"/>
              <a:t>Data are a </a:t>
            </a:r>
            <a:r>
              <a:rPr lang="en-US" dirty="0" smtClean="0"/>
              <a:t>set of </a:t>
            </a:r>
            <a:r>
              <a:rPr lang="en-US" dirty="0"/>
              <a:t>values of one or more </a:t>
            </a:r>
            <a:r>
              <a:rPr lang="en-US" dirty="0" smtClean="0"/>
              <a:t>variables</a:t>
            </a: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5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4582"/>
            <a:ext cx="7556313" cy="1116106"/>
          </a:xfrm>
        </p:spPr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87693"/>
            <a:ext cx="7556313" cy="5079563"/>
          </a:xfrm>
        </p:spPr>
        <p:txBody>
          <a:bodyPr>
            <a:noAutofit/>
          </a:bodyPr>
          <a:lstStyle/>
          <a:p>
            <a:r>
              <a:rPr lang="en-US" dirty="0" smtClean="0"/>
              <a:t>Summarizing data</a:t>
            </a:r>
          </a:p>
          <a:p>
            <a:pPr lvl="1"/>
            <a:r>
              <a:rPr lang="en-AU" sz="1900" dirty="0"/>
              <a:t>variables; simple statistics; effect statistics and statistical models; complex </a:t>
            </a:r>
            <a:r>
              <a:rPr lang="en-AU" sz="1900" dirty="0" smtClean="0"/>
              <a:t>models</a:t>
            </a:r>
            <a:endParaRPr lang="en-US" sz="1900" dirty="0" smtClean="0"/>
          </a:p>
          <a:p>
            <a:r>
              <a:rPr lang="en-US" dirty="0" smtClean="0"/>
              <a:t>Generalizing from sample to population</a:t>
            </a:r>
          </a:p>
          <a:p>
            <a:pPr lvl="1"/>
            <a:r>
              <a:rPr lang="en-AU" sz="1900" dirty="0"/>
              <a:t>precision of estimate, confidence limits, statistical significance, p value, </a:t>
            </a:r>
            <a:r>
              <a:rPr lang="en-AU" sz="1900" dirty="0" smtClean="0"/>
              <a:t>errors</a:t>
            </a:r>
          </a:p>
          <a:p>
            <a:r>
              <a:rPr lang="en-US" dirty="0"/>
              <a:t>Data are a </a:t>
            </a:r>
            <a:r>
              <a:rPr lang="en-US" dirty="0" smtClean="0"/>
              <a:t>set of </a:t>
            </a:r>
            <a:r>
              <a:rPr lang="en-US" dirty="0"/>
              <a:t>values of one or more </a:t>
            </a:r>
            <a:r>
              <a:rPr lang="en-US" dirty="0" smtClean="0"/>
              <a:t>variables</a:t>
            </a:r>
            <a:endParaRPr lang="en-US" dirty="0"/>
          </a:p>
          <a:p>
            <a:pPr lvl="1"/>
            <a:r>
              <a:rPr lang="en-US" dirty="0"/>
              <a:t>A variable is something that has different values.</a:t>
            </a:r>
          </a:p>
          <a:p>
            <a:pPr lvl="2"/>
            <a:r>
              <a:rPr lang="en-US" sz="1900" dirty="0"/>
              <a:t>Values can be numbers or names, depending on the variable:</a:t>
            </a:r>
          </a:p>
          <a:p>
            <a:pPr lvl="3"/>
            <a:r>
              <a:rPr lang="en-US" dirty="0" smtClean="0"/>
              <a:t>Numeric – year of birth</a:t>
            </a:r>
            <a:endParaRPr lang="en-US" dirty="0"/>
          </a:p>
          <a:p>
            <a:pPr lvl="3"/>
            <a:r>
              <a:rPr lang="en-US" dirty="0" smtClean="0"/>
              <a:t>Counting - number </a:t>
            </a:r>
            <a:r>
              <a:rPr lang="en-US" dirty="0"/>
              <a:t>of natural disasters</a:t>
            </a:r>
          </a:p>
          <a:p>
            <a:pPr lvl="3"/>
            <a:r>
              <a:rPr lang="en-US" dirty="0" smtClean="0"/>
              <a:t>Ordinal – highest level of education (values </a:t>
            </a:r>
            <a:r>
              <a:rPr lang="en-US" dirty="0"/>
              <a:t>are</a:t>
            </a:r>
            <a:r>
              <a:rPr lang="en-AU" dirty="0"/>
              <a:t> </a:t>
            </a:r>
            <a:r>
              <a:rPr lang="en-AU" dirty="0" smtClean="0"/>
              <a:t>numbers or names/labels)</a:t>
            </a:r>
            <a:endParaRPr lang="en-US" dirty="0"/>
          </a:p>
          <a:p>
            <a:pPr lvl="3"/>
            <a:r>
              <a:rPr lang="en-US" dirty="0" smtClean="0"/>
              <a:t>Nominal – gender (</a:t>
            </a:r>
            <a:r>
              <a:rPr lang="en-US" dirty="0"/>
              <a:t>values are </a:t>
            </a:r>
            <a:r>
              <a:rPr lang="en-US" dirty="0" smtClean="0"/>
              <a:t>names/labels)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8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variable that is controlled or manipulated by the researcher</a:t>
            </a:r>
          </a:p>
          <a:p>
            <a:r>
              <a:rPr lang="en-US" dirty="0"/>
              <a:t>The variable that is thought to have some effect upon the dependent variable</a:t>
            </a:r>
          </a:p>
          <a:p>
            <a:r>
              <a:rPr lang="en-US" dirty="0"/>
              <a:t>The one difference between the treatment (experimental) and control groups</a:t>
            </a:r>
          </a:p>
        </p:txBody>
      </p:sp>
    </p:spTree>
    <p:extLst>
      <p:ext uri="{BB962C8B-B14F-4D97-AF65-F5344CB8AC3E}">
        <p14:creationId xmlns:p14="http://schemas.microsoft.com/office/powerpoint/2010/main" val="15457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Variable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which is measured</a:t>
            </a:r>
          </a:p>
          <a:p>
            <a:r>
              <a:rPr lang="en-US" dirty="0"/>
              <a:t>The outcome</a:t>
            </a:r>
          </a:p>
          <a:p>
            <a:r>
              <a:rPr lang="en-US" dirty="0"/>
              <a:t>That which is influenced or affected by the 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266144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 </a:t>
            </a:r>
            <a:endParaRPr lang="en-US" dirty="0"/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118897"/>
              </p:ext>
            </p:extLst>
          </p:nvPr>
        </p:nvGraphicFramePr>
        <p:xfrm>
          <a:off x="204503" y="2102866"/>
          <a:ext cx="8261891" cy="293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862"/>
                <a:gridCol w="1681520"/>
                <a:gridCol w="1720993"/>
                <a:gridCol w="25945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Y</a:t>
                      </a:r>
                      <a:r>
                        <a:rPr lang="en-US" b="0" baseline="0" dirty="0" smtClean="0"/>
                        <a:t> </a:t>
                      </a:r>
                      <a:br>
                        <a:rPr lang="en-US" b="0" baseline="0" dirty="0" smtClean="0"/>
                      </a:br>
                      <a:r>
                        <a:rPr lang="en-US" b="0" baseline="0" dirty="0" smtClean="0"/>
                        <a:t>(dep variable)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X</a:t>
                      </a:r>
                      <a:br>
                        <a:rPr lang="en-US" b="0" dirty="0" smtClean="0"/>
                      </a:br>
                      <a:r>
                        <a:rPr lang="en-US" b="0" dirty="0" smtClean="0"/>
                        <a:t>(ind variable)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Model/Test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Effect</a:t>
                      </a:r>
                      <a:r>
                        <a:rPr lang="en-US" b="0" baseline="0" dirty="0" smtClean="0"/>
                        <a:t> statistics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Slope, intercept, correlation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T-test, ANOVA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r>
                        <a:rPr lang="en-US" baseline="0" dirty="0" smtClean="0"/>
                        <a:t> difference or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ratio per …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23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(all except SAS available on D-Lab machines)</a:t>
            </a:r>
          </a:p>
          <a:p>
            <a:pPr lvl="1"/>
            <a:r>
              <a:rPr lang="en-US" dirty="0" smtClean="0"/>
              <a:t>Stata</a:t>
            </a:r>
          </a:p>
          <a:p>
            <a:pPr lvl="1"/>
            <a:r>
              <a:rPr lang="en-US" dirty="0" smtClean="0"/>
              <a:t>SPSS</a:t>
            </a:r>
          </a:p>
          <a:p>
            <a:pPr lvl="1"/>
            <a:r>
              <a:rPr lang="en-US" dirty="0" smtClean="0"/>
              <a:t>SAS</a:t>
            </a:r>
          </a:p>
          <a:p>
            <a:pPr lvl="1"/>
            <a:r>
              <a:rPr lang="en-US" dirty="0" smtClean="0"/>
              <a:t>R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GIS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8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of Quantitative Research?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interpretations</a:t>
            </a:r>
          </a:p>
          <a:p>
            <a:r>
              <a:rPr lang="en-US" dirty="0"/>
              <a:t>Make sense of and organize perceptions</a:t>
            </a:r>
          </a:p>
          <a:p>
            <a:r>
              <a:rPr lang="en-US" dirty="0"/>
              <a:t>Careful scrutiny (logical, sequential, controlled)</a:t>
            </a:r>
          </a:p>
          <a:p>
            <a:r>
              <a:rPr lang="en-US" dirty="0"/>
              <a:t>Reduce researcher bias</a:t>
            </a:r>
          </a:p>
          <a:p>
            <a:r>
              <a:rPr lang="en-US" dirty="0"/>
              <a:t>Results may be understood by individuals in other disciplines</a:t>
            </a:r>
          </a:p>
        </p:txBody>
      </p:sp>
    </p:spTree>
    <p:extLst>
      <p:ext uri="{BB962C8B-B14F-4D97-AF65-F5344CB8AC3E}">
        <p14:creationId xmlns:p14="http://schemas.microsoft.com/office/powerpoint/2010/main" val="405237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 of Quantitative Research?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440320"/>
            <a:ext cx="7556313" cy="4144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Can not assist in understanding issues in which basic variables have not been identified or clarified</a:t>
            </a:r>
          </a:p>
          <a:p>
            <a:pPr>
              <a:lnSpc>
                <a:spcPct val="90000"/>
              </a:lnSpc>
            </a:pPr>
            <a:r>
              <a:rPr lang="en-US" dirty="0"/>
              <a:t>Only  1 or 2 questions can be studied at a time, rather than the whole of an event or experience</a:t>
            </a:r>
          </a:p>
          <a:p>
            <a:pPr>
              <a:lnSpc>
                <a:spcPct val="90000"/>
              </a:lnSpc>
            </a:pPr>
            <a:r>
              <a:rPr lang="en-US" dirty="0"/>
              <a:t>Complex issues (emotional response, personal values, etc.) can not always be reduced to numbers </a:t>
            </a:r>
            <a:endParaRPr lang="en-US" dirty="0" smtClean="0"/>
          </a:p>
          <a:p>
            <a:r>
              <a:rPr lang="en-AU" dirty="0"/>
              <a:t>Difficulties in </a:t>
            </a:r>
            <a:r>
              <a:rPr lang="en-AU" dirty="0" smtClean="0"/>
              <a:t>distinguishing </a:t>
            </a:r>
            <a:r>
              <a:rPr lang="en-AU" dirty="0"/>
              <a:t>opinions and facts from surveys</a:t>
            </a:r>
          </a:p>
          <a:p>
            <a:r>
              <a:rPr lang="en-AU" dirty="0"/>
              <a:t>Results from surveys sometime have serious limitations</a:t>
            </a:r>
          </a:p>
          <a:p>
            <a:r>
              <a:rPr lang="en-AU" dirty="0" smtClean="0"/>
              <a:t>People’s perceptions </a:t>
            </a:r>
            <a:r>
              <a:rPr lang="en-AU" dirty="0"/>
              <a:t>and scientific observation </a:t>
            </a:r>
            <a:r>
              <a:rPr lang="en-AU" dirty="0" smtClean="0"/>
              <a:t>may contradict</a:t>
            </a:r>
            <a:endParaRPr lang="en-AU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7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>
                <a:latin typeface="Gill Sans MT" charset="0"/>
              </a:rPr>
              <a:t>Quantitative vs. Qualitative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4294967295"/>
          </p:nvPr>
        </p:nvSpPr>
        <p:spPr bwMode="auto">
          <a:xfrm>
            <a:off x="498475" y="1484313"/>
            <a:ext cx="737997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77800" indent="-177800"/>
            <a:r>
              <a:rPr lang="en-AU" dirty="0"/>
              <a:t>There </a:t>
            </a:r>
            <a:r>
              <a:rPr lang="en-AU" dirty="0" smtClean="0"/>
              <a:t>is/shouldn’t be a rivalry </a:t>
            </a:r>
            <a:r>
              <a:rPr lang="en-AU" dirty="0"/>
              <a:t>between quantitative and qualitative </a:t>
            </a:r>
            <a:r>
              <a:rPr lang="en-AU" dirty="0" smtClean="0"/>
              <a:t>methods</a:t>
            </a:r>
          </a:p>
          <a:p>
            <a:pPr marL="406400" lvl="1" indent="-177800"/>
            <a:r>
              <a:rPr lang="en-AU" sz="2000" dirty="0" smtClean="0"/>
              <a:t>Each can be used to confirm the other</a:t>
            </a:r>
            <a:endParaRPr lang="en-AU" sz="2000" dirty="0"/>
          </a:p>
          <a:p>
            <a:pPr marL="177800" indent="-177800"/>
            <a:r>
              <a:rPr lang="en-AU" dirty="0"/>
              <a:t>Quantitative data and findings have underlying qualitative </a:t>
            </a:r>
            <a:r>
              <a:rPr lang="en-AU" dirty="0" smtClean="0"/>
              <a:t>dimension</a:t>
            </a:r>
          </a:p>
          <a:p>
            <a:pPr marL="406400" lvl="1" indent="-177800"/>
            <a:r>
              <a:rPr lang="en-AU" sz="2000" dirty="0" smtClean="0"/>
              <a:t>Qualitative data can also add description, detail and texture to quantitative data</a:t>
            </a:r>
            <a:endParaRPr lang="en-AU" sz="2000" dirty="0"/>
          </a:p>
          <a:p>
            <a:pPr marL="177800" indent="-177800"/>
            <a:r>
              <a:rPr lang="en-AU" dirty="0"/>
              <a:t>Quite often availability of data and its characteristics determine the method and what is </a:t>
            </a:r>
            <a:r>
              <a:rPr lang="en-AU" dirty="0" smtClean="0"/>
              <a:t>possible – not a preference for one over the other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7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>
                <a:sym typeface="Wingdings"/>
              </a:rPr>
              <a:t> </a:t>
            </a:r>
            <a:r>
              <a:rPr lang="en-US" dirty="0"/>
              <a:t>An idea that will be tested through systematic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Identify the population you need to examine in order to test your hypothesis/hypotheses</a:t>
            </a:r>
          </a:p>
          <a:p>
            <a:pPr lvl="1"/>
            <a:r>
              <a:rPr lang="en-US" dirty="0" smtClean="0"/>
              <a:t>Identify the sample you can reasonably access to gather data</a:t>
            </a:r>
          </a:p>
          <a:p>
            <a:r>
              <a:rPr lang="en-US" dirty="0" smtClean="0"/>
              <a:t>Determine the appropriate method for data collection</a:t>
            </a:r>
          </a:p>
          <a:p>
            <a:r>
              <a:rPr lang="en-US" dirty="0"/>
              <a:t>Determine the appropriate set of instruments to collect data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31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>
                <a:latin typeface="Gill Sans MT" charset="0"/>
              </a:rPr>
              <a:t>Quantitative vs. Qualitative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4294967295"/>
          </p:nvPr>
        </p:nvSpPr>
        <p:spPr bwMode="auto">
          <a:xfrm>
            <a:off x="498475" y="1484313"/>
            <a:ext cx="737997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177800" indent="-177800"/>
            <a:r>
              <a:rPr lang="en-AU" dirty="0"/>
              <a:t>There </a:t>
            </a:r>
            <a:r>
              <a:rPr lang="en-AU" dirty="0" smtClean="0"/>
              <a:t>is/shouldn’t be a rivalry </a:t>
            </a:r>
            <a:r>
              <a:rPr lang="en-AU" dirty="0"/>
              <a:t>between quantitative and qualitative </a:t>
            </a:r>
            <a:r>
              <a:rPr lang="en-AU" dirty="0" smtClean="0"/>
              <a:t>methods</a:t>
            </a:r>
          </a:p>
          <a:p>
            <a:pPr marL="406400" lvl="1" indent="-177800"/>
            <a:r>
              <a:rPr lang="en-AU" sz="2000" dirty="0" smtClean="0"/>
              <a:t>Each can be used to confirm the other</a:t>
            </a:r>
            <a:endParaRPr lang="en-AU" sz="2000" dirty="0"/>
          </a:p>
          <a:p>
            <a:pPr marL="177800" indent="-177800"/>
            <a:r>
              <a:rPr lang="en-AU" dirty="0"/>
              <a:t>Quantitative data and findings have underlying qualitative </a:t>
            </a:r>
            <a:r>
              <a:rPr lang="en-AU" dirty="0" smtClean="0"/>
              <a:t>dimension</a:t>
            </a:r>
          </a:p>
          <a:p>
            <a:pPr marL="406400" lvl="1" indent="-177800"/>
            <a:r>
              <a:rPr lang="en-AU" sz="2000" dirty="0" smtClean="0"/>
              <a:t>Qualitative data can also add description, detail and texture to quantitative data</a:t>
            </a:r>
            <a:endParaRPr lang="en-AU" sz="2000" dirty="0"/>
          </a:p>
          <a:p>
            <a:pPr marL="177800" indent="-177800"/>
            <a:r>
              <a:rPr lang="en-AU" dirty="0"/>
              <a:t>Quite often availability of data and its characteristics determine the method and what is </a:t>
            </a:r>
            <a:r>
              <a:rPr lang="en-AU" dirty="0" smtClean="0"/>
              <a:t>possible – not a preference for one over the other</a:t>
            </a:r>
          </a:p>
          <a:p>
            <a:r>
              <a:rPr lang="en-US" dirty="0"/>
              <a:t>Both quantitative and qualitative </a:t>
            </a:r>
            <a:r>
              <a:rPr lang="en-AU" dirty="0"/>
              <a:t>research can aim at description of built environment</a:t>
            </a:r>
          </a:p>
          <a:p>
            <a:r>
              <a:rPr lang="en-AU" dirty="0"/>
              <a:t>Complementary - not contradictory</a:t>
            </a:r>
          </a:p>
          <a:p>
            <a:pPr lvl="1"/>
            <a:r>
              <a:rPr lang="en-AU" sz="2000" dirty="0"/>
              <a:t>different kinds of research questions and objects of research</a:t>
            </a:r>
          </a:p>
          <a:p>
            <a:pPr lvl="1"/>
            <a:r>
              <a:rPr lang="en-AU" sz="2000" dirty="0"/>
              <a:t>different perspectives on the same research objects / questions (methodological triangulation)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20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–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181638"/>
            <a:ext cx="3581858" cy="5132543"/>
          </a:xfrm>
        </p:spPr>
        <p:txBody>
          <a:bodyPr/>
          <a:lstStyle/>
          <a:p>
            <a:r>
              <a:rPr lang="en-US" dirty="0" smtClean="0"/>
              <a:t>Sample size</a:t>
            </a:r>
          </a:p>
          <a:p>
            <a:pPr lvl="1"/>
            <a:r>
              <a:rPr lang="en-US" dirty="0" smtClean="0"/>
              <a:t>Data collection – a large enough sample so that missing data won’t become an issue</a:t>
            </a:r>
          </a:p>
          <a:p>
            <a:pPr lvl="1"/>
            <a:r>
              <a:rPr lang="en-US" dirty="0" smtClean="0"/>
              <a:t>Sample size calculator - how to generalize to population</a:t>
            </a:r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22" y="1643205"/>
            <a:ext cx="4756194" cy="42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–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81638"/>
            <a:ext cx="7556313" cy="4144963"/>
          </a:xfrm>
        </p:spPr>
        <p:txBody>
          <a:bodyPr/>
          <a:lstStyle/>
          <a:p>
            <a:r>
              <a:rPr lang="en-US" dirty="0" smtClean="0"/>
              <a:t>Time constraints</a:t>
            </a:r>
          </a:p>
          <a:p>
            <a:pPr lvl="1"/>
            <a:r>
              <a:rPr lang="en-US" dirty="0" smtClean="0"/>
              <a:t>Choose the method that best suits your research time</a:t>
            </a:r>
          </a:p>
          <a:p>
            <a:pPr lvl="2"/>
            <a:r>
              <a:rPr lang="en-US" dirty="0" smtClean="0"/>
              <a:t>1 year is not enough for a longitudinal study</a:t>
            </a:r>
          </a:p>
          <a:p>
            <a:r>
              <a:rPr lang="en-US" dirty="0" smtClean="0"/>
              <a:t>Resource constraints</a:t>
            </a:r>
          </a:p>
          <a:p>
            <a:pPr lvl="1"/>
            <a:r>
              <a:rPr lang="en-US" dirty="0" smtClean="0"/>
              <a:t>Choose the method that best suits your budget and resources available</a:t>
            </a:r>
          </a:p>
          <a:p>
            <a:pPr lvl="2"/>
            <a:r>
              <a:rPr lang="en-US" dirty="0" smtClean="0"/>
              <a:t>If you don’t have access to a lab, a lab experiment is unrealistic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Do you have access to a generalizable sample?</a:t>
            </a:r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6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81638"/>
            <a:ext cx="7556313" cy="4144963"/>
          </a:xfrm>
        </p:spPr>
        <p:txBody>
          <a:bodyPr/>
          <a:lstStyle/>
          <a:p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Maintaining respect for participants</a:t>
            </a:r>
          </a:p>
          <a:p>
            <a:pPr lvl="1"/>
            <a:r>
              <a:rPr lang="en-US" dirty="0" smtClean="0"/>
              <a:t>Can participants opt out at any point?</a:t>
            </a:r>
          </a:p>
          <a:p>
            <a:pPr lvl="1"/>
            <a:r>
              <a:rPr lang="en-US" dirty="0" smtClean="0"/>
              <a:t>Balancing benefit &amp; harm</a:t>
            </a:r>
          </a:p>
          <a:p>
            <a:pPr lvl="2"/>
            <a:r>
              <a:rPr lang="en-US" dirty="0" smtClean="0"/>
              <a:t>Will participation cause harm?</a:t>
            </a:r>
          </a:p>
          <a:p>
            <a:pPr lvl="2"/>
            <a:r>
              <a:rPr lang="en-US" dirty="0" smtClean="0"/>
              <a:t>Does the potential benefit outweigh any potential harm (psychological effects, stress, anxiety, time) </a:t>
            </a:r>
          </a:p>
          <a:p>
            <a:pPr lvl="1"/>
            <a:r>
              <a:rPr lang="en-US" dirty="0" smtClean="0"/>
              <a:t>Will the method allow protection of anonymity?</a:t>
            </a:r>
          </a:p>
          <a:p>
            <a:pPr lvl="2"/>
            <a:r>
              <a:rPr lang="en-US" dirty="0" smtClean="0"/>
              <a:t>Anonymity – pseudonyming is key!!</a:t>
            </a:r>
          </a:p>
          <a:p>
            <a:pPr lvl="1"/>
            <a:r>
              <a:rPr lang="en-US" dirty="0" smtClean="0"/>
              <a:t>How involved will the researcher be – will he/she bias results?</a:t>
            </a:r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99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2" y="1234616"/>
            <a:ext cx="8772124" cy="48915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References/Resources</a:t>
            </a:r>
          </a:p>
          <a:p>
            <a:pPr lvl="1"/>
            <a:r>
              <a:rPr lang="en-US" i="1" dirty="0">
                <a:hlinkClick r:id="rId2"/>
              </a:rPr>
              <a:t>The Practice of Social Research</a:t>
            </a:r>
            <a:r>
              <a:rPr lang="en-US" dirty="0"/>
              <a:t> – Earl Babbie </a:t>
            </a:r>
          </a:p>
          <a:p>
            <a:pPr lvl="1"/>
            <a:r>
              <a:rPr lang="en-US" i="1" dirty="0">
                <a:hlinkClick r:id="rId3"/>
              </a:rPr>
              <a:t>Statistical Methods for the Social Sciences</a:t>
            </a:r>
            <a:r>
              <a:rPr lang="en-US" dirty="0"/>
              <a:t> – Agresti &amp; Finlay</a:t>
            </a:r>
          </a:p>
          <a:p>
            <a:pPr lvl="1"/>
            <a:r>
              <a:rPr lang="en-US" dirty="0"/>
              <a:t>Sage Research Methods - </a:t>
            </a:r>
            <a:r>
              <a:rPr lang="en-US" dirty="0">
                <a:hlinkClick r:id="rId4"/>
              </a:rPr>
              <a:t>http://srmo.sagepub.com/</a:t>
            </a:r>
            <a:endParaRPr lang="en-US" dirty="0"/>
          </a:p>
          <a:p>
            <a:pPr lvl="1"/>
            <a:r>
              <a:rPr lang="en-US" dirty="0"/>
              <a:t>Ethics: </a:t>
            </a:r>
            <a:r>
              <a:rPr lang="en-US" dirty="0">
                <a:hlinkClick r:id="rId5"/>
              </a:rPr>
              <a:t>Guidelines for Research Ethics </a:t>
            </a:r>
            <a:endParaRPr lang="en-US" dirty="0"/>
          </a:p>
          <a:p>
            <a:pPr lvl="1"/>
            <a:r>
              <a:rPr lang="en-US" dirty="0"/>
              <a:t>Best Practices: </a:t>
            </a:r>
            <a:r>
              <a:rPr lang="en-US" dirty="0">
                <a:hlinkClick r:id="rId6"/>
              </a:rPr>
              <a:t>NIH Office of Behavioral and Social Sciences Research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Statistics – </a:t>
            </a:r>
            <a:r>
              <a:rPr lang="en-US" dirty="0" smtClean="0">
                <a:hlinkClick r:id="rId7"/>
              </a:rPr>
              <a:t>www.ats.ucla.edu</a:t>
            </a:r>
            <a:endParaRPr lang="en-US" dirty="0" smtClean="0"/>
          </a:p>
          <a:p>
            <a:pPr lvl="1"/>
            <a:r>
              <a:rPr lang="en-US" dirty="0" smtClean="0"/>
              <a:t>Workshops &amp; consulting – </a:t>
            </a:r>
            <a:r>
              <a:rPr lang="en-US" dirty="0" smtClean="0">
                <a:hlinkClick r:id="rId8"/>
              </a:rPr>
              <a:t>www.dlab.berkeley.edu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have any further questions or comments, please feel free to email me, nbroege@berkeley.edu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73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problem to be studied</a:t>
            </a:r>
          </a:p>
          <a:p>
            <a:pPr lvl="1"/>
            <a:r>
              <a:rPr lang="en-US" dirty="0" smtClean="0"/>
              <a:t>Transform problem into a testable hypothesis/hypotheses</a:t>
            </a:r>
          </a:p>
          <a:p>
            <a:pPr lvl="1"/>
            <a:r>
              <a:rPr lang="en-US" dirty="0">
                <a:sym typeface="Wingdings"/>
              </a:rPr>
              <a:t> </a:t>
            </a:r>
            <a:r>
              <a:rPr lang="en-US" dirty="0"/>
              <a:t>An idea that will be tested through systematic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Identify the population you need to examine in order to test your hypothesis/hypotheses</a:t>
            </a:r>
          </a:p>
          <a:p>
            <a:pPr lvl="1"/>
            <a:r>
              <a:rPr lang="en-US" dirty="0" smtClean="0"/>
              <a:t>Identify the sample you can reasonably access to gather data</a:t>
            </a:r>
          </a:p>
          <a:p>
            <a:r>
              <a:rPr lang="en-US" dirty="0"/>
              <a:t>Determine the appropriate method for data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Determine the appropriate set of instruments to collect data</a:t>
            </a:r>
          </a:p>
          <a:p>
            <a:r>
              <a:rPr lang="en-US" dirty="0" smtClean="0"/>
              <a:t>Collect data</a:t>
            </a:r>
          </a:p>
        </p:txBody>
      </p:sp>
    </p:spTree>
    <p:extLst>
      <p:ext uri="{BB962C8B-B14F-4D97-AF65-F5344CB8AC3E}">
        <p14:creationId xmlns:p14="http://schemas.microsoft.com/office/powerpoint/2010/main" val="159075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2475</TotalTime>
  <Words>4081</Words>
  <Application>Microsoft Macintosh PowerPoint</Application>
  <PresentationFormat>On-screen Show (4:3)</PresentationFormat>
  <Paragraphs>619</Paragraphs>
  <Slides>84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Advantage</vt:lpstr>
      <vt:lpstr>Introduction to Social Science Methods: An Overview of Quantitative and Qualitative Methods</vt:lpstr>
      <vt:lpstr>Introduction to Social Science Methods: An Overview of Qualitative and Quantitative Methods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Methods</vt:lpstr>
      <vt:lpstr>Methods</vt:lpstr>
      <vt:lpstr>Methods</vt:lpstr>
      <vt:lpstr>Methods</vt:lpstr>
      <vt:lpstr>Methods</vt:lpstr>
      <vt:lpstr>Methods</vt:lpstr>
      <vt:lpstr>Methods</vt:lpstr>
      <vt:lpstr>Quantitative Research</vt:lpstr>
      <vt:lpstr>Quantitative Research</vt:lpstr>
      <vt:lpstr>Quantitative Research</vt:lpstr>
      <vt:lpstr>PowerPoint Presentation</vt:lpstr>
      <vt:lpstr>EXPERIMENTAL DESIGNS</vt:lpstr>
      <vt:lpstr>Experimental Research</vt:lpstr>
      <vt:lpstr>Quant Research - Experiments</vt:lpstr>
      <vt:lpstr>Experiments - Examples</vt:lpstr>
      <vt:lpstr>DESCRIPTIVE DESIGNS</vt:lpstr>
      <vt:lpstr>DESCRIPTIVE DESIGNS SURVEYS</vt:lpstr>
      <vt:lpstr>Survey Research</vt:lpstr>
      <vt:lpstr>Quant Research - Survey</vt:lpstr>
      <vt:lpstr>Survey - Examples</vt:lpstr>
      <vt:lpstr>DESCRIPTIVE DESIGNS META-ANALYSIS</vt:lpstr>
      <vt:lpstr>Meta-Analysis</vt:lpstr>
      <vt:lpstr>Quant Research – Meta-Analysis</vt:lpstr>
      <vt:lpstr>Meta-Analysis - Examples</vt:lpstr>
      <vt:lpstr>Meta-Analysis - Examples</vt:lpstr>
      <vt:lpstr>DESCRIPTIVE DESIGNS CASE STUDIES</vt:lpstr>
      <vt:lpstr>Quant Research - Case Study</vt:lpstr>
      <vt:lpstr>Quant Research – Case Study </vt:lpstr>
      <vt:lpstr>Case Study - Examples</vt:lpstr>
      <vt:lpstr>DESCRIPTIVE DESIGNS APPLIED BEHAVIORAL ANALYSIS</vt:lpstr>
      <vt:lpstr>Quant Research - Applied Behavior Analysis </vt:lpstr>
      <vt:lpstr>Quant Research – Applied Behavioral Analysis</vt:lpstr>
      <vt:lpstr>Applied Behavior Analysis - Example</vt:lpstr>
      <vt:lpstr>LONGITUDINAL DESIGNS </vt:lpstr>
      <vt:lpstr>Quant Research - Longitudinal</vt:lpstr>
      <vt:lpstr>Quant Research - Longitudinal</vt:lpstr>
      <vt:lpstr>Longitudinal - Example</vt:lpstr>
      <vt:lpstr>Quant Methods - Instruments</vt:lpstr>
      <vt:lpstr>Quant Methods - Instruments</vt:lpstr>
      <vt:lpstr>Quant Methods - Instruments</vt:lpstr>
      <vt:lpstr>Quant Methods - Instruments</vt:lpstr>
      <vt:lpstr>Quant Methods - Instruments</vt:lpstr>
      <vt:lpstr>METHOD SELECTED, NOW WHAT? MEASUREMENT CRITERIA</vt:lpstr>
      <vt:lpstr>Measurement Criteria</vt:lpstr>
      <vt:lpstr>Measurement Criteria</vt:lpstr>
      <vt:lpstr>Measurement Criteria</vt:lpstr>
      <vt:lpstr>Measurement Criteria</vt:lpstr>
      <vt:lpstr>Measurement Criteria</vt:lpstr>
      <vt:lpstr>Content Validity</vt:lpstr>
      <vt:lpstr>Criterion-Related Validity</vt:lpstr>
      <vt:lpstr>Construct Validity</vt:lpstr>
      <vt:lpstr>Internal Validity</vt:lpstr>
      <vt:lpstr>External Validity</vt:lpstr>
      <vt:lpstr>METHOD SELECTED✔ MEASUREMENT CRITERIA✔ ANALYSIS</vt:lpstr>
      <vt:lpstr>Quantitative Research</vt:lpstr>
      <vt:lpstr>Quantitative Research</vt:lpstr>
      <vt:lpstr>Quantitative Research</vt:lpstr>
      <vt:lpstr>Quantitative Research</vt:lpstr>
      <vt:lpstr>Independent Variable</vt:lpstr>
      <vt:lpstr>Dependent Variable</vt:lpstr>
      <vt:lpstr>Quantitative Research </vt:lpstr>
      <vt:lpstr>Analysis Programs</vt:lpstr>
      <vt:lpstr>Pros of Quantitative Research?</vt:lpstr>
      <vt:lpstr>Cons of Quantitative Research?</vt:lpstr>
      <vt:lpstr>Quantitative vs. Qualitative</vt:lpstr>
      <vt:lpstr>Quantitative vs. Qualitative</vt:lpstr>
      <vt:lpstr>Best Practices – Sample Size</vt:lpstr>
      <vt:lpstr>Best Practices – Things to Consider</vt:lpstr>
      <vt:lpstr>Best Practices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Social Science Methods: An Overview of Qualitative and Quantitative Methods</dc:title>
  <dc:creator>Nora Broege</dc:creator>
  <cp:lastModifiedBy>Nora Broege</cp:lastModifiedBy>
  <cp:revision>43</cp:revision>
  <dcterms:created xsi:type="dcterms:W3CDTF">2015-09-29T20:12:15Z</dcterms:created>
  <dcterms:modified xsi:type="dcterms:W3CDTF">2016-03-30T01:35:01Z</dcterms:modified>
</cp:coreProperties>
</file>