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3" r:id="rId2"/>
    <p:sldId id="363" r:id="rId3"/>
    <p:sldId id="275" r:id="rId4"/>
    <p:sldId id="266" r:id="rId5"/>
    <p:sldId id="350" r:id="rId6"/>
    <p:sldId id="318" r:id="rId7"/>
    <p:sldId id="358" r:id="rId8"/>
    <p:sldId id="299" r:id="rId9"/>
    <p:sldId id="340" r:id="rId10"/>
    <p:sldId id="339" r:id="rId11"/>
    <p:sldId id="349" r:id="rId12"/>
    <p:sldId id="364" r:id="rId13"/>
    <p:sldId id="351" r:id="rId14"/>
    <p:sldId id="371" r:id="rId15"/>
    <p:sldId id="334" r:id="rId16"/>
    <p:sldId id="337" r:id="rId17"/>
    <p:sldId id="360" r:id="rId18"/>
    <p:sldId id="284" r:id="rId19"/>
    <p:sldId id="361" r:id="rId20"/>
    <p:sldId id="308" r:id="rId21"/>
    <p:sldId id="362" r:id="rId22"/>
    <p:sldId id="335" r:id="rId23"/>
    <p:sldId id="365" r:id="rId24"/>
    <p:sldId id="368" r:id="rId25"/>
    <p:sldId id="369" r:id="rId26"/>
    <p:sldId id="289" r:id="rId27"/>
    <p:sldId id="281" r:id="rId28"/>
    <p:sldId id="354" r:id="rId29"/>
    <p:sldId id="296" r:id="rId30"/>
    <p:sldId id="321" r:id="rId31"/>
    <p:sldId id="295" r:id="rId32"/>
    <p:sldId id="310" r:id="rId33"/>
    <p:sldId id="325" r:id="rId34"/>
    <p:sldId id="344" r:id="rId35"/>
    <p:sldId id="370" r:id="rId36"/>
    <p:sldId id="338" r:id="rId37"/>
    <p:sldId id="366" r:id="rId38"/>
    <p:sldId id="367" r:id="rId39"/>
    <p:sldId id="328" r:id="rId40"/>
    <p:sldId id="276" r:id="rId41"/>
    <p:sldId id="278" r:id="rId42"/>
    <p:sldId id="35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FFFC6D"/>
    <a:srgbClr val="FFFC89"/>
    <a:srgbClr val="F6F000"/>
    <a:srgbClr val="E7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91" autoAdjust="0"/>
  </p:normalViewPr>
  <p:slideViewPr>
    <p:cSldViewPr>
      <p:cViewPr varScale="1">
        <p:scale>
          <a:sx n="90" d="100"/>
          <a:sy n="90" d="100"/>
        </p:scale>
        <p:origin x="-18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A6848-7EA8-C54D-A855-A5C7EF341A50}"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D564D37-E973-7240-A371-D9B25B17F03C}">
      <dgm:prSet phldrT="[Text]" custT="1"/>
      <dgm:spPr/>
      <dgm:t>
        <a:bodyPr/>
        <a:lstStyle/>
        <a:p>
          <a:r>
            <a:rPr lang="en-US" sz="1600" dirty="0" smtClean="0"/>
            <a:t>Raw Data</a:t>
          </a:r>
          <a:endParaRPr lang="en-US" sz="1600" dirty="0"/>
        </a:p>
      </dgm:t>
    </dgm:pt>
    <dgm:pt modelId="{EC3F1980-F477-CE40-9175-F244D5E88DFC}" type="parTrans" cxnId="{AF68FEDD-4594-5546-9D5E-9B17E7EEA8BF}">
      <dgm:prSet/>
      <dgm:spPr/>
      <dgm:t>
        <a:bodyPr/>
        <a:lstStyle/>
        <a:p>
          <a:endParaRPr lang="en-US" sz="1600"/>
        </a:p>
      </dgm:t>
    </dgm:pt>
    <dgm:pt modelId="{EE4EA33E-5822-E441-A676-3110984E5964}" type="sibTrans" cxnId="{AF68FEDD-4594-5546-9D5E-9B17E7EEA8BF}">
      <dgm:prSet/>
      <dgm:spPr/>
      <dgm:t>
        <a:bodyPr/>
        <a:lstStyle/>
        <a:p>
          <a:endParaRPr lang="en-US" sz="1600"/>
        </a:p>
      </dgm:t>
    </dgm:pt>
    <dgm:pt modelId="{70039EAE-9961-044B-88F8-F0B5A1138B6D}">
      <dgm:prSet phldrT="[Text]" custT="1"/>
      <dgm:spPr/>
      <dgm:t>
        <a:bodyPr/>
        <a:lstStyle/>
        <a:p>
          <a:r>
            <a:rPr lang="en-US" sz="1600" dirty="0" smtClean="0"/>
            <a:t>Results</a:t>
          </a:r>
          <a:endParaRPr lang="en-US" sz="1600" dirty="0"/>
        </a:p>
      </dgm:t>
    </dgm:pt>
    <dgm:pt modelId="{44FD932F-88AB-3348-8DBB-A877F202CC5D}" type="parTrans" cxnId="{09086990-7F65-D841-B7FB-4EE01A9D4A4F}">
      <dgm:prSet/>
      <dgm:spPr/>
      <dgm:t>
        <a:bodyPr/>
        <a:lstStyle/>
        <a:p>
          <a:endParaRPr lang="en-US" sz="1600"/>
        </a:p>
      </dgm:t>
    </dgm:pt>
    <dgm:pt modelId="{6B292AEB-948C-B243-92E8-89131B83F568}" type="sibTrans" cxnId="{09086990-7F65-D841-B7FB-4EE01A9D4A4F}">
      <dgm:prSet/>
      <dgm:spPr/>
      <dgm:t>
        <a:bodyPr/>
        <a:lstStyle/>
        <a:p>
          <a:endParaRPr lang="en-US" sz="1600"/>
        </a:p>
      </dgm:t>
    </dgm:pt>
    <dgm:pt modelId="{1038B935-790D-3B4F-AB9D-251938BE5F1B}">
      <dgm:prSet phldrT="[Text]" custT="1"/>
      <dgm:spPr/>
      <dgm:t>
        <a:bodyPr/>
        <a:lstStyle/>
        <a:p>
          <a:r>
            <a:rPr lang="en-US" sz="1600" dirty="0" smtClean="0"/>
            <a:t>Novel Insights (Findings)</a:t>
          </a:r>
          <a:endParaRPr lang="en-US" sz="1600" dirty="0"/>
        </a:p>
      </dgm:t>
    </dgm:pt>
    <dgm:pt modelId="{CB0D1C00-D972-0144-837B-98A8C5A81FE1}" type="parTrans" cxnId="{8A02299D-38A6-534F-9E21-3D11754540F4}">
      <dgm:prSet/>
      <dgm:spPr/>
      <dgm:t>
        <a:bodyPr/>
        <a:lstStyle/>
        <a:p>
          <a:endParaRPr lang="en-US" sz="1600"/>
        </a:p>
      </dgm:t>
    </dgm:pt>
    <dgm:pt modelId="{7FEA0B8D-1F9A-9648-8334-162FE67BA072}" type="sibTrans" cxnId="{8A02299D-38A6-534F-9E21-3D11754540F4}">
      <dgm:prSet/>
      <dgm:spPr/>
      <dgm:t>
        <a:bodyPr/>
        <a:lstStyle/>
        <a:p>
          <a:endParaRPr lang="en-US" sz="1600"/>
        </a:p>
      </dgm:t>
    </dgm:pt>
    <dgm:pt modelId="{C20AE11B-F341-F44E-9850-7B0C75D5E8A1}">
      <dgm:prSet phldrT="[Text]" custT="1"/>
      <dgm:spPr/>
      <dgm:t>
        <a:bodyPr/>
        <a:lstStyle/>
        <a:p>
          <a:r>
            <a:rPr lang="en-US" sz="1600" dirty="0" smtClean="0"/>
            <a:t>Manuscript &amp; Dataset</a:t>
          </a:r>
        </a:p>
      </dgm:t>
    </dgm:pt>
    <dgm:pt modelId="{860C3E67-F0C0-D04C-AE8F-61324E59AC54}" type="parTrans" cxnId="{CDD79539-80E0-B949-A49F-87C7D5F3FF67}">
      <dgm:prSet/>
      <dgm:spPr/>
      <dgm:t>
        <a:bodyPr/>
        <a:lstStyle/>
        <a:p>
          <a:endParaRPr lang="en-US" sz="1600"/>
        </a:p>
      </dgm:t>
    </dgm:pt>
    <dgm:pt modelId="{ABC5D79B-8E2C-7C47-A69C-05225A3F0DE8}" type="sibTrans" cxnId="{CDD79539-80E0-B949-A49F-87C7D5F3FF67}">
      <dgm:prSet/>
      <dgm:spPr/>
      <dgm:t>
        <a:bodyPr/>
        <a:lstStyle/>
        <a:p>
          <a:endParaRPr lang="en-US" sz="1600"/>
        </a:p>
      </dgm:t>
    </dgm:pt>
    <dgm:pt modelId="{1D6EC466-C4C7-B948-9F08-C90E5847C15A}">
      <dgm:prSet phldrT="[Text]" custT="1"/>
      <dgm:spPr/>
      <dgm:t>
        <a:bodyPr/>
        <a:lstStyle/>
        <a:p>
          <a:r>
            <a:rPr lang="en-US" sz="1600" dirty="0" smtClean="0"/>
            <a:t>Search Existing Data &amp; Findings</a:t>
          </a:r>
          <a:endParaRPr lang="en-US" sz="1600" dirty="0"/>
        </a:p>
      </dgm:t>
    </dgm:pt>
    <dgm:pt modelId="{7001F46F-FFCE-5842-A829-E4C563D72695}" type="parTrans" cxnId="{65716ABF-BAFB-7141-BD28-A4F6931234C9}">
      <dgm:prSet/>
      <dgm:spPr/>
      <dgm:t>
        <a:bodyPr/>
        <a:lstStyle/>
        <a:p>
          <a:endParaRPr lang="en-US" sz="1600"/>
        </a:p>
      </dgm:t>
    </dgm:pt>
    <dgm:pt modelId="{3A3E5F0B-EC88-8949-9350-F062F280FA7D}" type="sibTrans" cxnId="{65716ABF-BAFB-7141-BD28-A4F6931234C9}">
      <dgm:prSet/>
      <dgm:spPr/>
      <dgm:t>
        <a:bodyPr/>
        <a:lstStyle/>
        <a:p>
          <a:endParaRPr lang="en-US" sz="1600"/>
        </a:p>
      </dgm:t>
    </dgm:pt>
    <dgm:pt modelId="{47DFD19B-9BB4-954C-BBBC-6DC63396DC00}" type="pres">
      <dgm:prSet presAssocID="{ADCA6848-7EA8-C54D-A855-A5C7EF341A50}" presName="cycle" presStyleCnt="0">
        <dgm:presLayoutVars>
          <dgm:dir/>
          <dgm:resizeHandles val="exact"/>
        </dgm:presLayoutVars>
      </dgm:prSet>
      <dgm:spPr/>
      <dgm:t>
        <a:bodyPr/>
        <a:lstStyle/>
        <a:p>
          <a:endParaRPr lang="en-US"/>
        </a:p>
      </dgm:t>
    </dgm:pt>
    <dgm:pt modelId="{CBB9663D-63CB-EC44-9EA5-5F0610D39D49}" type="pres">
      <dgm:prSet presAssocID="{BD564D37-E973-7240-A371-D9B25B17F03C}" presName="node" presStyleLbl="node1" presStyleIdx="0" presStyleCnt="5">
        <dgm:presLayoutVars>
          <dgm:bulletEnabled val="1"/>
        </dgm:presLayoutVars>
      </dgm:prSet>
      <dgm:spPr/>
      <dgm:t>
        <a:bodyPr/>
        <a:lstStyle/>
        <a:p>
          <a:endParaRPr lang="en-US"/>
        </a:p>
      </dgm:t>
    </dgm:pt>
    <dgm:pt modelId="{23A54643-31BA-0142-8AE6-F28DB2E64817}" type="pres">
      <dgm:prSet presAssocID="{BD564D37-E973-7240-A371-D9B25B17F03C}" presName="spNode" presStyleCnt="0"/>
      <dgm:spPr/>
    </dgm:pt>
    <dgm:pt modelId="{F6F0A4E0-1F4E-A94A-A791-2A12D38059FB}" type="pres">
      <dgm:prSet presAssocID="{EE4EA33E-5822-E441-A676-3110984E5964}" presName="sibTrans" presStyleLbl="sibTrans1D1" presStyleIdx="0" presStyleCnt="5"/>
      <dgm:spPr/>
      <dgm:t>
        <a:bodyPr/>
        <a:lstStyle/>
        <a:p>
          <a:endParaRPr lang="en-US"/>
        </a:p>
      </dgm:t>
    </dgm:pt>
    <dgm:pt modelId="{17483C63-02AF-C542-84AD-E15FE6C9BAE7}" type="pres">
      <dgm:prSet presAssocID="{70039EAE-9961-044B-88F8-F0B5A1138B6D}" presName="node" presStyleLbl="node1" presStyleIdx="1" presStyleCnt="5">
        <dgm:presLayoutVars>
          <dgm:bulletEnabled val="1"/>
        </dgm:presLayoutVars>
      </dgm:prSet>
      <dgm:spPr/>
      <dgm:t>
        <a:bodyPr/>
        <a:lstStyle/>
        <a:p>
          <a:endParaRPr lang="en-US"/>
        </a:p>
      </dgm:t>
    </dgm:pt>
    <dgm:pt modelId="{57946A65-DE97-1442-B7BD-ACCB594BC53B}" type="pres">
      <dgm:prSet presAssocID="{70039EAE-9961-044B-88F8-F0B5A1138B6D}" presName="spNode" presStyleCnt="0"/>
      <dgm:spPr/>
    </dgm:pt>
    <dgm:pt modelId="{825D4019-AE18-B949-8CB4-7482B6F6AA5A}" type="pres">
      <dgm:prSet presAssocID="{6B292AEB-948C-B243-92E8-89131B83F568}" presName="sibTrans" presStyleLbl="sibTrans1D1" presStyleIdx="1" presStyleCnt="5"/>
      <dgm:spPr/>
      <dgm:t>
        <a:bodyPr/>
        <a:lstStyle/>
        <a:p>
          <a:endParaRPr lang="en-US"/>
        </a:p>
      </dgm:t>
    </dgm:pt>
    <dgm:pt modelId="{DBB1F776-9075-5A48-80C0-EE55AC353ABA}" type="pres">
      <dgm:prSet presAssocID="{1038B935-790D-3B4F-AB9D-251938BE5F1B}" presName="node" presStyleLbl="node1" presStyleIdx="2" presStyleCnt="5">
        <dgm:presLayoutVars>
          <dgm:bulletEnabled val="1"/>
        </dgm:presLayoutVars>
      </dgm:prSet>
      <dgm:spPr/>
      <dgm:t>
        <a:bodyPr/>
        <a:lstStyle/>
        <a:p>
          <a:endParaRPr lang="en-US"/>
        </a:p>
      </dgm:t>
    </dgm:pt>
    <dgm:pt modelId="{DAF7636A-44E4-9B49-B544-EA81A3641582}" type="pres">
      <dgm:prSet presAssocID="{1038B935-790D-3B4F-AB9D-251938BE5F1B}" presName="spNode" presStyleCnt="0"/>
      <dgm:spPr/>
    </dgm:pt>
    <dgm:pt modelId="{99AE87BD-F061-BA41-BEB1-6EB7569E515A}" type="pres">
      <dgm:prSet presAssocID="{7FEA0B8D-1F9A-9648-8334-162FE67BA072}" presName="sibTrans" presStyleLbl="sibTrans1D1" presStyleIdx="2" presStyleCnt="5"/>
      <dgm:spPr/>
      <dgm:t>
        <a:bodyPr/>
        <a:lstStyle/>
        <a:p>
          <a:endParaRPr lang="en-US"/>
        </a:p>
      </dgm:t>
    </dgm:pt>
    <dgm:pt modelId="{3F6CDEC5-A00E-7E42-A750-222419D2D930}" type="pres">
      <dgm:prSet presAssocID="{C20AE11B-F341-F44E-9850-7B0C75D5E8A1}" presName="node" presStyleLbl="node1" presStyleIdx="3" presStyleCnt="5">
        <dgm:presLayoutVars>
          <dgm:bulletEnabled val="1"/>
        </dgm:presLayoutVars>
      </dgm:prSet>
      <dgm:spPr/>
      <dgm:t>
        <a:bodyPr/>
        <a:lstStyle/>
        <a:p>
          <a:endParaRPr lang="en-US"/>
        </a:p>
      </dgm:t>
    </dgm:pt>
    <dgm:pt modelId="{FDA7B8E5-28C4-6948-9E97-A2487DC753F3}" type="pres">
      <dgm:prSet presAssocID="{C20AE11B-F341-F44E-9850-7B0C75D5E8A1}" presName="spNode" presStyleCnt="0"/>
      <dgm:spPr/>
    </dgm:pt>
    <dgm:pt modelId="{CEB96E15-28F6-B645-906D-8B5E8D07455E}" type="pres">
      <dgm:prSet presAssocID="{ABC5D79B-8E2C-7C47-A69C-05225A3F0DE8}" presName="sibTrans" presStyleLbl="sibTrans1D1" presStyleIdx="3" presStyleCnt="5"/>
      <dgm:spPr/>
      <dgm:t>
        <a:bodyPr/>
        <a:lstStyle/>
        <a:p>
          <a:endParaRPr lang="en-US"/>
        </a:p>
      </dgm:t>
    </dgm:pt>
    <dgm:pt modelId="{727F722E-FF87-1345-8857-3C8A9A376CDC}" type="pres">
      <dgm:prSet presAssocID="{1D6EC466-C4C7-B948-9F08-C90E5847C15A}" presName="node" presStyleLbl="node1" presStyleIdx="4" presStyleCnt="5">
        <dgm:presLayoutVars>
          <dgm:bulletEnabled val="1"/>
        </dgm:presLayoutVars>
      </dgm:prSet>
      <dgm:spPr/>
      <dgm:t>
        <a:bodyPr/>
        <a:lstStyle/>
        <a:p>
          <a:endParaRPr lang="en-US"/>
        </a:p>
      </dgm:t>
    </dgm:pt>
    <dgm:pt modelId="{978510AE-566A-0B46-B8BF-102179A19B80}" type="pres">
      <dgm:prSet presAssocID="{1D6EC466-C4C7-B948-9F08-C90E5847C15A}" presName="spNode" presStyleCnt="0"/>
      <dgm:spPr/>
    </dgm:pt>
    <dgm:pt modelId="{9774EEA6-D6C6-2A4D-9E9B-F97012BF6D57}" type="pres">
      <dgm:prSet presAssocID="{3A3E5F0B-EC88-8949-9350-F062F280FA7D}" presName="sibTrans" presStyleLbl="sibTrans1D1" presStyleIdx="4" presStyleCnt="5"/>
      <dgm:spPr/>
      <dgm:t>
        <a:bodyPr/>
        <a:lstStyle/>
        <a:p>
          <a:endParaRPr lang="en-US"/>
        </a:p>
      </dgm:t>
    </dgm:pt>
  </dgm:ptLst>
  <dgm:cxnLst>
    <dgm:cxn modelId="{F2B070D7-5BC6-3C42-98A7-1D33301D1658}" type="presOf" srcId="{1038B935-790D-3B4F-AB9D-251938BE5F1B}" destId="{DBB1F776-9075-5A48-80C0-EE55AC353ABA}" srcOrd="0" destOrd="0" presId="urn:microsoft.com/office/officeart/2005/8/layout/cycle5"/>
    <dgm:cxn modelId="{65716ABF-BAFB-7141-BD28-A4F6931234C9}" srcId="{ADCA6848-7EA8-C54D-A855-A5C7EF341A50}" destId="{1D6EC466-C4C7-B948-9F08-C90E5847C15A}" srcOrd="4" destOrd="0" parTransId="{7001F46F-FFCE-5842-A829-E4C563D72695}" sibTransId="{3A3E5F0B-EC88-8949-9350-F062F280FA7D}"/>
    <dgm:cxn modelId="{CDD79539-80E0-B949-A49F-87C7D5F3FF67}" srcId="{ADCA6848-7EA8-C54D-A855-A5C7EF341A50}" destId="{C20AE11B-F341-F44E-9850-7B0C75D5E8A1}" srcOrd="3" destOrd="0" parTransId="{860C3E67-F0C0-D04C-AE8F-61324E59AC54}" sibTransId="{ABC5D79B-8E2C-7C47-A69C-05225A3F0DE8}"/>
    <dgm:cxn modelId="{8A02299D-38A6-534F-9E21-3D11754540F4}" srcId="{ADCA6848-7EA8-C54D-A855-A5C7EF341A50}" destId="{1038B935-790D-3B4F-AB9D-251938BE5F1B}" srcOrd="2" destOrd="0" parTransId="{CB0D1C00-D972-0144-837B-98A8C5A81FE1}" sibTransId="{7FEA0B8D-1F9A-9648-8334-162FE67BA072}"/>
    <dgm:cxn modelId="{CF51C741-5C8C-9449-96A3-DFD2346D6878}" type="presOf" srcId="{7FEA0B8D-1F9A-9648-8334-162FE67BA072}" destId="{99AE87BD-F061-BA41-BEB1-6EB7569E515A}" srcOrd="0" destOrd="0" presId="urn:microsoft.com/office/officeart/2005/8/layout/cycle5"/>
    <dgm:cxn modelId="{F5D7A8CD-C0D3-2847-8FBD-CCE6697AE25F}" type="presOf" srcId="{6B292AEB-948C-B243-92E8-89131B83F568}" destId="{825D4019-AE18-B949-8CB4-7482B6F6AA5A}" srcOrd="0" destOrd="0" presId="urn:microsoft.com/office/officeart/2005/8/layout/cycle5"/>
    <dgm:cxn modelId="{DCAAC49D-61CE-9C47-AF2F-B2FFFDE5B464}" type="presOf" srcId="{3A3E5F0B-EC88-8949-9350-F062F280FA7D}" destId="{9774EEA6-D6C6-2A4D-9E9B-F97012BF6D57}" srcOrd="0" destOrd="0" presId="urn:microsoft.com/office/officeart/2005/8/layout/cycle5"/>
    <dgm:cxn modelId="{AF68FEDD-4594-5546-9D5E-9B17E7EEA8BF}" srcId="{ADCA6848-7EA8-C54D-A855-A5C7EF341A50}" destId="{BD564D37-E973-7240-A371-D9B25B17F03C}" srcOrd="0" destOrd="0" parTransId="{EC3F1980-F477-CE40-9175-F244D5E88DFC}" sibTransId="{EE4EA33E-5822-E441-A676-3110984E5964}"/>
    <dgm:cxn modelId="{DBEA3783-4185-8340-883A-89C0B45847D4}" type="presOf" srcId="{70039EAE-9961-044B-88F8-F0B5A1138B6D}" destId="{17483C63-02AF-C542-84AD-E15FE6C9BAE7}" srcOrd="0" destOrd="0" presId="urn:microsoft.com/office/officeart/2005/8/layout/cycle5"/>
    <dgm:cxn modelId="{09086990-7F65-D841-B7FB-4EE01A9D4A4F}" srcId="{ADCA6848-7EA8-C54D-A855-A5C7EF341A50}" destId="{70039EAE-9961-044B-88F8-F0B5A1138B6D}" srcOrd="1" destOrd="0" parTransId="{44FD932F-88AB-3348-8DBB-A877F202CC5D}" sibTransId="{6B292AEB-948C-B243-92E8-89131B83F568}"/>
    <dgm:cxn modelId="{A81D86E6-B7EA-1B4D-A717-D4F0517AE934}" type="presOf" srcId="{1D6EC466-C4C7-B948-9F08-C90E5847C15A}" destId="{727F722E-FF87-1345-8857-3C8A9A376CDC}" srcOrd="0" destOrd="0" presId="urn:microsoft.com/office/officeart/2005/8/layout/cycle5"/>
    <dgm:cxn modelId="{08E35B60-5306-254C-8E94-425DD1832E7A}" type="presOf" srcId="{BD564D37-E973-7240-A371-D9B25B17F03C}" destId="{CBB9663D-63CB-EC44-9EA5-5F0610D39D49}" srcOrd="0" destOrd="0" presId="urn:microsoft.com/office/officeart/2005/8/layout/cycle5"/>
    <dgm:cxn modelId="{C9E7CCAF-2994-B547-A85D-A466D4798E7A}" type="presOf" srcId="{EE4EA33E-5822-E441-A676-3110984E5964}" destId="{F6F0A4E0-1F4E-A94A-A791-2A12D38059FB}" srcOrd="0" destOrd="0" presId="urn:microsoft.com/office/officeart/2005/8/layout/cycle5"/>
    <dgm:cxn modelId="{96224926-700B-4745-BB6A-12175E14A122}" type="presOf" srcId="{ABC5D79B-8E2C-7C47-A69C-05225A3F0DE8}" destId="{CEB96E15-28F6-B645-906D-8B5E8D07455E}" srcOrd="0" destOrd="0" presId="urn:microsoft.com/office/officeart/2005/8/layout/cycle5"/>
    <dgm:cxn modelId="{74810169-BF4D-D44E-9CDB-20E85774CCBE}" type="presOf" srcId="{C20AE11B-F341-F44E-9850-7B0C75D5E8A1}" destId="{3F6CDEC5-A00E-7E42-A750-222419D2D930}" srcOrd="0" destOrd="0" presId="urn:microsoft.com/office/officeart/2005/8/layout/cycle5"/>
    <dgm:cxn modelId="{7C01FEC7-F6DD-FD42-96D8-5BA916BB04F1}" type="presOf" srcId="{ADCA6848-7EA8-C54D-A855-A5C7EF341A50}" destId="{47DFD19B-9BB4-954C-BBBC-6DC63396DC00}" srcOrd="0" destOrd="0" presId="urn:microsoft.com/office/officeart/2005/8/layout/cycle5"/>
    <dgm:cxn modelId="{5550B97E-EC43-A84D-B080-8188B3DE5D8A}" type="presParOf" srcId="{47DFD19B-9BB4-954C-BBBC-6DC63396DC00}" destId="{CBB9663D-63CB-EC44-9EA5-5F0610D39D49}" srcOrd="0" destOrd="0" presId="urn:microsoft.com/office/officeart/2005/8/layout/cycle5"/>
    <dgm:cxn modelId="{222EC2CE-1767-7A4C-8EF2-6E424D881FC1}" type="presParOf" srcId="{47DFD19B-9BB4-954C-BBBC-6DC63396DC00}" destId="{23A54643-31BA-0142-8AE6-F28DB2E64817}" srcOrd="1" destOrd="0" presId="urn:microsoft.com/office/officeart/2005/8/layout/cycle5"/>
    <dgm:cxn modelId="{002D7CDD-ECDF-7F4F-9858-9BD9CB3CF1D0}" type="presParOf" srcId="{47DFD19B-9BB4-954C-BBBC-6DC63396DC00}" destId="{F6F0A4E0-1F4E-A94A-A791-2A12D38059FB}" srcOrd="2" destOrd="0" presId="urn:microsoft.com/office/officeart/2005/8/layout/cycle5"/>
    <dgm:cxn modelId="{D0844F3D-DE23-EF46-87F3-758D3D76B285}" type="presParOf" srcId="{47DFD19B-9BB4-954C-BBBC-6DC63396DC00}" destId="{17483C63-02AF-C542-84AD-E15FE6C9BAE7}" srcOrd="3" destOrd="0" presId="urn:microsoft.com/office/officeart/2005/8/layout/cycle5"/>
    <dgm:cxn modelId="{F3BF1F3F-440B-5742-A958-D60854D8827C}" type="presParOf" srcId="{47DFD19B-9BB4-954C-BBBC-6DC63396DC00}" destId="{57946A65-DE97-1442-B7BD-ACCB594BC53B}" srcOrd="4" destOrd="0" presId="urn:microsoft.com/office/officeart/2005/8/layout/cycle5"/>
    <dgm:cxn modelId="{2EDBC34A-FF23-A345-B575-E831FA412E03}" type="presParOf" srcId="{47DFD19B-9BB4-954C-BBBC-6DC63396DC00}" destId="{825D4019-AE18-B949-8CB4-7482B6F6AA5A}" srcOrd="5" destOrd="0" presId="urn:microsoft.com/office/officeart/2005/8/layout/cycle5"/>
    <dgm:cxn modelId="{58E82D6E-CBA1-4B40-B6E4-EC7971DD9538}" type="presParOf" srcId="{47DFD19B-9BB4-954C-BBBC-6DC63396DC00}" destId="{DBB1F776-9075-5A48-80C0-EE55AC353ABA}" srcOrd="6" destOrd="0" presId="urn:microsoft.com/office/officeart/2005/8/layout/cycle5"/>
    <dgm:cxn modelId="{C3117296-4DFA-4541-B931-73F215C84D8A}" type="presParOf" srcId="{47DFD19B-9BB4-954C-BBBC-6DC63396DC00}" destId="{DAF7636A-44E4-9B49-B544-EA81A3641582}" srcOrd="7" destOrd="0" presId="urn:microsoft.com/office/officeart/2005/8/layout/cycle5"/>
    <dgm:cxn modelId="{C918E5BE-74E3-2548-BC64-881138D4CA22}" type="presParOf" srcId="{47DFD19B-9BB4-954C-BBBC-6DC63396DC00}" destId="{99AE87BD-F061-BA41-BEB1-6EB7569E515A}" srcOrd="8" destOrd="0" presId="urn:microsoft.com/office/officeart/2005/8/layout/cycle5"/>
    <dgm:cxn modelId="{FC99FC16-9182-D249-8C26-5BA37C0ACA05}" type="presParOf" srcId="{47DFD19B-9BB4-954C-BBBC-6DC63396DC00}" destId="{3F6CDEC5-A00E-7E42-A750-222419D2D930}" srcOrd="9" destOrd="0" presId="urn:microsoft.com/office/officeart/2005/8/layout/cycle5"/>
    <dgm:cxn modelId="{ECFF67A4-2AA4-BC4D-B963-FD453009B921}" type="presParOf" srcId="{47DFD19B-9BB4-954C-BBBC-6DC63396DC00}" destId="{FDA7B8E5-28C4-6948-9E97-A2487DC753F3}" srcOrd="10" destOrd="0" presId="urn:microsoft.com/office/officeart/2005/8/layout/cycle5"/>
    <dgm:cxn modelId="{EECFB2A1-D5DB-2E49-B8CD-1DFE7D56784E}" type="presParOf" srcId="{47DFD19B-9BB4-954C-BBBC-6DC63396DC00}" destId="{CEB96E15-28F6-B645-906D-8B5E8D07455E}" srcOrd="11" destOrd="0" presId="urn:microsoft.com/office/officeart/2005/8/layout/cycle5"/>
    <dgm:cxn modelId="{6EB1431C-9083-9A44-ADF3-6C4CECB0E3C6}" type="presParOf" srcId="{47DFD19B-9BB4-954C-BBBC-6DC63396DC00}" destId="{727F722E-FF87-1345-8857-3C8A9A376CDC}" srcOrd="12" destOrd="0" presId="urn:microsoft.com/office/officeart/2005/8/layout/cycle5"/>
    <dgm:cxn modelId="{F21D4FB1-4EFD-7B40-B09B-8F81D43D1EBB}" type="presParOf" srcId="{47DFD19B-9BB4-954C-BBBC-6DC63396DC00}" destId="{978510AE-566A-0B46-B8BF-102179A19B80}" srcOrd="13" destOrd="0" presId="urn:microsoft.com/office/officeart/2005/8/layout/cycle5"/>
    <dgm:cxn modelId="{DAB5A053-FDB8-AF45-B441-9C463219E56F}" type="presParOf" srcId="{47DFD19B-9BB4-954C-BBBC-6DC63396DC00}" destId="{9774EEA6-D6C6-2A4D-9E9B-F97012BF6D5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663D-63CB-EC44-9EA5-5F0610D39D49}">
      <dsp:nvSpPr>
        <dsp:cNvPr id="0" name=""/>
        <dsp:cNvSpPr/>
      </dsp:nvSpPr>
      <dsp:spPr>
        <a:xfrm>
          <a:off x="2380505" y="2370"/>
          <a:ext cx="1334988" cy="8677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Raw Data</a:t>
          </a:r>
          <a:endParaRPr lang="en-US" sz="1600" kern="1200" dirty="0"/>
        </a:p>
      </dsp:txBody>
      <dsp:txXfrm>
        <a:off x="2422865" y="44730"/>
        <a:ext cx="1250268" cy="783022"/>
      </dsp:txXfrm>
    </dsp:sp>
    <dsp:sp modelId="{F6F0A4E0-1F4E-A94A-A791-2A12D38059FB}">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483C63-02AF-C542-84AD-E15FE6C9BAE7}">
      <dsp:nvSpPr>
        <dsp:cNvPr id="0" name=""/>
        <dsp:cNvSpPr/>
      </dsp:nvSpPr>
      <dsp:spPr>
        <a:xfrm>
          <a:off x="4028301" y="1199563"/>
          <a:ext cx="1334988" cy="8677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4070661" y="1241923"/>
        <a:ext cx="1250268" cy="783022"/>
      </dsp:txXfrm>
    </dsp:sp>
    <dsp:sp modelId="{825D4019-AE18-B949-8CB4-7482B6F6AA5A}">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B1F776-9075-5A48-80C0-EE55AC353ABA}">
      <dsp:nvSpPr>
        <dsp:cNvPr id="0" name=""/>
        <dsp:cNvSpPr/>
      </dsp:nvSpPr>
      <dsp:spPr>
        <a:xfrm>
          <a:off x="3398899" y="3136663"/>
          <a:ext cx="1334988" cy="8677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Novel Insights (Findings)</a:t>
          </a:r>
          <a:endParaRPr lang="en-US" sz="1600" kern="1200" dirty="0"/>
        </a:p>
      </dsp:txBody>
      <dsp:txXfrm>
        <a:off x="3441259" y="3179023"/>
        <a:ext cx="1250268" cy="783022"/>
      </dsp:txXfrm>
    </dsp:sp>
    <dsp:sp modelId="{99AE87BD-F061-BA41-BEB1-6EB7569E515A}">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6CDEC5-A00E-7E42-A750-222419D2D930}">
      <dsp:nvSpPr>
        <dsp:cNvPr id="0" name=""/>
        <dsp:cNvSpPr/>
      </dsp:nvSpPr>
      <dsp:spPr>
        <a:xfrm>
          <a:off x="1362112" y="3136663"/>
          <a:ext cx="1334988" cy="8677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Manuscript &amp; Dataset</a:t>
          </a:r>
        </a:p>
      </dsp:txBody>
      <dsp:txXfrm>
        <a:off x="1404472" y="3179023"/>
        <a:ext cx="1250268" cy="783022"/>
      </dsp:txXfrm>
    </dsp:sp>
    <dsp:sp modelId="{CEB96E15-28F6-B645-906D-8B5E8D07455E}">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27F722E-FF87-1345-8857-3C8A9A376CDC}">
      <dsp:nvSpPr>
        <dsp:cNvPr id="0" name=""/>
        <dsp:cNvSpPr/>
      </dsp:nvSpPr>
      <dsp:spPr>
        <a:xfrm>
          <a:off x="732710" y="1199563"/>
          <a:ext cx="1334988" cy="8677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Search Existing Data &amp; Findings</a:t>
          </a:r>
          <a:endParaRPr lang="en-US" sz="1600" kern="1200" dirty="0"/>
        </a:p>
      </dsp:txBody>
      <dsp:txXfrm>
        <a:off x="775070" y="1241923"/>
        <a:ext cx="1250268" cy="783022"/>
      </dsp:txXfrm>
    </dsp:sp>
    <dsp:sp modelId="{9774EEA6-D6C6-2A4D-9E9B-F97012BF6D57}">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CF39BD-5D5D-4831-8D75-56961840A1B6}" type="datetimeFigureOut">
              <a:rPr lang="en-US" smtClean="0"/>
              <a:pPr/>
              <a:t>4/26/16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289D67-7A40-4898-BE43-46E4BF81565C}" type="slidenum">
              <a:rPr lang="en-US" smtClean="0"/>
              <a:pPr/>
              <a:t>‹#›</a:t>
            </a:fld>
            <a:endParaRPr lang="en-US"/>
          </a:p>
        </p:txBody>
      </p:sp>
    </p:spTree>
    <p:extLst>
      <p:ext uri="{BB962C8B-B14F-4D97-AF65-F5344CB8AC3E}">
        <p14:creationId xmlns:p14="http://schemas.microsoft.com/office/powerpoint/2010/main" val="2230425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BA279-7CE5-44CA-9551-34674EF2F9AB}" type="datetimeFigureOut">
              <a:rPr lang="en-US" smtClean="0"/>
              <a:pPr/>
              <a:t>4/26/16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A5204-7FF5-445A-A67E-52A135876616}" type="slidenum">
              <a:rPr lang="en-US" smtClean="0"/>
              <a:pPr/>
              <a:t>‹#›</a:t>
            </a:fld>
            <a:endParaRPr lang="en-US"/>
          </a:p>
        </p:txBody>
      </p:sp>
    </p:spTree>
    <p:extLst>
      <p:ext uri="{BB962C8B-B14F-4D97-AF65-F5344CB8AC3E}">
        <p14:creationId xmlns:p14="http://schemas.microsoft.com/office/powerpoint/2010/main" val="30369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bi.ac.uk" TargetMode="External"/><Relationship Id="rId4" Type="http://schemas.openxmlformats.org/officeDocument/2006/relationships/hyperlink" Target="http://www.ddbj.nig.ac.jp"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ncbi.nlm.nih.gov/gap"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rants.nih.gov/grants/guide/notice-files/NOT-OD-03-032.html" TargetMode="External"/><Relationship Id="rId4" Type="http://schemas.openxmlformats.org/officeDocument/2006/relationships/hyperlink" Target="http://grants.nih.gov/grants/policy/nihgps_2010/nihgps_ch8.htm%23_Toc271264950"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a:t>
            </a:fld>
            <a:endParaRPr lang="en-US"/>
          </a:p>
        </p:txBody>
      </p:sp>
    </p:spTree>
    <p:extLst>
      <p:ext uri="{BB962C8B-B14F-4D97-AF65-F5344CB8AC3E}">
        <p14:creationId xmlns:p14="http://schemas.microsoft.com/office/powerpoint/2010/main" val="294520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2EDDC-E720-7840-8317-9DE1A8197EC5}" type="slidenum">
              <a:rPr lang="en-US" smtClean="0"/>
              <a:pPr/>
              <a:t>13</a:t>
            </a:fld>
            <a:endParaRPr lang="en-US"/>
          </a:p>
        </p:txBody>
      </p:sp>
    </p:spTree>
    <p:extLst>
      <p:ext uri="{BB962C8B-B14F-4D97-AF65-F5344CB8AC3E}">
        <p14:creationId xmlns:p14="http://schemas.microsoft.com/office/powerpoint/2010/main" val="273905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2EDDC-E720-7840-8317-9DE1A8197EC5}" type="slidenum">
              <a:rPr lang="en-US" smtClean="0"/>
              <a:pPr/>
              <a:t>14</a:t>
            </a:fld>
            <a:endParaRPr lang="en-US"/>
          </a:p>
        </p:txBody>
      </p:sp>
    </p:spTree>
    <p:extLst>
      <p:ext uri="{BB962C8B-B14F-4D97-AF65-F5344CB8AC3E}">
        <p14:creationId xmlns:p14="http://schemas.microsoft.com/office/powerpoint/2010/main" val="273905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15</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16</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17</a:t>
            </a:fld>
            <a:endParaRPr lang="en-US"/>
          </a:p>
        </p:txBody>
      </p:sp>
    </p:spTree>
    <p:extLst>
      <p:ext uri="{BB962C8B-B14F-4D97-AF65-F5344CB8AC3E}">
        <p14:creationId xmlns:p14="http://schemas.microsoft.com/office/powerpoint/2010/main" val="133886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18</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19</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20</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21</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22</a:t>
            </a:fld>
            <a:endParaRPr lang="en-US"/>
          </a:p>
        </p:txBody>
      </p:sp>
    </p:spTree>
    <p:extLst>
      <p:ext uri="{BB962C8B-B14F-4D97-AF65-F5344CB8AC3E}">
        <p14:creationId xmlns:p14="http://schemas.microsoft.com/office/powerpoint/2010/main" val="175259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3</a:t>
            </a:fld>
            <a:endParaRPr lang="en-US"/>
          </a:p>
        </p:txBody>
      </p:sp>
    </p:spTree>
    <p:extLst>
      <p:ext uri="{BB962C8B-B14F-4D97-AF65-F5344CB8AC3E}">
        <p14:creationId xmlns:p14="http://schemas.microsoft.com/office/powerpoint/2010/main" val="1338861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23</a:t>
            </a:fld>
            <a:endParaRPr lang="en-US"/>
          </a:p>
        </p:txBody>
      </p:sp>
    </p:spTree>
    <p:extLst>
      <p:ext uri="{BB962C8B-B14F-4D97-AF65-F5344CB8AC3E}">
        <p14:creationId xmlns:p14="http://schemas.microsoft.com/office/powerpoint/2010/main" val="175259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24</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25</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model, data transfer protocols, and accession space are shared with the INSDC collaborators: European Bioinformatics Institute (EBI, </a:t>
            </a:r>
            <a:r>
              <a:rPr lang="en-US" dirty="0" smtClean="0">
                <a:hlinkClick r:id="rId3"/>
              </a:rPr>
              <a:t>http://www.ebi.ac.uk</a:t>
            </a:r>
            <a:r>
              <a:rPr lang="en-US" dirty="0" smtClean="0"/>
              <a:t>) and the DNA Data Bank of Japan (DDBJ, </a:t>
            </a:r>
            <a:r>
              <a:rPr lang="en-US" dirty="0" smtClean="0">
                <a:hlinkClick r:id="rId4"/>
              </a:rPr>
              <a:t>http://www.ddbj.nig.ac.jp</a:t>
            </a:r>
            <a:r>
              <a:rPr lang="en-US" dirty="0" smtClean="0"/>
              <a:t>).</a:t>
            </a:r>
          </a:p>
          <a:p>
            <a:r>
              <a:rPr lang="en-US" dirty="0" smtClean="0"/>
              <a:t>Data is shared between these 3 archives</a:t>
            </a:r>
          </a:p>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26</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27</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28</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29</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dbGAP</a:t>
            </a:r>
            <a:r>
              <a:rPr lang="en-US" dirty="0" smtClean="0"/>
              <a:t> = data and documents, questionnaires,</a:t>
            </a:r>
            <a:r>
              <a:rPr lang="en-US" baseline="0" dirty="0" smtClean="0"/>
              <a:t> research protocols. </a:t>
            </a:r>
            <a:r>
              <a:rPr lang="en-US" dirty="0" smtClean="0">
                <a:hlinkClick r:id="rId3"/>
              </a:rPr>
              <a:t>Database of Genotypes and Phenotypes (dbGaP)</a:t>
            </a:r>
            <a:r>
              <a:rPr lang="en-US" dirty="0" smtClean="0"/>
              <a:t> An archive and distribution center for the description and results of studies which investigate the interaction of genotype and phenotype. These studies include genome-wide association (GWAS), medical </a:t>
            </a:r>
            <a:r>
              <a:rPr lang="en-US" dirty="0" err="1" smtClean="0"/>
              <a:t>resequencing</a:t>
            </a:r>
            <a:r>
              <a:rPr lang="en-US" dirty="0" smtClean="0"/>
              <a:t>, molecular diagnostic assays, as well as association between genotype and non-clinical traits. </a:t>
            </a:r>
          </a:p>
          <a:p>
            <a:endParaRPr lang="en-US" baseline="0"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30</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it in….</a:t>
            </a:r>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31</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32</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4</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35</a:t>
            </a:fld>
            <a:endParaRPr lang="en-US"/>
          </a:p>
        </p:txBody>
      </p:sp>
    </p:spTree>
    <p:extLst>
      <p:ext uri="{BB962C8B-B14F-4D97-AF65-F5344CB8AC3E}">
        <p14:creationId xmlns:p14="http://schemas.microsoft.com/office/powerpoint/2010/main" val="1752599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37</a:t>
            </a:fld>
            <a:endParaRPr lang="en-US"/>
          </a:p>
        </p:txBody>
      </p:sp>
    </p:spTree>
    <p:extLst>
      <p:ext uri="{BB962C8B-B14F-4D97-AF65-F5344CB8AC3E}">
        <p14:creationId xmlns:p14="http://schemas.microsoft.com/office/powerpoint/2010/main" val="2945201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38</a:t>
            </a:fld>
            <a:endParaRPr lang="en-US"/>
          </a:p>
        </p:txBody>
      </p:sp>
    </p:spTree>
    <p:extLst>
      <p:ext uri="{BB962C8B-B14F-4D97-AF65-F5344CB8AC3E}">
        <p14:creationId xmlns:p14="http://schemas.microsoft.com/office/powerpoint/2010/main" val="2945201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41</a:t>
            </a:fld>
            <a:endParaRPr lang="en-US"/>
          </a:p>
        </p:txBody>
      </p:sp>
    </p:spTree>
    <p:extLst>
      <p:ext uri="{BB962C8B-B14F-4D97-AF65-F5344CB8AC3E}">
        <p14:creationId xmlns:p14="http://schemas.microsoft.com/office/powerpoint/2010/main" val="294520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5</a:t>
            </a:fld>
            <a:endParaRPr lang="en-US"/>
          </a:p>
        </p:txBody>
      </p:sp>
    </p:spTree>
    <p:extLst>
      <p:ext uri="{BB962C8B-B14F-4D97-AF65-F5344CB8AC3E}">
        <p14:creationId xmlns:p14="http://schemas.microsoft.com/office/powerpoint/2010/main" val="133886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NIH Policy:</a:t>
            </a:r>
          </a:p>
          <a:p>
            <a:pPr lvl="0"/>
            <a:r>
              <a:rPr lang="en-US" sz="1200" b="1" kern="1200" dirty="0" smtClean="0">
                <a:solidFill>
                  <a:schemeClr val="tx1"/>
                </a:solidFill>
                <a:effectLst/>
                <a:latin typeface="+mn-lt"/>
                <a:ea typeface="+mn-ea"/>
                <a:cs typeface="+mn-cs"/>
              </a:rPr>
              <a:t>If you have an NIH grant</a:t>
            </a:r>
            <a:r>
              <a:rPr lang="en-US" sz="1200" b="1" kern="1200" baseline="0" dirty="0" smtClean="0">
                <a:solidFill>
                  <a:schemeClr val="tx1"/>
                </a:solidFill>
                <a:effectLst/>
                <a:latin typeface="+mn-lt"/>
                <a:ea typeface="+mn-ea"/>
                <a:cs typeface="+mn-cs"/>
              </a:rPr>
              <a:t> with &gt;500k in direct costs in a single year – or work for a PI who has one of these grants – a Data Sharing plan is expected to be included in the grant – and – rumor has it – is starting to impact the grant review process.</a:t>
            </a:r>
          </a:p>
          <a:p>
            <a:pPr lvl="0"/>
            <a:endParaRPr lang="en-US" sz="1200" b="1"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OSTP memo:  Feb 2013:  Instructs the heads of executive departments and agencies with a research and development budget of more than $100 million annually to develop policies and plans to disseminate publicly funded research openly.  The memo does not solely focus on journal articles, ending its first paragraph with the clear statement that “such results include peer-reviewed publications and digital data.”</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NIH Data Sharing Policy</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hlinkClick r:id="rId3"/>
              </a:rPr>
              <a:t>http://grants.nih.gov/grants/guide/notice-files/NOT-OD-03-032.html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Application seeking $500K or more in direct costs in any single year of the project period, or</a:t>
            </a:r>
          </a:p>
          <a:p>
            <a:pPr lvl="0"/>
            <a:r>
              <a:rPr lang="en-US" sz="1200" kern="1200" dirty="0" smtClean="0">
                <a:solidFill>
                  <a:schemeClr val="tx1"/>
                </a:solidFill>
                <a:effectLst/>
                <a:latin typeface="+mn-lt"/>
                <a:ea typeface="+mn-ea"/>
                <a:cs typeface="+mn-cs"/>
              </a:rPr>
              <a:t>As a special requirement of a Funding Opportunity Announcement (FOA)</a:t>
            </a:r>
          </a:p>
          <a:p>
            <a:pPr lvl="0"/>
            <a:r>
              <a:rPr lang="en-US" sz="1200" kern="1200" dirty="0" smtClean="0">
                <a:solidFill>
                  <a:schemeClr val="tx1"/>
                </a:solidFill>
                <a:effectLst/>
                <a:latin typeface="+mn-lt"/>
                <a:ea typeface="+mn-ea"/>
                <a:cs typeface="+mn-cs"/>
              </a:rPr>
              <a:t>Applies to the sharing of Final Research Data for applications submitted on or after October 1, 2003</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Data sharing plan expected in and in included in application</a:t>
            </a:r>
          </a:p>
          <a:p>
            <a:pPr lvl="0"/>
            <a:r>
              <a:rPr lang="en-US" sz="1200" kern="1200" dirty="0" smtClean="0">
                <a:solidFill>
                  <a:schemeClr val="tx1"/>
                </a:solidFill>
                <a:effectLst/>
                <a:latin typeface="+mn-lt"/>
                <a:ea typeface="+mn-ea"/>
                <a:cs typeface="+mn-cs"/>
              </a:rPr>
              <a:t>NIH acceptance of the grantee’s submitted or negotiated sharing plan is incorporated as a term and condition of the award.</a:t>
            </a:r>
          </a:p>
          <a:p>
            <a:pPr lvl="0"/>
            <a:r>
              <a:rPr lang="en-US" sz="1200" b="1" kern="1200" dirty="0" smtClean="0">
                <a:solidFill>
                  <a:schemeClr val="tx1"/>
                </a:solidFill>
                <a:effectLst/>
                <a:latin typeface="+mn-lt"/>
                <a:ea typeface="+mn-ea"/>
                <a:cs typeface="+mn-cs"/>
              </a:rPr>
              <a:t>NIH Grants Policy Statement: Access to Research Data</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hlinkClick r:id="rId4"/>
              </a:rPr>
              <a:t>http://grants.nih.gov/grants/policy/nihgps_2010/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Any applications</a:t>
            </a:r>
          </a:p>
          <a:p>
            <a:pPr lvl="0"/>
            <a:r>
              <a:rPr lang="en-US" sz="1200" kern="1200" dirty="0" smtClean="0">
                <a:solidFill>
                  <a:schemeClr val="tx1"/>
                </a:solidFill>
                <a:effectLst/>
                <a:latin typeface="+mn-lt"/>
                <a:ea typeface="+mn-ea"/>
                <a:cs typeface="+mn-cs"/>
              </a:rPr>
              <a:t>Not a special requirement of a Funding Opportunity Announcement</a:t>
            </a:r>
          </a:p>
          <a:p>
            <a:pPr lvl="0"/>
            <a:r>
              <a:rPr lang="en-US" sz="1200" kern="1200" dirty="0" smtClean="0">
                <a:solidFill>
                  <a:schemeClr val="tx1"/>
                </a:solidFill>
                <a:effectLst/>
                <a:latin typeface="+mn-lt"/>
                <a:ea typeface="+mn-ea"/>
                <a:cs typeface="+mn-cs"/>
              </a:rPr>
              <a:t>NIH will communicate its expectations with respect to data sharing and facilitate and encourage communication among the parties involved to promote sharing.</a:t>
            </a:r>
          </a:p>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6</a:t>
            </a:fld>
            <a:endParaRPr lang="en-US"/>
          </a:p>
        </p:txBody>
      </p:sp>
    </p:spTree>
    <p:extLst>
      <p:ext uri="{BB962C8B-B14F-4D97-AF65-F5344CB8AC3E}">
        <p14:creationId xmlns:p14="http://schemas.microsoft.com/office/powerpoint/2010/main" val="320839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7</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8</a:t>
            </a:fld>
            <a:endParaRPr lang="en-US"/>
          </a:p>
        </p:txBody>
      </p:sp>
    </p:spTree>
    <p:extLst>
      <p:ext uri="{BB962C8B-B14F-4D97-AF65-F5344CB8AC3E}">
        <p14:creationId xmlns:p14="http://schemas.microsoft.com/office/powerpoint/2010/main" val="51802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10</a:t>
            </a:fld>
            <a:endParaRPr lang="en-US"/>
          </a:p>
        </p:txBody>
      </p:sp>
    </p:spTree>
    <p:extLst>
      <p:ext uri="{BB962C8B-B14F-4D97-AF65-F5344CB8AC3E}">
        <p14:creationId xmlns:p14="http://schemas.microsoft.com/office/powerpoint/2010/main" val="162493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5204-7FF5-445A-A67E-52A135876616}" type="slidenum">
              <a:rPr lang="en-US" smtClean="0"/>
              <a:pPr/>
              <a:t>11</a:t>
            </a:fld>
            <a:endParaRPr lang="en-US"/>
          </a:p>
        </p:txBody>
      </p:sp>
    </p:spTree>
    <p:extLst>
      <p:ext uri="{BB962C8B-B14F-4D97-AF65-F5344CB8AC3E}">
        <p14:creationId xmlns:p14="http://schemas.microsoft.com/office/powerpoint/2010/main" val="133886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PT_whiteblue9.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304800"/>
            <a:ext cx="8229600" cy="914400"/>
          </a:xfrm>
        </p:spPr>
        <p:txBody>
          <a:bodyPr/>
          <a:lstStyle>
            <a:lvl1pPr eaLnBrk="1" hangingPunct="1">
              <a:defRPr>
                <a:solidFill>
                  <a:schemeClr val="tx2"/>
                </a:solidFill>
                <a:latin typeface="Arial" pitchFamily="34" charset="0"/>
                <a:cs typeface="Arial" pitchFamily="34" charset="0"/>
              </a:defRPr>
            </a:lvl1pPr>
          </a:lstStyle>
          <a:p>
            <a:pPr eaLnBrk="1" hangingPunct="1">
              <a:defRPr/>
            </a:pPr>
            <a:r>
              <a:rPr lang="en-US" sz="4400" kern="0" dirty="0" smtClean="0">
                <a:solidFill>
                  <a:schemeClr val="tx2"/>
                </a:solidFill>
                <a:latin typeface="Arial" pitchFamily="34" charset="0"/>
                <a:ea typeface="+mj-ea"/>
                <a:cs typeface="Arial" pitchFamily="34" charset="0"/>
              </a:rPr>
              <a:t>Click to edit slide title</a:t>
            </a:r>
            <a:endParaRPr lang="en-US" sz="4400" kern="0" dirty="0">
              <a:solidFill>
                <a:schemeClr val="tx2"/>
              </a:solidFill>
              <a:latin typeface="Arial" pitchFamily="34" charset="0"/>
              <a:ea typeface="+mj-ea"/>
              <a:cs typeface="Arial" pitchFamily="34" charset="0"/>
            </a:endParaRPr>
          </a:p>
        </p:txBody>
      </p:sp>
      <p:sp>
        <p:nvSpPr>
          <p:cNvPr id="3" name="Content Placeholder 2"/>
          <p:cNvSpPr>
            <a:spLocks noGrp="1"/>
          </p:cNvSpPr>
          <p:nvPr>
            <p:ph idx="1" hasCustomPrompt="1"/>
          </p:nvPr>
        </p:nvSpPr>
        <p:spPr>
          <a:xfrm>
            <a:off x="457200" y="1600200"/>
            <a:ext cx="8229600" cy="4267201"/>
          </a:xfrm>
        </p:spPr>
        <p:txBody>
          <a:bodyPr>
            <a:normAutofit/>
          </a:bodyPr>
          <a:lstStyle>
            <a:lvl1pPr marL="342900" indent="-342900">
              <a:spcBef>
                <a:spcPct val="20000"/>
              </a:spcBef>
              <a:buClr>
                <a:srgbClr val="336699"/>
              </a:buClr>
              <a:buSzPct val="60000"/>
              <a:buFontTx/>
              <a:buNone/>
              <a:defRPr sz="2400" baseline="0">
                <a:latin typeface="Arial" pitchFamily="34" charset="0"/>
                <a:cs typeface="Arial" pitchFamily="34" charset="0"/>
              </a:defRPr>
            </a:lvl1pPr>
            <a:lvl2pPr>
              <a:buFontTx/>
              <a:buNone/>
              <a:defRPr sz="2400" baseline="0">
                <a:latin typeface="Arial" pitchFamily="34" charset="0"/>
                <a:cs typeface="Arial" pitchFamily="34" charset="0"/>
              </a:defRPr>
            </a:lvl2pPr>
            <a:lvl3pPr>
              <a:buFontTx/>
              <a:buNone/>
              <a:defRPr sz="2400" baseline="0">
                <a:latin typeface="Arial" pitchFamily="34" charset="0"/>
                <a:cs typeface="Arial" pitchFamily="34" charset="0"/>
              </a:defRPr>
            </a:lvl3pPr>
            <a:lvl4pPr>
              <a:buFontTx/>
              <a:buNone/>
              <a:defRPr sz="2400" baseline="0">
                <a:latin typeface="Arial" pitchFamily="34" charset="0"/>
                <a:cs typeface="Arial" pitchFamily="34" charset="0"/>
              </a:defRPr>
            </a:lvl4pPr>
            <a:lvl5pPr>
              <a:defRPr>
                <a:latin typeface="Arial" pitchFamily="34" charset="0"/>
                <a:cs typeface="Arial" pitchFamily="34" charset="0"/>
              </a:defRPr>
            </a:lvl5pPr>
          </a:lstStyle>
          <a:p>
            <a:pPr marL="342900"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Click to enter slide text</a:t>
            </a:r>
          </a:p>
          <a:p>
            <a:pPr marL="742950" lvl="1"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Second level</a:t>
            </a:r>
          </a:p>
          <a:p>
            <a:pPr marL="1143000" lvl="2"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Third level</a:t>
            </a:r>
          </a:p>
          <a:p>
            <a:pPr marL="1600200" lvl="3"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title (good for large images)">
    <p:spTree>
      <p:nvGrpSpPr>
        <p:cNvPr id="1" name=""/>
        <p:cNvGrpSpPr/>
        <p:nvPr/>
      </p:nvGrpSpPr>
      <p:grpSpPr>
        <a:xfrm>
          <a:off x="0" y="0"/>
          <a:ext cx="0" cy="0"/>
          <a:chOff x="0" y="0"/>
          <a:chExt cx="0" cy="0"/>
        </a:xfrm>
      </p:grpSpPr>
      <p:pic>
        <p:nvPicPr>
          <p:cNvPr id="1028" name="Picture 4" descr="L:\Publications\Laura Myers\Powerpoint\Erin JPEGs\PPT_whiteblue9_noline.jpg"/>
          <p:cNvPicPr>
            <a:picLocks noChangeAspect="1" noChangeArrowheads="1"/>
          </p:cNvPicPr>
          <p:nvPr userDrawn="1"/>
        </p:nvPicPr>
        <p:blipFill>
          <a:blip r:embed="rId2" cstate="print"/>
          <a:srcRect/>
          <a:stretch>
            <a:fillRect/>
          </a:stretch>
        </p:blipFill>
        <p:spPr bwMode="auto">
          <a:xfrm>
            <a:off x="0" y="-1"/>
            <a:ext cx="9144000" cy="685800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2 columns)">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57200" y="1600200"/>
            <a:ext cx="3962400" cy="4267201"/>
          </a:xfrm>
        </p:spPr>
        <p:txBody>
          <a:bodyPr>
            <a:normAutofit/>
          </a:bodyPr>
          <a:lstStyle>
            <a:lvl1pPr marL="342900" indent="-342900">
              <a:spcBef>
                <a:spcPct val="20000"/>
              </a:spcBef>
              <a:buClr>
                <a:srgbClr val="336699"/>
              </a:buClr>
              <a:buSzPct val="60000"/>
              <a:buFontTx/>
              <a:buNone/>
              <a:defRPr sz="2400" baseline="0">
                <a:latin typeface="Arial" pitchFamily="34" charset="0"/>
                <a:cs typeface="Arial" pitchFamily="34" charset="0"/>
              </a:defRPr>
            </a:lvl1pPr>
            <a:lvl2pPr>
              <a:defRPr sz="2400">
                <a:latin typeface="Arial" pitchFamily="34" charset="0"/>
                <a:cs typeface="Arial" pitchFamily="34" charset="0"/>
              </a:defRPr>
            </a:lvl2pPr>
            <a:lvl3pPr>
              <a:defRPr sz="2400" baseline="0">
                <a:latin typeface="Arial" pitchFamily="34" charset="0"/>
                <a:cs typeface="Arial" pitchFamily="34" charset="0"/>
              </a:defRPr>
            </a:lvl3pPr>
            <a:lvl4pPr>
              <a:defRPr sz="2400" baseline="0">
                <a:latin typeface="Arial" pitchFamily="34" charset="0"/>
                <a:cs typeface="Arial" pitchFamily="34" charset="0"/>
              </a:defRPr>
            </a:lvl4pPr>
            <a:lvl5pPr>
              <a:defRPr>
                <a:latin typeface="Arial" pitchFamily="34" charset="0"/>
                <a:cs typeface="Arial" pitchFamily="34" charset="0"/>
              </a:defRPr>
            </a:lvl5pPr>
          </a:lstStyle>
          <a:p>
            <a:pPr marL="342900"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Optional image</a:t>
            </a:r>
            <a:endParaRPr lang="en-US" sz="2400" kern="0" dirty="0">
              <a:solidFill>
                <a:srgbClr val="000000"/>
              </a:solidFill>
              <a:latin typeface="Arial" pitchFamily="34" charset="0"/>
              <a:cs typeface="Arial" pitchFamily="34" charset="0"/>
            </a:endParaRPr>
          </a:p>
        </p:txBody>
      </p:sp>
      <p:sp>
        <p:nvSpPr>
          <p:cNvPr id="5" name="Content Placeholder 2"/>
          <p:cNvSpPr>
            <a:spLocks noGrp="1"/>
          </p:cNvSpPr>
          <p:nvPr>
            <p:ph idx="10" hasCustomPrompt="1"/>
          </p:nvPr>
        </p:nvSpPr>
        <p:spPr>
          <a:xfrm>
            <a:off x="4724400" y="1600200"/>
            <a:ext cx="3962400" cy="4267201"/>
          </a:xfrm>
        </p:spPr>
        <p:txBody>
          <a:bodyPr>
            <a:normAutofit/>
          </a:bodyPr>
          <a:lstStyle>
            <a:lvl1pPr marL="342900" indent="-342900">
              <a:spcBef>
                <a:spcPct val="20000"/>
              </a:spcBef>
              <a:buClr>
                <a:srgbClr val="336699"/>
              </a:buClr>
              <a:buSzPct val="60000"/>
              <a:buFont typeface="Wingdings" pitchFamily="2" charset="2"/>
              <a:buChar char="n"/>
              <a:defRPr sz="2400" baseline="0">
                <a:latin typeface="Arial" pitchFamily="34" charset="0"/>
                <a:cs typeface="Arial" pitchFamily="34" charset="0"/>
              </a:defRPr>
            </a:lvl1pPr>
            <a:lvl2pPr>
              <a:defRPr sz="2400">
                <a:latin typeface="Arial" pitchFamily="34" charset="0"/>
                <a:cs typeface="Arial" pitchFamily="34" charset="0"/>
              </a:defRPr>
            </a:lvl2pPr>
            <a:lvl3pPr>
              <a:defRPr sz="2400" baseline="0">
                <a:latin typeface="Arial" pitchFamily="34" charset="0"/>
                <a:cs typeface="Arial" pitchFamily="34" charset="0"/>
              </a:defRPr>
            </a:lvl3pPr>
            <a:lvl4pPr>
              <a:defRPr sz="2400" baseline="0">
                <a:latin typeface="Arial" pitchFamily="34" charset="0"/>
                <a:cs typeface="Arial" pitchFamily="34" charset="0"/>
              </a:defRPr>
            </a:lvl4pPr>
            <a:lvl5pPr>
              <a:defRPr>
                <a:latin typeface="Arial" pitchFamily="34" charset="0"/>
                <a:cs typeface="Arial" pitchFamily="34" charset="0"/>
              </a:defRPr>
            </a:lvl5pPr>
          </a:lstStyle>
          <a:p>
            <a:pPr marL="342900"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Click to enter slide text</a:t>
            </a:r>
          </a:p>
          <a:p>
            <a:pPr marL="742950" lvl="1"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Second level</a:t>
            </a:r>
          </a:p>
          <a:p>
            <a:pPr marL="1143000" lvl="2"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Third level</a:t>
            </a:r>
          </a:p>
          <a:p>
            <a:pPr marL="1600200" lvl="3"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Fourth level</a:t>
            </a:r>
            <a:endParaRPr lang="en-US" sz="2400" kern="0" dirty="0">
              <a:solidFill>
                <a:srgbClr val="000000"/>
              </a:solidFill>
              <a:latin typeface="Arial" pitchFamily="34" charset="0"/>
              <a:cs typeface="Arial" pitchFamily="34" charset="0"/>
            </a:endParaRPr>
          </a:p>
        </p:txBody>
      </p:sp>
      <p:sp>
        <p:nvSpPr>
          <p:cNvPr id="3" name="Title 1"/>
          <p:cNvSpPr txBox="1">
            <a:spLocks/>
          </p:cNvSpPr>
          <p:nvPr userDrawn="1"/>
        </p:nvSpPr>
        <p:spPr>
          <a:xfrm>
            <a:off x="457200" y="304800"/>
            <a:ext cx="8229600" cy="914400"/>
          </a:xfrm>
          <a:prstGeom prst="rect">
            <a:avLst/>
          </a:prstGeom>
        </p:spPr>
        <p:txBody>
          <a:bodyPr vert="horz" lIns="91440" tIns="45720" rIns="91440" bIns="45720" rtlCol="0" anchor="ctr">
            <a:normAutofit/>
          </a:bodyPr>
          <a:lstStyle>
            <a:lvl1pPr eaLnBrk="1" hangingPunct="1">
              <a:defRPr>
                <a:solidFill>
                  <a:schemeClr val="tx2"/>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7" name="Title 6"/>
          <p:cNvSpPr>
            <a:spLocks noGrp="1"/>
          </p:cNvSpPr>
          <p:nvPr>
            <p:ph type="title" hasCustomPrompt="1"/>
          </p:nvPr>
        </p:nvSpPr>
        <p:spPr>
          <a:xfrm>
            <a:off x="457200" y="304800"/>
            <a:ext cx="8229600" cy="914400"/>
          </a:xfrm>
        </p:spPr>
        <p:txBody>
          <a:bodyPr/>
          <a:lstStyle/>
          <a:p>
            <a:r>
              <a:rPr lang="en-US" sz="4400" kern="0" dirty="0" smtClean="0">
                <a:solidFill>
                  <a:schemeClr val="tx2"/>
                </a:solidFill>
                <a:latin typeface="Arial" pitchFamily="34" charset="0"/>
                <a:ea typeface="+mj-ea"/>
                <a:cs typeface="Arial" pitchFamily="34" charset="0"/>
              </a:rPr>
              <a:t>Click to edit slide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whiteblue9.jpg"/>
          <p:cNvPicPr>
            <a:picLocks noChangeAspect="1"/>
          </p:cNvPicPr>
          <p:nvPr userDrawn="1"/>
        </p:nvPicPr>
        <p:blipFill>
          <a:blip r:embed="rId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marL="342900"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Click to enter slide text</a:t>
            </a:r>
          </a:p>
          <a:p>
            <a:pPr marL="742950" lvl="1"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Second level</a:t>
            </a:r>
          </a:p>
          <a:p>
            <a:pPr marL="1143000" lvl="2"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Third level</a:t>
            </a:r>
          </a:p>
          <a:p>
            <a:pPr marL="1600200" lvl="3" indent="-342900">
              <a:spcBef>
                <a:spcPct val="20000"/>
              </a:spcBef>
              <a:buClr>
                <a:srgbClr val="336699"/>
              </a:buClr>
              <a:buSzPct val="60000"/>
              <a:buFont typeface="Wingdings" pitchFamily="2" charset="2"/>
              <a:buChar char="n"/>
              <a:defRPr/>
            </a:pPr>
            <a:r>
              <a:rPr lang="en-US" sz="2400" kern="0" dirty="0" smtClean="0">
                <a:solidFill>
                  <a:srgbClr val="000000"/>
                </a:solidFill>
                <a:latin typeface="Arial" pitchFamily="34" charset="0"/>
                <a:cs typeface="Arial" pitchFamily="34" charset="0"/>
              </a:rPr>
              <a:t>Fourth level</a:t>
            </a:r>
            <a:endParaRPr lang="en-US" sz="2400" kern="0" dirty="0">
              <a:solidFill>
                <a:srgbClr val="0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Lst>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336699"/>
        </a:buClr>
        <a:buSzPct val="60000"/>
        <a:buFont typeface="Wingdings" pitchFamily="2" charset="2"/>
        <a:buChar char="n"/>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bd2k.nih.gov/%23sthash.JnDMPqJ0.dpb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cancergenome.nih.gov/" TargetMode="External"/><Relationship Id="rId5" Type="http://schemas.openxmlformats.org/officeDocument/2006/relationships/hyperlink" Target="http://www.ncbi.nlm.nih.gov/pubmed/24866769"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geo/" TargetMode="External"/><Relationship Id="rId4" Type="http://schemas.openxmlformats.org/officeDocument/2006/relationships/hyperlink" Target="http://www.ebi.ac.uk/arrayexpress/" TargetMode="External"/><Relationship Id="rId5" Type="http://schemas.openxmlformats.org/officeDocument/2006/relationships/hyperlink" Target="http://rnaseqmetadb.ece.tamu.edu/" TargetMode="External"/><Relationship Id="rId6" Type="http://schemas.openxmlformats.org/officeDocument/2006/relationships/hyperlink" Target="http://toxico.nibio.go.jp/open-tggates/english/search.html" TargetMode="External"/><Relationship Id="rId7" Type="http://schemas.openxmlformats.org/officeDocument/2006/relationships/hyperlink" Target="http://www.immgen.org/" TargetMode="External"/><Relationship Id="rId8" Type="http://schemas.openxmlformats.org/officeDocument/2006/relationships/hyperlink" Target="http://www.nature.com.ucsf.idm.oclc.org/nrg/journal/v14/n2/full/nrg3394.html"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library.ucsf.edu/help/class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mged.org/Workgroups/MIAME/miame.html"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32.jpeg"/><Relationship Id="rId7"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geo/info/submission.html" TargetMode="External"/><Relationship Id="rId4" Type="http://schemas.openxmlformats.org/officeDocument/2006/relationships/hyperlink" Target="http://www.ncbi.nlm.nih.gov/geo/info/spreadsheet.html"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hyperlink" Target="http://www.genomespace.org/" TargetMode="External"/><Relationship Id="rId13" Type="http://schemas.openxmlformats.org/officeDocument/2006/relationships/image" Target="../media/image41.png"/><Relationship Id="rId14" Type="http://schemas.openxmlformats.org/officeDocument/2006/relationships/hyperlink" Target="https://insilicodb.org/app/browse" TargetMode="External"/><Relationship Id="rId15" Type="http://schemas.openxmlformats.org/officeDocument/2006/relationships/image" Target="../media/image42.png"/><Relationship Id="rId16" Type="http://schemas.openxmlformats.org/officeDocument/2006/relationships/hyperlink" Target="http://www.ncbi.nlm.nih.gov/geo/geo2r/" TargetMode="External"/><Relationship Id="rId17" Type="http://schemas.openxmlformats.org/officeDocument/2006/relationships/image" Target="../media/image43.png"/><Relationship Id="rId18"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hyperlink" Target="https://ucsf.nextbio.com/c/authentication/login.nb" TargetMode="External"/><Relationship Id="rId5" Type="http://schemas.openxmlformats.org/officeDocument/2006/relationships/image" Target="../media/image36.png"/><Relationship Id="rId6" Type="http://schemas.openxmlformats.org/officeDocument/2006/relationships/hyperlink" Target="http://www.ebi.ac.uk/gxa/" TargetMode="External"/><Relationship Id="rId7" Type="http://schemas.openxmlformats.org/officeDocument/2006/relationships/image" Target="../media/image37.png"/><Relationship Id="rId8" Type="http://schemas.openxmlformats.org/officeDocument/2006/relationships/hyperlink" Target="http://biogps.org/%23goto=welcome" TargetMode="External"/><Relationship Id="rId9" Type="http://schemas.openxmlformats.org/officeDocument/2006/relationships/image" Target="../media/image38.png"/><Relationship Id="rId10"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hyperlink" Target="http://dee.bakeridi.edu.au/" TargetMode="External"/><Relationship Id="rId5" Type="http://schemas.openxmlformats.org/officeDocument/2006/relationships/hyperlink" Target="https://www.youtube.com/watch?v=qlWVAHrM4NE"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sra" TargetMode="External"/><Relationship Id="rId4" Type="http://schemas.openxmlformats.org/officeDocument/2006/relationships/image" Target="../media/image46.png"/><Relationship Id="rId5" Type="http://schemas.openxmlformats.org/officeDocument/2006/relationships/hyperlink" Target="http://www.ncbi.nlm.nih.gov/Traces/sra/www.insdc.org" TargetMode="External"/><Relationship Id="rId6" Type="http://schemas.openxmlformats.org/officeDocument/2006/relationships/hyperlink" Target="http://www.ebi.ac.uk/ena/" TargetMode="External"/><Relationship Id="rId7" Type="http://schemas.openxmlformats.org/officeDocument/2006/relationships/image" Target="../media/image47.png"/><Relationship Id="rId8" Type="http://schemas.openxmlformats.org/officeDocument/2006/relationships/hyperlink" Target="http://www.ddbj.nig.ac.jp" TargetMode="External"/><Relationship Id="rId9"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hyperlink" Target="https://dbgap.ncbi.nlm.nih.gov/aa/wga.cgi?page=login"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https://www.broadinstitute.org/gatk/about/%23typical-workflows" TargetMode="External"/><Relationship Id="rId5"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1" Type="http://schemas.openxmlformats.org/officeDocument/2006/relationships/image" Target="../media/image61.png"/><Relationship Id="rId12" Type="http://schemas.openxmlformats.org/officeDocument/2006/relationships/image" Target="../media/image51.png"/><Relationship Id="rId13" Type="http://schemas.openxmlformats.org/officeDocument/2006/relationships/image" Target="../media/image62.png"/><Relationship Id="rId14" Type="http://schemas.openxmlformats.org/officeDocument/2006/relationships/image" Target="../media/image63.png"/><Relationship Id="rId15" Type="http://schemas.openxmlformats.org/officeDocument/2006/relationships/image" Target="../media/image64.png"/><Relationship Id="rId16"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hyperlink" Target="https://cghub.ucsc.edu/" TargetMode="External"/><Relationship Id="rId4" Type="http://schemas.openxmlformats.org/officeDocument/2006/relationships/image" Target="../media/image66.png"/><Relationship Id="rId5" Type="http://schemas.openxmlformats.org/officeDocument/2006/relationships/hyperlink" Target="http://cancergenome.nih.gov/" TargetMode="External"/><Relationship Id="rId6" Type="http://schemas.openxmlformats.org/officeDocument/2006/relationships/image" Target="../media/image67.png"/><Relationship Id="rId7" Type="http://schemas.openxmlformats.org/officeDocument/2006/relationships/hyperlink" Target="http://www.cbioportal.org/public-portal/index.do" TargetMode="External"/><Relationship Id="rId8" Type="http://schemas.openxmlformats.org/officeDocument/2006/relationships/image" Target="../media/image68.png"/><Relationship Id="rId9" Type="http://schemas.openxmlformats.org/officeDocument/2006/relationships/hyperlink" Target="http://bioinformatics.ca/workshops/2015/cancer-data-and-its-analysis-ccrc-2015"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hyperlink" Target="http://www.cbioportal.org/public-portal/index.do" TargetMode="External"/><Relationship Id="rId4" Type="http://schemas.openxmlformats.org/officeDocument/2006/relationships/image" Target="../media/image56.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1" Type="http://schemas.openxmlformats.org/officeDocument/2006/relationships/image" Target="../media/image72.png"/><Relationship Id="rId12" Type="http://schemas.openxmlformats.org/officeDocument/2006/relationships/image" Target="../media/image73.png"/><Relationship Id="rId13" Type="http://schemas.openxmlformats.org/officeDocument/2006/relationships/image" Target="../media/image74.png"/><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75.png"/><Relationship Id="rId17" Type="http://schemas.openxmlformats.org/officeDocument/2006/relationships/image" Target="../media/image44.png"/><Relationship Id="rId18" Type="http://schemas.openxmlformats.org/officeDocument/2006/relationships/image" Target="../media/image76.png"/><Relationship Id="rId19" Type="http://schemas.openxmlformats.org/officeDocument/2006/relationships/image" Target="../media/image77.png"/><Relationship Id="rId1" Type="http://schemas.openxmlformats.org/officeDocument/2006/relationships/slideLayout" Target="../slideLayouts/slideLayout3.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9.png"/><Relationship Id="rId8" Type="http://schemas.openxmlformats.org/officeDocument/2006/relationships/image" Target="../media/image43.png"/><Relationship Id="rId9" Type="http://schemas.openxmlformats.org/officeDocument/2006/relationships/image" Target="../media/image70.png"/><Relationship Id="rId10" Type="http://schemas.openxmlformats.org/officeDocument/2006/relationships/image" Target="../media/image7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ncbi.nlm.nih.gov/geo/geo2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8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hyperlink" Target="http://www.ebi.ac.uk/arrayexpress/" TargetMode="External"/><Relationship Id="rId20" Type="http://schemas.openxmlformats.org/officeDocument/2006/relationships/image" Target="../media/image12.png"/><Relationship Id="rId21" Type="http://schemas.openxmlformats.org/officeDocument/2006/relationships/hyperlink" Target="http://databib.org/" TargetMode="External"/><Relationship Id="rId22" Type="http://schemas.openxmlformats.org/officeDocument/2006/relationships/image" Target="../media/image13.png"/><Relationship Id="rId23" Type="http://schemas.openxmlformats.org/officeDocument/2006/relationships/hyperlink" Target="http://www.brain-map.org/" TargetMode="External"/><Relationship Id="rId24" Type="http://schemas.openxmlformats.org/officeDocument/2006/relationships/image" Target="../media/image14.png"/><Relationship Id="rId25" Type="http://schemas.openxmlformats.org/officeDocument/2006/relationships/hyperlink" Target="http://flowrepository.org/" TargetMode="External"/><Relationship Id="rId26" Type="http://schemas.openxmlformats.org/officeDocument/2006/relationships/image" Target="../media/image15.png"/><Relationship Id="rId10" Type="http://schemas.openxmlformats.org/officeDocument/2006/relationships/image" Target="../media/image7.png"/><Relationship Id="rId11" Type="http://schemas.openxmlformats.org/officeDocument/2006/relationships/hyperlink" Target="http://www.neuinfo.org/" TargetMode="External"/><Relationship Id="rId12" Type="http://schemas.openxmlformats.org/officeDocument/2006/relationships/image" Target="../media/image8.png"/><Relationship Id="rId13" Type="http://schemas.openxmlformats.org/officeDocument/2006/relationships/hyperlink" Target="http://datashare.ucsf.edu/xtf/search" TargetMode="External"/><Relationship Id="rId14" Type="http://schemas.openxmlformats.org/officeDocument/2006/relationships/image" Target="../media/image9.png"/><Relationship Id="rId15" Type="http://schemas.openxmlformats.org/officeDocument/2006/relationships/hyperlink" Target="http://datadryad.org/" TargetMode="External"/><Relationship Id="rId16" Type="http://schemas.openxmlformats.org/officeDocument/2006/relationships/image" Target="../media/image10.png"/><Relationship Id="rId17" Type="http://schemas.openxmlformats.org/officeDocument/2006/relationships/hyperlink" Target="http://www.ebi.ac.uk/pride/" TargetMode="External"/><Relationship Id="rId18" Type="http://schemas.openxmlformats.org/officeDocument/2006/relationships/image" Target="../media/image11.png"/><Relationship Id="rId19" Type="http://schemas.openxmlformats.org/officeDocument/2006/relationships/hyperlink" Target="http://www.ncbi.nlm.nih.gov/gap"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nature.com/scientificdata/" TargetMode="External"/><Relationship Id="rId4" Type="http://schemas.openxmlformats.org/officeDocument/2006/relationships/image" Target="../media/image4.png"/><Relationship Id="rId5" Type="http://schemas.openxmlformats.org/officeDocument/2006/relationships/hyperlink" Target="http://www.re3data.org/" TargetMode="External"/><Relationship Id="rId6" Type="http://schemas.openxmlformats.org/officeDocument/2006/relationships/image" Target="../media/image5.png"/><Relationship Id="rId7" Type="http://schemas.openxmlformats.org/officeDocument/2006/relationships/hyperlink" Target="http://www.ncbi.nlm.nih.gov/geo/" TargetMode="External"/><Relationship Id="rId8" Type="http://schemas.openxmlformats.org/officeDocument/2006/relationships/image" Target="../media/image6.png"/></Relationships>
</file>

<file path=ppt/slides/_rels/slide40.xml.rels><?xml version="1.0" encoding="UTF-8" standalone="yes"?>
<Relationships xmlns="http://schemas.openxmlformats.org/package/2006/relationships"><Relationship Id="rId11" Type="http://schemas.openxmlformats.org/officeDocument/2006/relationships/hyperlink" Target="http://www.biostars.org/" TargetMode="External"/><Relationship Id="rId12" Type="http://schemas.openxmlformats.org/officeDocument/2006/relationships/hyperlink" Target="http://gettinggeneticsdone.blogspot.com/" TargetMode="External"/><Relationship Id="rId13" Type="http://schemas.openxmlformats.org/officeDocument/2006/relationships/hyperlink" Target="http://www.genomeweb.com/front" TargetMode="External"/><Relationship Id="rId14" Type="http://schemas.openxmlformats.org/officeDocument/2006/relationships/hyperlink" Target="http://databib.org/index.php" TargetMode="External"/><Relationship Id="rId15" Type="http://schemas.openxmlformats.org/officeDocument/2006/relationships/hyperlink" Target="http://www.re3data.org/" TargetMode="External"/><Relationship Id="rId16" Type="http://schemas.openxmlformats.org/officeDocument/2006/relationships/hyperlink" Target="http://www.plosone.org/static/policies.action%23sharing" TargetMode="External"/><Relationship Id="rId17" Type="http://schemas.openxmlformats.org/officeDocument/2006/relationships/hyperlink" Target="http://www.plosbiology.org/article/info:doi/10.1371/journal.pbio.1001744;jsessionid=E43C899FDFB15430E6E9726AF7ABCA61" TargetMode="External"/><Relationship Id="rId1" Type="http://schemas.openxmlformats.org/officeDocument/2006/relationships/slideLayout" Target="../slideLayouts/slideLayout3.xml"/><Relationship Id="rId2" Type="http://schemas.openxmlformats.org/officeDocument/2006/relationships/hyperlink" Target="http://www.altanalyze.org/" TargetMode="External"/><Relationship Id="rId3" Type="http://schemas.openxmlformats.org/officeDocument/2006/relationships/hyperlink" Target="http://www.ncbi.nlm.nih.gov/geo/geo2r/" TargetMode="External"/><Relationship Id="rId4" Type="http://schemas.openxmlformats.org/officeDocument/2006/relationships/hyperlink" Target="http://galaxyproject.org/" TargetMode="External"/><Relationship Id="rId5" Type="http://schemas.openxmlformats.org/officeDocument/2006/relationships/hyperlink" Target="https://wiki.galaxyproject.org/Teach/GTN" TargetMode="External"/><Relationship Id="rId6" Type="http://schemas.openxmlformats.org/officeDocument/2006/relationships/hyperlink" Target="http://www.broadinstitute.org/gatk/" TargetMode="External"/><Relationship Id="rId7" Type="http://schemas.openxmlformats.org/officeDocument/2006/relationships/hyperlink" Target="http://bioinformatics.ca/" TargetMode="External"/><Relationship Id="rId8" Type="http://schemas.openxmlformats.org/officeDocument/2006/relationships/hyperlink" Target="https://www.coursera.org/specializations/genomics" TargetMode="External"/><Relationship Id="rId9" Type="http://schemas.openxmlformats.org/officeDocument/2006/relationships/hyperlink" Target="http://stephenturner.us/edu.html" TargetMode="External"/><Relationship Id="rId10" Type="http://schemas.openxmlformats.org/officeDocument/2006/relationships/hyperlink" Target="http://seqanswers.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megan.laurance@ucsf.edu" TargetMode="External"/><Relationship Id="rId4" Type="http://schemas.openxmlformats.org/officeDocument/2006/relationships/hyperlink" Target="http://www.library.ucsf.edu/help/classes" TargetMode="External"/><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hyperlink" Target="http://code.google.com/p/altanalyze/" TargetMode="External"/><Relationship Id="rId4" Type="http://schemas.openxmlformats.org/officeDocument/2006/relationships/image" Target="../media/image82.png"/><Relationship Id="rId1" Type="http://schemas.openxmlformats.org/officeDocument/2006/relationships/slideLayout" Target="../slideLayouts/slideLayout3.xml"/><Relationship Id="rId2"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hyperlink" Target="http://my.americanheart.org/professional/Research/FundingOpportunities/Open-Science-Policy-Statements-for-AHA-Funded-Research_UCM_461225_Article.jsp" TargetMode="External"/><Relationship Id="rId9"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gds.nih.gov/pdf/NIH_GDS_Policy_Overview.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ature.com/authors/policies/availability.html" TargetMode="External"/><Relationship Id="rId4" Type="http://schemas.openxmlformats.org/officeDocument/2006/relationships/hyperlink" Target="http://www.ncbi.nlm.nih.gov/geo/" TargetMode="External"/><Relationship Id="rId5" Type="http://schemas.openxmlformats.org/officeDocument/2006/relationships/hyperlink" Target="http://www.ebi.ac.uk/microarray-as/ae/" TargetMode="External"/><Relationship Id="rId6" Type="http://schemas.openxmlformats.org/officeDocument/2006/relationships/hyperlink" Target="http://www.mged.org/Workgroups/MIAME/miame.html" TargetMode="External"/><Relationship Id="rId7" Type="http://schemas.openxmlformats.org/officeDocument/2006/relationships/hyperlink" Target="http://www.ncbi.nlm.nih.gov/snp" TargetMode="External"/><Relationship Id="rId8" Type="http://schemas.openxmlformats.org/officeDocument/2006/relationships/hyperlink" Target="http://www.ncbi.nlm.nih.gov/projects/gap/cgi-bin/about.cgi" TargetMode="External"/><Relationship Id="rId9" Type="http://schemas.openxmlformats.org/officeDocument/2006/relationships/hyperlink" Target="http://www.ebi.ac.uk/ega/submission"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d2k.nih.gov/%23sthash.JnDMPqJ0.dpbs" TargetMode="Externa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PT_titleslide.jpg"/>
          <p:cNvPicPr>
            <a:picLocks noChangeAspect="1"/>
          </p:cNvPicPr>
          <p:nvPr/>
        </p:nvPicPr>
        <p:blipFill>
          <a:blip r:embed="rId2" cstate="print"/>
          <a:stretch>
            <a:fillRect/>
          </a:stretch>
        </p:blipFill>
        <p:spPr>
          <a:xfrm>
            <a:off x="0" y="0"/>
            <a:ext cx="9144000" cy="6858000"/>
          </a:xfrm>
          <a:prstGeom prst="rect">
            <a:avLst/>
          </a:prstGeom>
        </p:spPr>
      </p:pic>
      <p:sp>
        <p:nvSpPr>
          <p:cNvPr id="5" name="Title 6"/>
          <p:cNvSpPr txBox="1">
            <a:spLocks/>
          </p:cNvSpPr>
          <p:nvPr/>
        </p:nvSpPr>
        <p:spPr>
          <a:xfrm>
            <a:off x="685800" y="3200400"/>
            <a:ext cx="8077200" cy="1600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4" name="TextBox 3"/>
          <p:cNvSpPr txBox="1"/>
          <p:nvPr/>
        </p:nvSpPr>
        <p:spPr>
          <a:xfrm>
            <a:off x="457200" y="3048000"/>
            <a:ext cx="7848600" cy="2492990"/>
          </a:xfrm>
          <a:prstGeom prst="rect">
            <a:avLst/>
          </a:prstGeom>
          <a:noFill/>
        </p:spPr>
        <p:txBody>
          <a:bodyPr wrap="square" rtlCol="0">
            <a:spAutoFit/>
          </a:bodyPr>
          <a:lstStyle/>
          <a:p>
            <a:r>
              <a:rPr lang="en-US" sz="2800" dirty="0" smtClean="0">
                <a:solidFill>
                  <a:srgbClr val="FFFFFF"/>
                </a:solidFill>
                <a:latin typeface="Arial"/>
                <a:cs typeface="Arial"/>
              </a:rPr>
              <a:t>Open Genomic Data Repositories and Analysis Resources</a:t>
            </a:r>
            <a:endParaRPr lang="en-US" sz="2800" dirty="0">
              <a:solidFill>
                <a:srgbClr val="FFFFFF"/>
              </a:solidFill>
              <a:latin typeface="Arial"/>
              <a:cs typeface="Arial"/>
            </a:endParaRPr>
          </a:p>
          <a:p>
            <a:endParaRPr lang="en-US" sz="2800" dirty="0">
              <a:solidFill>
                <a:srgbClr val="FFFFFF"/>
              </a:solidFill>
              <a:latin typeface="Arial"/>
              <a:cs typeface="Arial"/>
            </a:endParaRPr>
          </a:p>
          <a:p>
            <a:r>
              <a:rPr lang="en-US" sz="2400" dirty="0" smtClean="0">
                <a:solidFill>
                  <a:srgbClr val="FFFFFF"/>
                </a:solidFill>
                <a:latin typeface="Arial"/>
                <a:cs typeface="Arial"/>
              </a:rPr>
              <a:t>4-26-16</a:t>
            </a:r>
          </a:p>
          <a:p>
            <a:r>
              <a:rPr lang="en-US" sz="2400" dirty="0" smtClean="0">
                <a:solidFill>
                  <a:srgbClr val="FFFFFF"/>
                </a:solidFill>
                <a:latin typeface="Arial"/>
                <a:cs typeface="Arial"/>
              </a:rPr>
              <a:t>Megan Laurance, Ph.D.</a:t>
            </a:r>
          </a:p>
          <a:p>
            <a:r>
              <a:rPr lang="en-US" sz="2400" dirty="0" smtClean="0">
                <a:solidFill>
                  <a:srgbClr val="FFFFFF"/>
                </a:solidFill>
                <a:latin typeface="Arial"/>
                <a:cs typeface="Arial"/>
              </a:rPr>
              <a:t>Research </a:t>
            </a:r>
            <a:r>
              <a:rPr lang="en-US" sz="2400" dirty="0" err="1" smtClean="0">
                <a:solidFill>
                  <a:srgbClr val="FFFFFF"/>
                </a:solidFill>
                <a:latin typeface="Arial"/>
                <a:cs typeface="Arial"/>
              </a:rPr>
              <a:t>Informationist</a:t>
            </a:r>
            <a:r>
              <a:rPr lang="en-US" sz="2400" dirty="0" smtClean="0">
                <a:solidFill>
                  <a:srgbClr val="FFFFFF"/>
                </a:solidFill>
                <a:latin typeface="Arial"/>
                <a:cs typeface="Arial"/>
              </a:rPr>
              <a:t> @UCSF Library</a:t>
            </a:r>
            <a:endParaRPr lang="en-US" sz="2400" dirty="0">
              <a:solidFill>
                <a:srgbClr val="FFFFFF"/>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600" dirty="0" smtClean="0">
                <a:latin typeface="Arial"/>
                <a:cs typeface="Arial"/>
              </a:rPr>
              <a:t>Getting Prepared for Big Data:  </a:t>
            </a:r>
            <a:r>
              <a:rPr lang="en-US" sz="3600" dirty="0" smtClean="0">
                <a:latin typeface="Arial"/>
                <a:cs typeface="Arial"/>
                <a:hlinkClick r:id="rId3"/>
              </a:rPr>
              <a:t>NIH Big Data 2 Knowledge Initiative</a:t>
            </a:r>
            <a:endParaRPr lang="en-US" sz="3600" dirty="0">
              <a:latin typeface="Arial"/>
              <a:cs typeface="Arial"/>
            </a:endParaRPr>
          </a:p>
        </p:txBody>
      </p:sp>
      <p:sp>
        <p:nvSpPr>
          <p:cNvPr id="6" name="Content Placeholder 2"/>
          <p:cNvSpPr>
            <a:spLocks noGrp="1"/>
          </p:cNvSpPr>
          <p:nvPr>
            <p:ph idx="10"/>
          </p:nvPr>
        </p:nvSpPr>
        <p:spPr>
          <a:xfrm>
            <a:off x="609600" y="1524000"/>
            <a:ext cx="8153400" cy="4419600"/>
          </a:xfrm>
          <a:noFill/>
        </p:spPr>
        <p:txBody>
          <a:bodyPr>
            <a:normAutofit lnSpcReduction="10000"/>
          </a:bodyPr>
          <a:lstStyle/>
          <a:p>
            <a:pPr marL="0" indent="0">
              <a:buNone/>
            </a:pPr>
            <a:r>
              <a:rPr lang="en-US" sz="2000" dirty="0" smtClean="0"/>
              <a:t>The </a:t>
            </a:r>
            <a:r>
              <a:rPr lang="en-US" sz="2000" dirty="0"/>
              <a:t>major challenges to using biomedical Big Data include:</a:t>
            </a:r>
          </a:p>
          <a:p>
            <a:r>
              <a:rPr lang="en-US" sz="2000" b="1" i="1" dirty="0"/>
              <a:t>Locating data and software </a:t>
            </a:r>
            <a:r>
              <a:rPr lang="en-US" sz="2000" b="1" i="1" dirty="0" smtClean="0"/>
              <a:t>tools</a:t>
            </a:r>
            <a:r>
              <a:rPr lang="en-US" sz="2000" dirty="0"/>
              <a:t>  </a:t>
            </a:r>
            <a:endParaRPr lang="en-US" sz="2000" dirty="0" smtClean="0"/>
          </a:p>
          <a:p>
            <a:r>
              <a:rPr lang="en-US" sz="2000" b="1" i="1" dirty="0" smtClean="0"/>
              <a:t>Gaining </a:t>
            </a:r>
            <a:r>
              <a:rPr lang="en-US" sz="2000" b="1" i="1" dirty="0"/>
              <a:t>access to data and software </a:t>
            </a:r>
            <a:r>
              <a:rPr lang="en-US" sz="2000" b="1" i="1" dirty="0" smtClean="0"/>
              <a:t>tools</a:t>
            </a:r>
            <a:endParaRPr lang="en-US" sz="2000" dirty="0"/>
          </a:p>
          <a:p>
            <a:r>
              <a:rPr lang="en-US" sz="2000" b="1" i="1" dirty="0"/>
              <a:t>Standardizing data and </a:t>
            </a:r>
            <a:r>
              <a:rPr lang="en-US" sz="2000" b="1" i="1" dirty="0" smtClean="0"/>
              <a:t>metadata</a:t>
            </a:r>
            <a:r>
              <a:rPr lang="en-US" sz="2000" dirty="0"/>
              <a:t> </a:t>
            </a:r>
            <a:endParaRPr lang="en-US" sz="2000" dirty="0" smtClean="0"/>
          </a:p>
          <a:p>
            <a:r>
              <a:rPr lang="en-US" sz="2000" b="1" i="1" dirty="0" smtClean="0"/>
              <a:t>Extending </a:t>
            </a:r>
            <a:r>
              <a:rPr lang="en-US" sz="2000" b="1" i="1" dirty="0"/>
              <a:t>policies and practices for data and software </a:t>
            </a:r>
            <a:r>
              <a:rPr lang="en-US" sz="2000" b="1" i="1" dirty="0" smtClean="0"/>
              <a:t>sharing</a:t>
            </a:r>
            <a:r>
              <a:rPr lang="en-US" sz="2000" dirty="0"/>
              <a:t> </a:t>
            </a:r>
          </a:p>
          <a:p>
            <a:r>
              <a:rPr lang="en-US" sz="2000" b="1" i="1" dirty="0"/>
              <a:t>Organizing, managing, and processing biomedical Big </a:t>
            </a:r>
            <a:r>
              <a:rPr lang="en-US" sz="2000" b="1" i="1" dirty="0" smtClean="0"/>
              <a:t>Data</a:t>
            </a:r>
            <a:r>
              <a:rPr lang="en-US" sz="2000" dirty="0" smtClean="0"/>
              <a:t> </a:t>
            </a:r>
          </a:p>
          <a:p>
            <a:r>
              <a:rPr lang="en-US" sz="2000" b="1" i="1" dirty="0" smtClean="0"/>
              <a:t>Developing </a:t>
            </a:r>
            <a:r>
              <a:rPr lang="en-US" sz="2000" b="1" i="1" dirty="0"/>
              <a:t>new methods for analyzing biomedical Big </a:t>
            </a:r>
            <a:r>
              <a:rPr lang="en-US" sz="2000" b="1" i="1" dirty="0" smtClean="0"/>
              <a:t>Data</a:t>
            </a:r>
            <a:r>
              <a:rPr lang="en-US" sz="2000" dirty="0"/>
              <a:t> </a:t>
            </a:r>
          </a:p>
          <a:p>
            <a:r>
              <a:rPr lang="en-US" sz="2000" b="1" i="1" dirty="0"/>
              <a:t>Training researchers for analyzing and for designing tools for analyzing biomedical Big Data </a:t>
            </a:r>
            <a:r>
              <a:rPr lang="en-US" sz="2000" b="1" i="1" dirty="0" smtClean="0"/>
              <a:t>effectively</a:t>
            </a:r>
            <a:endParaRPr lang="en-US" sz="2000" dirty="0">
              <a:latin typeface="Arial"/>
              <a:cs typeface="Arial"/>
            </a:endParaRPr>
          </a:p>
          <a:p>
            <a:endParaRPr lang="en-US" sz="2000" dirty="0" smtClean="0">
              <a:latin typeface="Arial"/>
              <a:cs typeface="Arial"/>
            </a:endParaRPr>
          </a:p>
          <a:p>
            <a:pPr marL="0" indent="0">
              <a:buNone/>
            </a:pPr>
            <a:r>
              <a:rPr lang="en-US" sz="2000" dirty="0" smtClean="0"/>
              <a:t>Research </a:t>
            </a:r>
            <a:r>
              <a:rPr lang="en-US" sz="2000" dirty="0"/>
              <a:t>libraries are here to educate and partner with researchers to help with compliance, promote data </a:t>
            </a:r>
            <a:r>
              <a:rPr lang="en-US" sz="2000" dirty="0" smtClean="0"/>
              <a:t>management/data sharing best </a:t>
            </a:r>
            <a:r>
              <a:rPr lang="en-US" sz="2000" dirty="0"/>
              <a:t>practices, and encourage </a:t>
            </a:r>
            <a:r>
              <a:rPr lang="en-US" sz="2000" b="1" dirty="0"/>
              <a:t>discovery</a:t>
            </a:r>
            <a:r>
              <a:rPr lang="en-US" sz="2000" dirty="0"/>
              <a:t> and </a:t>
            </a:r>
            <a:r>
              <a:rPr lang="en-US" sz="2000" b="1" dirty="0"/>
              <a:t>reuse</a:t>
            </a:r>
            <a:r>
              <a:rPr lang="en-US" sz="2000" dirty="0"/>
              <a:t> of research datasets. </a:t>
            </a:r>
          </a:p>
          <a:p>
            <a:pPr marL="0" indent="0">
              <a:buNone/>
            </a:pPr>
            <a:endParaRPr lang="en-US" sz="2000" dirty="0">
              <a:latin typeface="Arial"/>
              <a:cs typeface="Arial"/>
            </a:endParaRPr>
          </a:p>
        </p:txBody>
      </p:sp>
    </p:spTree>
    <p:extLst>
      <p:ext uri="{BB962C8B-B14F-4D97-AF65-F5344CB8AC3E}">
        <p14:creationId xmlns:p14="http://schemas.microsoft.com/office/powerpoint/2010/main" val="1942541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28600" y="2667000"/>
            <a:ext cx="8458200" cy="1371600"/>
          </a:xfrm>
        </p:spPr>
        <p:txBody>
          <a:bodyPr>
            <a:noAutofit/>
          </a:bodyPr>
          <a:lstStyle/>
          <a:p>
            <a:pPr marL="0" indent="0" algn="ctr">
              <a:buNone/>
            </a:pPr>
            <a:r>
              <a:rPr lang="en-US" sz="3600" dirty="0" smtClean="0">
                <a:latin typeface="Arial"/>
                <a:cs typeface="Arial"/>
              </a:rPr>
              <a:t>Why would you reuse someone else’s data?</a:t>
            </a:r>
          </a:p>
          <a:p>
            <a:endParaRPr lang="en-US" sz="3600" dirty="0" smtClean="0">
              <a:latin typeface="Arial"/>
              <a:cs typeface="Arial"/>
            </a:endParaRPr>
          </a:p>
          <a:p>
            <a:pPr marL="0" indent="0">
              <a:buNone/>
            </a:pPr>
            <a:endParaRPr lang="en-US" sz="3600" dirty="0" smtClean="0">
              <a:latin typeface="Arial"/>
              <a:cs typeface="Arial"/>
            </a:endParaRPr>
          </a:p>
          <a:p>
            <a:endParaRPr lang="en-US" sz="3600" dirty="0" smtClean="0">
              <a:latin typeface="Arial"/>
              <a:cs typeface="Aria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015444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a:t>Benefits of Data Sharing and Reuse</a:t>
            </a:r>
          </a:p>
        </p:txBody>
      </p:sp>
      <p:sp>
        <p:nvSpPr>
          <p:cNvPr id="5" name="Content Placeholder 3"/>
          <p:cNvSpPr>
            <a:spLocks noGrp="1"/>
          </p:cNvSpPr>
          <p:nvPr>
            <p:ph idx="10"/>
          </p:nvPr>
        </p:nvSpPr>
        <p:spPr>
          <a:xfrm>
            <a:off x="4572000" y="1524000"/>
            <a:ext cx="3962400" cy="1295400"/>
          </a:xfrm>
        </p:spPr>
        <p:txBody>
          <a:bodyPr/>
          <a:lstStyle/>
          <a:p>
            <a:endParaRPr lang="en-US" dirty="0"/>
          </a:p>
          <a:p>
            <a:endParaRPr lang="en-US" dirty="0"/>
          </a:p>
        </p:txBody>
      </p:sp>
      <p:sp>
        <p:nvSpPr>
          <p:cNvPr id="4" name="Content Placeholder 2"/>
          <p:cNvSpPr>
            <a:spLocks noGrp="1"/>
          </p:cNvSpPr>
          <p:nvPr>
            <p:ph idx="10"/>
          </p:nvPr>
        </p:nvSpPr>
        <p:spPr>
          <a:xfrm>
            <a:off x="838200" y="1600200"/>
            <a:ext cx="7848600" cy="3962400"/>
          </a:xfrm>
        </p:spPr>
        <p:txBody>
          <a:bodyPr>
            <a:normAutofit/>
          </a:bodyPr>
          <a:lstStyle/>
          <a:p>
            <a:r>
              <a:rPr lang="en-US" sz="1900" dirty="0" smtClean="0"/>
              <a:t>Compare results from related published experiments to your own.  Gain confidence in novel insights.</a:t>
            </a:r>
          </a:p>
          <a:p>
            <a:r>
              <a:rPr lang="en-US" sz="1900" dirty="0"/>
              <a:t>Identify novel drug targets, fish for new genes/biomarkers associated with disease, drug response, </a:t>
            </a:r>
            <a:r>
              <a:rPr lang="en-US" sz="1900" dirty="0" smtClean="0"/>
              <a:t>phenotype </a:t>
            </a:r>
            <a:r>
              <a:rPr lang="en-US" sz="1900" dirty="0"/>
              <a:t>of interest</a:t>
            </a:r>
            <a:r>
              <a:rPr lang="en-US" sz="1900" dirty="0" smtClean="0"/>
              <a:t>.</a:t>
            </a:r>
          </a:p>
          <a:p>
            <a:r>
              <a:rPr lang="en-US" sz="1900" dirty="0" smtClean="0"/>
              <a:t>Get your feet wet in an experimental method before doing it yourself.</a:t>
            </a:r>
          </a:p>
          <a:p>
            <a:r>
              <a:rPr lang="en-US" sz="1900" dirty="0" smtClean="0"/>
              <a:t>Develop new analysis methods and test software</a:t>
            </a:r>
          </a:p>
          <a:p>
            <a:r>
              <a:rPr lang="en-US" sz="1900" dirty="0" smtClean="0"/>
              <a:t>Supports </a:t>
            </a:r>
            <a:r>
              <a:rPr lang="en-US" sz="1900" dirty="0"/>
              <a:t>more efficient use of funding by avoiding duplicate data </a:t>
            </a:r>
            <a:r>
              <a:rPr lang="en-US" sz="1900" dirty="0" smtClean="0"/>
              <a:t>collection</a:t>
            </a:r>
          </a:p>
          <a:p>
            <a:r>
              <a:rPr lang="en-US" sz="1900" dirty="0" smtClean="0"/>
              <a:t>Encourages </a:t>
            </a:r>
            <a:r>
              <a:rPr lang="en-US" sz="1900" dirty="0"/>
              <a:t>reproducibility/Discourages fraud</a:t>
            </a:r>
          </a:p>
          <a:p>
            <a:endParaRPr lang="en-US" dirty="0" smtClean="0"/>
          </a:p>
          <a:p>
            <a:pPr marL="0" indent="0">
              <a:buNone/>
            </a:pPr>
            <a:endParaRPr lang="en-US" dirty="0"/>
          </a:p>
          <a:p>
            <a:pPr marL="342900" lvl="1" indent="-342900">
              <a:buClr>
                <a:srgbClr val="336699"/>
              </a:buClr>
              <a:buSzPct val="60000"/>
              <a:buFont typeface="Wingdings" pitchFamily="2" charset="2"/>
              <a:buChar char="n"/>
            </a:pPr>
            <a:endParaRPr lang="en-US" dirty="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714995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82000" cy="914400"/>
          </a:xfrm>
        </p:spPr>
        <p:txBody>
          <a:bodyPr>
            <a:noAutofit/>
          </a:bodyPr>
          <a:lstStyle/>
          <a:p>
            <a:r>
              <a:rPr lang="en-US" sz="3600" dirty="0" smtClean="0"/>
              <a:t>Re-analysis of TCGA gene expression and copy number alteration data</a:t>
            </a:r>
            <a:endParaRPr lang="en-US" sz="3600" dirty="0"/>
          </a:p>
        </p:txBody>
      </p:sp>
      <p:sp>
        <p:nvSpPr>
          <p:cNvPr id="3" name="Rectangle 2"/>
          <p:cNvSpPr/>
          <p:nvPr/>
        </p:nvSpPr>
        <p:spPr>
          <a:xfrm>
            <a:off x="381000" y="4267200"/>
            <a:ext cx="8305800" cy="1477328"/>
          </a:xfrm>
          <a:prstGeom prst="rect">
            <a:avLst/>
          </a:prstGeom>
        </p:spPr>
        <p:txBody>
          <a:bodyPr wrap="square">
            <a:spAutoFit/>
          </a:bodyPr>
          <a:lstStyle/>
          <a:p>
            <a:r>
              <a:rPr lang="en-US" dirty="0" smtClean="0">
                <a:latin typeface="Arial"/>
                <a:cs typeface="Arial"/>
              </a:rPr>
              <a:t>“By </a:t>
            </a:r>
            <a:r>
              <a:rPr lang="en-US" dirty="0">
                <a:latin typeface="Arial"/>
                <a:cs typeface="Arial"/>
              </a:rPr>
              <a:t>using TCGA data, researchers found that MTBP is expressed at different levels in TNBC subtypes. These findings may have positive implications for further study and future treatments. The data used in this research, and all available TCGA data, can be found through the TCGA Data Portal and the cBioPortal</a:t>
            </a:r>
            <a:r>
              <a:rPr lang="en-US" dirty="0" smtClean="0">
                <a:latin typeface="Arial"/>
                <a:cs typeface="Arial"/>
              </a:rPr>
              <a:t>.”</a:t>
            </a:r>
            <a:endParaRPr lang="en-US" dirty="0">
              <a:latin typeface="Arial"/>
              <a:cs typeface="Arial"/>
            </a:endParaRPr>
          </a:p>
        </p:txBody>
      </p:sp>
      <p:pic>
        <p:nvPicPr>
          <p:cNvPr id="5" name="Picture 4" descr="Screen Shot 2016-01-07 at 10.0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47800"/>
            <a:ext cx="6921500" cy="2344927"/>
          </a:xfrm>
          <a:prstGeom prst="rect">
            <a:avLst/>
          </a:prstGeom>
          <a:ln>
            <a:solidFill>
              <a:srgbClr val="4F81BD"/>
            </a:solidFill>
          </a:ln>
        </p:spPr>
      </p:pic>
      <p:sp>
        <p:nvSpPr>
          <p:cNvPr id="6" name="Rectangle 5"/>
          <p:cNvSpPr/>
          <p:nvPr/>
        </p:nvSpPr>
        <p:spPr>
          <a:xfrm>
            <a:off x="2590800" y="5486400"/>
            <a:ext cx="3044423" cy="369332"/>
          </a:xfrm>
          <a:prstGeom prst="rect">
            <a:avLst/>
          </a:prstGeom>
        </p:spPr>
        <p:txBody>
          <a:bodyPr wrap="none">
            <a:spAutoFit/>
          </a:bodyPr>
          <a:lstStyle/>
          <a:p>
            <a:r>
              <a:rPr lang="en-US" dirty="0">
                <a:hlinkClick r:id="rId4"/>
              </a:rPr>
              <a:t>http://cancergenome.nih.gov</a:t>
            </a:r>
            <a:r>
              <a:rPr lang="en-US" dirty="0" smtClean="0">
                <a:hlinkClick r:id="rId4"/>
              </a:rPr>
              <a:t>/</a:t>
            </a:r>
            <a:r>
              <a:rPr lang="en-US" dirty="0" smtClean="0"/>
              <a:t> </a:t>
            </a:r>
            <a:endParaRPr lang="en-US" dirty="0"/>
          </a:p>
        </p:txBody>
      </p:sp>
      <p:sp>
        <p:nvSpPr>
          <p:cNvPr id="2" name="Rectangle 1"/>
          <p:cNvSpPr/>
          <p:nvPr/>
        </p:nvSpPr>
        <p:spPr>
          <a:xfrm>
            <a:off x="838200" y="3733800"/>
            <a:ext cx="6705600" cy="307777"/>
          </a:xfrm>
          <a:prstGeom prst="rect">
            <a:avLst/>
          </a:prstGeom>
        </p:spPr>
        <p:txBody>
          <a:bodyPr wrap="square">
            <a:spAutoFit/>
          </a:bodyPr>
          <a:lstStyle/>
          <a:p>
            <a:pPr algn="ctr"/>
            <a:r>
              <a:rPr lang="en-US" sz="1400" dirty="0">
                <a:hlinkClick r:id="rId5"/>
              </a:rPr>
              <a:t>http://www.ncbi.nlm.nih.gov/pubmed/</a:t>
            </a:r>
            <a:r>
              <a:rPr lang="en-US" sz="1400" dirty="0" smtClean="0">
                <a:hlinkClick r:id="rId5"/>
              </a:rPr>
              <a:t>24866769</a:t>
            </a:r>
            <a:r>
              <a:rPr lang="en-US" sz="1400" dirty="0" smtClean="0"/>
              <a:t> </a:t>
            </a:r>
            <a:endParaRPr lang="en-US" sz="1400" dirty="0"/>
          </a:p>
        </p:txBody>
      </p:sp>
    </p:spTree>
    <p:extLst>
      <p:ext uri="{BB962C8B-B14F-4D97-AF65-F5344CB8AC3E}">
        <p14:creationId xmlns:p14="http://schemas.microsoft.com/office/powerpoint/2010/main" val="250474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4400"/>
          </a:xfrm>
        </p:spPr>
        <p:txBody>
          <a:bodyPr>
            <a:noAutofit/>
          </a:bodyPr>
          <a:lstStyle/>
          <a:p>
            <a:r>
              <a:rPr lang="en-US" sz="3600" dirty="0" smtClean="0"/>
              <a:t>Small scale example:  Gain confidence in novel findings.</a:t>
            </a:r>
            <a:endParaRPr lang="en-US" sz="3600" dirty="0"/>
          </a:p>
        </p:txBody>
      </p:sp>
      <p:sp>
        <p:nvSpPr>
          <p:cNvPr id="5" name="Content Placeholder 4"/>
          <p:cNvSpPr>
            <a:spLocks noGrp="1"/>
          </p:cNvSpPr>
          <p:nvPr>
            <p:ph idx="1"/>
          </p:nvPr>
        </p:nvSpPr>
        <p:spPr>
          <a:xfrm>
            <a:off x="457200" y="1295400"/>
            <a:ext cx="8229600" cy="1524000"/>
          </a:xfrm>
        </p:spPr>
        <p:txBody>
          <a:bodyPr>
            <a:noAutofit/>
          </a:bodyPr>
          <a:lstStyle/>
          <a:p>
            <a:pPr marL="0" indent="0"/>
            <a:r>
              <a:rPr lang="en-US" sz="1600" dirty="0" smtClean="0"/>
              <a:t>RNA-</a:t>
            </a:r>
            <a:r>
              <a:rPr lang="en-US" sz="1600" dirty="0" err="1" smtClean="0"/>
              <a:t>Seq</a:t>
            </a:r>
            <a:r>
              <a:rPr lang="en-US" sz="1600" dirty="0" smtClean="0"/>
              <a:t> data from breast cancer samples highlighted a “pro epithelial </a:t>
            </a:r>
            <a:r>
              <a:rPr lang="en-US" sz="1600" dirty="0" err="1" smtClean="0"/>
              <a:t>mesenchymal</a:t>
            </a:r>
            <a:r>
              <a:rPr lang="en-US" sz="1600" dirty="0" smtClean="0"/>
              <a:t> transition” gene expression pattern.  Searched GEO for “EMT”, found dataset where EMT had been reversed by introduction of a wound-healing gene.  Analyzed and compared the public array data to our </a:t>
            </a:r>
            <a:r>
              <a:rPr lang="en-US" sz="1600" dirty="0" err="1" smtClean="0"/>
              <a:t>RNASeq</a:t>
            </a:r>
            <a:r>
              <a:rPr lang="en-US" sz="1600" dirty="0" smtClean="0"/>
              <a:t> data and found a flip in the gene expression pattern of key EMT genes.</a:t>
            </a:r>
          </a:p>
          <a:p>
            <a:endParaRPr lang="en-US" sz="1600" dirty="0" smtClean="0"/>
          </a:p>
          <a:p>
            <a:endParaRPr lang="en-US"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70385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2819400"/>
            <a:ext cx="3214341" cy="338554"/>
          </a:xfrm>
          <a:prstGeom prst="rect">
            <a:avLst/>
          </a:prstGeom>
          <a:noFill/>
          <a:ln>
            <a:solidFill>
              <a:srgbClr val="4F81BD"/>
            </a:solidFill>
          </a:ln>
        </p:spPr>
        <p:txBody>
          <a:bodyPr wrap="none" rtlCol="0">
            <a:spAutoFit/>
          </a:bodyPr>
          <a:lstStyle/>
          <a:p>
            <a:r>
              <a:rPr lang="en-US" sz="1600" dirty="0" smtClean="0">
                <a:latin typeface="Arial"/>
                <a:cs typeface="Arial"/>
              </a:rPr>
              <a:t>Our breast cancer EMT signature</a:t>
            </a:r>
            <a:endParaRPr lang="en-US" sz="1600" dirty="0">
              <a:latin typeface="Arial"/>
              <a:cs typeface="Arial"/>
            </a:endParaRPr>
          </a:p>
        </p:txBody>
      </p:sp>
      <p:sp>
        <p:nvSpPr>
          <p:cNvPr id="9" name="Rectangle 8"/>
          <p:cNvSpPr/>
          <p:nvPr/>
        </p:nvSpPr>
        <p:spPr>
          <a:xfrm>
            <a:off x="3048000" y="3962400"/>
            <a:ext cx="685800" cy="304800"/>
          </a:xfrm>
          <a:prstGeom prst="rect">
            <a:avLst/>
          </a:prstGeom>
          <a:noFill/>
          <a:ln w="28575"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19200" y="4114800"/>
            <a:ext cx="762000" cy="304800"/>
          </a:xfrm>
          <a:prstGeom prst="rect">
            <a:avLst/>
          </a:prstGeom>
          <a:noFill/>
          <a:ln w="28575"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5800" y="4495800"/>
            <a:ext cx="2743200" cy="304800"/>
          </a:xfrm>
          <a:prstGeom prst="rect">
            <a:avLst/>
          </a:prstGeom>
          <a:noFill/>
          <a:ln w="28575"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4800600" y="2819400"/>
            <a:ext cx="3587297" cy="2985431"/>
            <a:chOff x="4800600" y="2819400"/>
            <a:chExt cx="3587297" cy="2985431"/>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00400"/>
              <a:ext cx="3429000" cy="260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76800" y="2819400"/>
              <a:ext cx="3511097" cy="338554"/>
            </a:xfrm>
            <a:prstGeom prst="rect">
              <a:avLst/>
            </a:prstGeom>
            <a:noFill/>
            <a:ln>
              <a:solidFill>
                <a:srgbClr val="4F81BD"/>
              </a:solidFill>
            </a:ln>
          </p:spPr>
          <p:txBody>
            <a:bodyPr wrap="none" rtlCol="0">
              <a:spAutoFit/>
            </a:bodyPr>
            <a:lstStyle/>
            <a:p>
              <a:r>
                <a:rPr lang="en-US" sz="1600" dirty="0" smtClean="0">
                  <a:latin typeface="Arial"/>
                  <a:cs typeface="Arial"/>
                </a:rPr>
                <a:t>Cells where EMT had been reversed</a:t>
              </a:r>
              <a:endParaRPr lang="en-US" sz="1600" dirty="0">
                <a:latin typeface="Arial"/>
                <a:cs typeface="Arial"/>
              </a:endParaRPr>
            </a:p>
          </p:txBody>
        </p:sp>
        <p:sp>
          <p:nvSpPr>
            <p:cNvPr id="2" name="Rectangle 1"/>
            <p:cNvSpPr/>
            <p:nvPr/>
          </p:nvSpPr>
          <p:spPr>
            <a:xfrm>
              <a:off x="4876800" y="3962400"/>
              <a:ext cx="609600" cy="304800"/>
            </a:xfrm>
            <a:prstGeom prst="rect">
              <a:avLst/>
            </a:prstGeom>
            <a:noFill/>
            <a:ln w="28575"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a:cs typeface="Arial"/>
              </a:endParaRPr>
            </a:p>
          </p:txBody>
        </p:sp>
        <p:sp>
          <p:nvSpPr>
            <p:cNvPr id="12" name="Rectangle 11"/>
            <p:cNvSpPr/>
            <p:nvPr/>
          </p:nvSpPr>
          <p:spPr>
            <a:xfrm>
              <a:off x="6629400" y="3962400"/>
              <a:ext cx="762000" cy="304800"/>
            </a:xfrm>
            <a:prstGeom prst="rect">
              <a:avLst/>
            </a:prstGeom>
            <a:noFill/>
            <a:ln w="28575"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a:cs typeface="Arial"/>
              </a:endParaRPr>
            </a:p>
          </p:txBody>
        </p:sp>
        <p:sp>
          <p:nvSpPr>
            <p:cNvPr id="14" name="Rectangle 13"/>
            <p:cNvSpPr/>
            <p:nvPr/>
          </p:nvSpPr>
          <p:spPr>
            <a:xfrm>
              <a:off x="6705600" y="4419600"/>
              <a:ext cx="1447800" cy="457200"/>
            </a:xfrm>
            <a:prstGeom prst="rect">
              <a:avLst/>
            </a:prstGeom>
            <a:noFill/>
            <a:ln w="28575"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a:cs typeface="Arial"/>
              </a:endParaRPr>
            </a:p>
          </p:txBody>
        </p:sp>
      </p:grpSp>
    </p:spTree>
    <p:extLst>
      <p:ext uri="{BB962C8B-B14F-4D97-AF65-F5344CB8AC3E}">
        <p14:creationId xmlns:p14="http://schemas.microsoft.com/office/powerpoint/2010/main" val="943335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Small scale example:  Mining Datasets for Potential Biomarkers</a:t>
            </a:r>
            <a:endParaRPr lang="en-US" dirty="0"/>
          </a:p>
        </p:txBody>
      </p:sp>
      <p:sp>
        <p:nvSpPr>
          <p:cNvPr id="4" name="Content Placeholder 3"/>
          <p:cNvSpPr>
            <a:spLocks noGrp="1"/>
          </p:cNvSpPr>
          <p:nvPr>
            <p:ph idx="10"/>
          </p:nvPr>
        </p:nvSpPr>
        <p:spPr>
          <a:xfrm>
            <a:off x="457200" y="1524000"/>
            <a:ext cx="7696200" cy="1752600"/>
          </a:xfrm>
        </p:spPr>
        <p:txBody>
          <a:bodyPr>
            <a:normAutofit fontScale="70000" lnSpcReduction="20000"/>
          </a:bodyPr>
          <a:lstStyle/>
          <a:p>
            <a:r>
              <a:rPr lang="en-US" dirty="0" smtClean="0"/>
              <a:t>Project Specific Aim:  Identify salivary markers of Primary </a:t>
            </a:r>
            <a:r>
              <a:rPr lang="en-US" dirty="0" err="1" smtClean="0"/>
              <a:t>Sjogren’s</a:t>
            </a:r>
            <a:r>
              <a:rPr lang="en-US" dirty="0" smtClean="0"/>
              <a:t> Disease</a:t>
            </a:r>
          </a:p>
          <a:p>
            <a:pPr lvl="1"/>
            <a:r>
              <a:rPr lang="en-US" dirty="0" smtClean="0"/>
              <a:t>What are the known markers of </a:t>
            </a:r>
            <a:r>
              <a:rPr lang="en-US" dirty="0" err="1" smtClean="0"/>
              <a:t>Sjogren’s</a:t>
            </a:r>
            <a:r>
              <a:rPr lang="en-US" dirty="0"/>
              <a:t>?</a:t>
            </a:r>
            <a:r>
              <a:rPr lang="en-US" dirty="0" smtClean="0"/>
              <a:t> </a:t>
            </a:r>
          </a:p>
          <a:p>
            <a:pPr lvl="2"/>
            <a:r>
              <a:rPr lang="en-US" dirty="0" smtClean="0"/>
              <a:t>Scour the literature, curated disease databases</a:t>
            </a:r>
          </a:p>
          <a:p>
            <a:pPr lvl="3"/>
            <a:r>
              <a:rPr lang="en-US" dirty="0" smtClean="0"/>
              <a:t>Limited by the </a:t>
            </a:r>
            <a:r>
              <a:rPr lang="en-US" dirty="0" err="1" smtClean="0"/>
              <a:t>curation</a:t>
            </a:r>
            <a:r>
              <a:rPr lang="en-US" dirty="0" smtClean="0"/>
              <a:t> goals of that database, their criteria</a:t>
            </a:r>
          </a:p>
          <a:p>
            <a:pPr lvl="2"/>
            <a:r>
              <a:rPr lang="en-US" dirty="0" smtClean="0"/>
              <a:t>Going directly to the original data removes those limitations, freedom to mine according to your criteria</a:t>
            </a:r>
          </a:p>
          <a:p>
            <a:endParaRPr lang="en-US" dirty="0" smtClean="0"/>
          </a:p>
          <a:p>
            <a:pPr lvl="1"/>
            <a:endParaRPr lang="en-US" dirty="0"/>
          </a:p>
        </p:txBody>
      </p:sp>
      <p:pic>
        <p:nvPicPr>
          <p:cNvPr id="3" name="Picture 2" descr="Screen Shot 2014-01-28 at 11.02.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29000"/>
            <a:ext cx="6553200" cy="2377399"/>
          </a:xfrm>
          <a:prstGeom prst="rect">
            <a:avLst/>
          </a:prstGeom>
          <a:ln>
            <a:solidFill>
              <a:srgbClr val="4F81BD"/>
            </a:solidFill>
          </a:ln>
        </p:spPr>
      </p:pic>
    </p:spTree>
    <p:extLst>
      <p:ext uri="{BB962C8B-B14F-4D97-AF65-F5344CB8AC3E}">
        <p14:creationId xmlns:p14="http://schemas.microsoft.com/office/powerpoint/2010/main" val="8120194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Example:  Mining Datasets for Potential Biomarkers</a:t>
            </a:r>
            <a:endParaRPr lang="en-US" dirty="0"/>
          </a:p>
        </p:txBody>
      </p:sp>
      <p:sp>
        <p:nvSpPr>
          <p:cNvPr id="4" name="Content Placeholder 3"/>
          <p:cNvSpPr>
            <a:spLocks noGrp="1"/>
          </p:cNvSpPr>
          <p:nvPr>
            <p:ph idx="10"/>
          </p:nvPr>
        </p:nvSpPr>
        <p:spPr>
          <a:xfrm>
            <a:off x="152400" y="1524000"/>
            <a:ext cx="2590800" cy="3962400"/>
          </a:xfrm>
        </p:spPr>
        <p:txBody>
          <a:bodyPr>
            <a:normAutofit/>
          </a:bodyPr>
          <a:lstStyle/>
          <a:p>
            <a:r>
              <a:rPr lang="en-US" sz="1500" dirty="0" smtClean="0"/>
              <a:t>Use GEO2R to identify significantly differentially expressed genes between primary </a:t>
            </a:r>
            <a:r>
              <a:rPr lang="en-US" sz="1500" dirty="0" err="1" smtClean="0"/>
              <a:t>Sjogren’s</a:t>
            </a:r>
            <a:r>
              <a:rPr lang="en-US" sz="1500" dirty="0" smtClean="0"/>
              <a:t> patients and healthy controls</a:t>
            </a:r>
          </a:p>
          <a:p>
            <a:endParaRPr lang="en-US" sz="1500" dirty="0" smtClean="0"/>
          </a:p>
          <a:p>
            <a:r>
              <a:rPr lang="en-US" sz="1500" dirty="0" smtClean="0"/>
              <a:t>Use pathway and functional enrichment analysis to find subsets of genes involved in relevant phenotypes, implicated in related diseases</a:t>
            </a:r>
          </a:p>
          <a:p>
            <a:endParaRPr lang="en-US" sz="1500" dirty="0" smtClean="0"/>
          </a:p>
          <a:p>
            <a:pPr lvl="1"/>
            <a:endParaRPr lang="en-US" sz="1500" dirty="0"/>
          </a:p>
        </p:txBody>
      </p:sp>
      <p:pic>
        <p:nvPicPr>
          <p:cNvPr id="5" name="Picture 4" descr="Screen Shot 2014-01-28 at 12.05.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524000"/>
            <a:ext cx="6019800" cy="3582915"/>
          </a:xfrm>
          <a:prstGeom prst="rect">
            <a:avLst/>
          </a:prstGeom>
          <a:ln>
            <a:solidFill>
              <a:srgbClr val="4F81BD"/>
            </a:solidFill>
          </a:ln>
        </p:spPr>
      </p:pic>
    </p:spTree>
    <p:extLst>
      <p:ext uri="{BB962C8B-B14F-4D97-AF65-F5344CB8AC3E}">
        <p14:creationId xmlns:p14="http://schemas.microsoft.com/office/powerpoint/2010/main" val="1610123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28600" y="2667000"/>
            <a:ext cx="8458200" cy="685800"/>
          </a:xfrm>
        </p:spPr>
        <p:txBody>
          <a:bodyPr>
            <a:noAutofit/>
          </a:bodyPr>
          <a:lstStyle/>
          <a:p>
            <a:pPr marL="0" indent="0" algn="ctr">
              <a:buNone/>
            </a:pPr>
            <a:r>
              <a:rPr lang="en-US" sz="3600" dirty="0" smtClean="0">
                <a:latin typeface="Arial"/>
                <a:cs typeface="Arial"/>
              </a:rPr>
              <a:t>Genomic Data Repositories</a:t>
            </a:r>
          </a:p>
          <a:p>
            <a:endParaRPr lang="en-US" sz="3600" dirty="0" smtClean="0">
              <a:latin typeface="Arial"/>
              <a:cs typeface="Arial"/>
            </a:endParaRPr>
          </a:p>
          <a:p>
            <a:pPr marL="0" indent="0">
              <a:buNone/>
            </a:pPr>
            <a:endParaRPr lang="en-US" sz="3600" dirty="0" smtClean="0">
              <a:latin typeface="Arial"/>
              <a:cs typeface="Arial"/>
            </a:endParaRPr>
          </a:p>
          <a:p>
            <a:endParaRPr lang="en-US" sz="3600" dirty="0" smtClean="0">
              <a:latin typeface="Arial"/>
              <a:cs typeface="Aria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7623841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Data Repositories</a:t>
            </a:r>
            <a:endParaRPr lang="en-US" dirty="0"/>
          </a:p>
        </p:txBody>
      </p:sp>
      <p:sp>
        <p:nvSpPr>
          <p:cNvPr id="4" name="Content Placeholder 3"/>
          <p:cNvSpPr>
            <a:spLocks noGrp="1"/>
          </p:cNvSpPr>
          <p:nvPr>
            <p:ph idx="10"/>
          </p:nvPr>
        </p:nvSpPr>
        <p:spPr>
          <a:xfrm>
            <a:off x="990600" y="1600200"/>
            <a:ext cx="7696200" cy="4267201"/>
          </a:xfrm>
        </p:spPr>
        <p:txBody>
          <a:bodyPr/>
          <a:lstStyle/>
          <a:p>
            <a:r>
              <a:rPr lang="en-US" dirty="0" smtClean="0"/>
              <a:t>Gene Expression Data</a:t>
            </a:r>
          </a:p>
          <a:p>
            <a:pPr lvl="1"/>
            <a:r>
              <a:rPr lang="en-US" dirty="0" smtClean="0"/>
              <a:t>Microarray</a:t>
            </a:r>
          </a:p>
          <a:p>
            <a:pPr lvl="1"/>
            <a:r>
              <a:rPr lang="en-US" dirty="0" smtClean="0"/>
              <a:t>PCR</a:t>
            </a:r>
          </a:p>
          <a:p>
            <a:pPr lvl="1"/>
            <a:r>
              <a:rPr lang="en-US" dirty="0" smtClean="0"/>
              <a:t>RNA-</a:t>
            </a:r>
            <a:r>
              <a:rPr lang="en-US" dirty="0" err="1" smtClean="0"/>
              <a:t>Seq</a:t>
            </a:r>
            <a:endParaRPr lang="en-US" dirty="0" smtClean="0"/>
          </a:p>
          <a:p>
            <a:r>
              <a:rPr lang="en-US" dirty="0" smtClean="0"/>
              <a:t>Sequencing Data</a:t>
            </a:r>
          </a:p>
          <a:p>
            <a:pPr lvl="1"/>
            <a:r>
              <a:rPr lang="en-US" dirty="0" smtClean="0"/>
              <a:t>Whole Genome</a:t>
            </a:r>
          </a:p>
          <a:p>
            <a:pPr lvl="1"/>
            <a:r>
              <a:rPr lang="en-US" dirty="0" err="1" smtClean="0"/>
              <a:t>Exome</a:t>
            </a:r>
            <a:endParaRPr lang="en-US" dirty="0" smtClean="0"/>
          </a:p>
          <a:p>
            <a:pPr lvl="1"/>
            <a:r>
              <a:rPr lang="en-US" dirty="0" smtClean="0"/>
              <a:t>Targeted </a:t>
            </a:r>
            <a:r>
              <a:rPr lang="en-US" dirty="0" err="1" smtClean="0"/>
              <a:t>resequencing</a:t>
            </a:r>
            <a:endParaRPr lang="en-US" dirty="0" smtClean="0"/>
          </a:p>
          <a:p>
            <a:pPr lvl="1"/>
            <a:endParaRPr lang="en-US" dirty="0"/>
          </a:p>
        </p:txBody>
      </p:sp>
    </p:spTree>
    <p:extLst>
      <p:ext uri="{BB962C8B-B14F-4D97-AF65-F5344CB8AC3E}">
        <p14:creationId xmlns:p14="http://schemas.microsoft.com/office/powerpoint/2010/main" val="28761569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r>
              <a:rPr lang="en-US" sz="3200" dirty="0" smtClean="0"/>
              <a:t>Repositories with Gene Expression Data</a:t>
            </a:r>
            <a:endParaRPr lang="en-US" sz="3200" dirty="0"/>
          </a:p>
        </p:txBody>
      </p:sp>
      <p:sp>
        <p:nvSpPr>
          <p:cNvPr id="4" name="Content Placeholder 3"/>
          <p:cNvSpPr>
            <a:spLocks noGrp="1"/>
          </p:cNvSpPr>
          <p:nvPr>
            <p:ph idx="10"/>
          </p:nvPr>
        </p:nvSpPr>
        <p:spPr>
          <a:xfrm>
            <a:off x="304800" y="1600200"/>
            <a:ext cx="8686800" cy="4343399"/>
          </a:xfrm>
        </p:spPr>
        <p:txBody>
          <a:bodyPr>
            <a:normAutofit fontScale="85000" lnSpcReduction="20000"/>
          </a:bodyPr>
          <a:lstStyle/>
          <a:p>
            <a:pPr marL="0" indent="0">
              <a:buNone/>
            </a:pPr>
            <a:r>
              <a:rPr lang="en-US" dirty="0" smtClean="0"/>
              <a:t>The biggies….</a:t>
            </a:r>
          </a:p>
          <a:p>
            <a:r>
              <a:rPr lang="en-US" dirty="0" smtClean="0"/>
              <a:t>GEO</a:t>
            </a:r>
            <a:r>
              <a:rPr lang="en-US" dirty="0"/>
              <a:t>:  </a:t>
            </a:r>
            <a:r>
              <a:rPr lang="en-US" dirty="0">
                <a:hlinkClick r:id="rId3"/>
              </a:rPr>
              <a:t>http://www.ncbi.nlm.nih.gov/geo</a:t>
            </a:r>
            <a:r>
              <a:rPr lang="en-US" dirty="0" smtClean="0">
                <a:hlinkClick r:id="rId3"/>
              </a:rPr>
              <a:t>/</a:t>
            </a:r>
            <a:r>
              <a:rPr lang="en-US" dirty="0" smtClean="0"/>
              <a:t> </a:t>
            </a:r>
          </a:p>
          <a:p>
            <a:r>
              <a:rPr lang="en-US" dirty="0"/>
              <a:t>Array Express:  </a:t>
            </a:r>
            <a:r>
              <a:rPr lang="en-US" dirty="0">
                <a:hlinkClick r:id="rId4"/>
              </a:rPr>
              <a:t>http://www.ebi.ac.uk/arrayexpress</a:t>
            </a:r>
            <a:r>
              <a:rPr lang="en-US" dirty="0" smtClean="0">
                <a:hlinkClick r:id="rId4"/>
              </a:rPr>
              <a:t>/</a:t>
            </a:r>
            <a:r>
              <a:rPr lang="en-US" dirty="0" smtClean="0"/>
              <a:t> </a:t>
            </a:r>
          </a:p>
          <a:p>
            <a:endParaRPr lang="en-US" dirty="0" smtClean="0"/>
          </a:p>
          <a:p>
            <a:pPr marL="0" indent="0">
              <a:buNone/>
            </a:pPr>
            <a:r>
              <a:rPr lang="en-US" dirty="0" smtClean="0"/>
              <a:t>Institution or Field Specific:</a:t>
            </a:r>
          </a:p>
          <a:p>
            <a:r>
              <a:rPr lang="en-US" dirty="0" smtClean="0"/>
              <a:t>Curated database of gene expression profiling of mouse KO models         </a:t>
            </a:r>
            <a:r>
              <a:rPr lang="en-US" dirty="0">
                <a:hlinkClick r:id="rId5"/>
              </a:rPr>
              <a:t>http://rnaseqmetadb.ece.tamu.edu</a:t>
            </a:r>
            <a:r>
              <a:rPr lang="en-US" dirty="0" smtClean="0">
                <a:hlinkClick r:id="rId5"/>
              </a:rPr>
              <a:t>/</a:t>
            </a:r>
            <a:r>
              <a:rPr lang="en-US" dirty="0" smtClean="0"/>
              <a:t> </a:t>
            </a:r>
            <a:endParaRPr lang="en-US" dirty="0"/>
          </a:p>
          <a:p>
            <a:r>
              <a:rPr lang="en-US" dirty="0" smtClean="0"/>
              <a:t>Open</a:t>
            </a:r>
            <a:r>
              <a:rPr lang="en-US" dirty="0"/>
              <a:t>-TG Gates:  </a:t>
            </a:r>
            <a:r>
              <a:rPr lang="en-US" dirty="0">
                <a:hlinkClick r:id="rId6"/>
              </a:rPr>
              <a:t>http://toxico.nibio.go.jp/open-tggates/english/search.html</a:t>
            </a:r>
            <a:r>
              <a:rPr lang="en-US" dirty="0"/>
              <a:t> </a:t>
            </a:r>
          </a:p>
          <a:p>
            <a:r>
              <a:rPr lang="en-US" dirty="0"/>
              <a:t>Immunological Genome Project (</a:t>
            </a:r>
            <a:r>
              <a:rPr lang="en-US" dirty="0" err="1"/>
              <a:t>ImmGen</a:t>
            </a:r>
            <a:r>
              <a:rPr lang="en-US" dirty="0" smtClean="0"/>
              <a:t>) </a:t>
            </a:r>
            <a:r>
              <a:rPr lang="en-US" dirty="0" smtClean="0">
                <a:hlinkClick r:id="rId7"/>
              </a:rPr>
              <a:t>http</a:t>
            </a:r>
            <a:r>
              <a:rPr lang="en-US" dirty="0">
                <a:hlinkClick r:id="rId7"/>
              </a:rPr>
              <a:t>://www.immgen.org/</a:t>
            </a:r>
            <a:r>
              <a:rPr lang="en-US" dirty="0"/>
              <a:t> </a:t>
            </a:r>
          </a:p>
          <a:p>
            <a:endParaRPr lang="en-US" dirty="0"/>
          </a:p>
          <a:p>
            <a:r>
              <a:rPr lang="en-US" dirty="0" smtClean="0"/>
              <a:t>For a pretty comprehensive list, see </a:t>
            </a:r>
            <a:r>
              <a:rPr lang="en-US" dirty="0"/>
              <a:t>PMID: </a:t>
            </a:r>
            <a:r>
              <a:rPr lang="en-US" dirty="0" smtClean="0"/>
              <a:t>23269463, “Reuse of public genome-wide gene expression data”, Rung and </a:t>
            </a:r>
            <a:r>
              <a:rPr lang="en-US" dirty="0" err="1" smtClean="0"/>
              <a:t>Brazma</a:t>
            </a:r>
            <a:r>
              <a:rPr lang="en-US" dirty="0" smtClean="0"/>
              <a:t>, </a:t>
            </a:r>
            <a:r>
              <a:rPr lang="en-US" dirty="0" smtClean="0">
                <a:hlinkClick r:id="rId8"/>
              </a:rPr>
              <a:t>Nature Reviews Genetics</a:t>
            </a:r>
            <a:endParaRPr lang="en-US" dirty="0" smtClean="0"/>
          </a:p>
        </p:txBody>
      </p:sp>
    </p:spTree>
    <p:extLst>
      <p:ext uri="{BB962C8B-B14F-4D97-AF65-F5344CB8AC3E}">
        <p14:creationId xmlns:p14="http://schemas.microsoft.com/office/powerpoint/2010/main" val="10499194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800" dirty="0" smtClean="0">
                <a:latin typeface="Arial"/>
                <a:cs typeface="Arial"/>
              </a:rPr>
              <a:t>Bioinformatics Resources for Biologists Workshop Series @ UCSF</a:t>
            </a:r>
            <a:endParaRPr lang="en-US" sz="3800" dirty="0">
              <a:latin typeface="Arial"/>
              <a:cs typeface="Arial"/>
            </a:endParaRPr>
          </a:p>
        </p:txBody>
      </p:sp>
      <p:sp>
        <p:nvSpPr>
          <p:cNvPr id="6" name="Rectangle 5"/>
          <p:cNvSpPr/>
          <p:nvPr/>
        </p:nvSpPr>
        <p:spPr>
          <a:xfrm>
            <a:off x="762000" y="1752600"/>
            <a:ext cx="7543800" cy="2308324"/>
          </a:xfrm>
          <a:prstGeom prst="rect">
            <a:avLst/>
          </a:prstGeom>
        </p:spPr>
        <p:txBody>
          <a:bodyPr wrap="square">
            <a:spAutoFit/>
          </a:bodyPr>
          <a:lstStyle/>
          <a:p>
            <a:pPr marL="285750" indent="-285750">
              <a:buFont typeface="Arial"/>
              <a:buChar char="•"/>
            </a:pPr>
            <a:r>
              <a:rPr lang="en-US" dirty="0">
                <a:latin typeface="Arial"/>
                <a:cs typeface="Arial"/>
              </a:rPr>
              <a:t>Genomic Data Repositories &amp; Analysis Resources</a:t>
            </a:r>
          </a:p>
          <a:p>
            <a:pPr marL="285750" indent="-285750">
              <a:buFont typeface="Arial"/>
              <a:buChar char="•"/>
            </a:pPr>
            <a:r>
              <a:rPr lang="en-US" dirty="0" smtClean="0">
                <a:latin typeface="Arial"/>
                <a:cs typeface="Arial"/>
              </a:rPr>
              <a:t>Methods </a:t>
            </a:r>
            <a:r>
              <a:rPr lang="en-US" dirty="0">
                <a:latin typeface="Arial"/>
                <a:cs typeface="Arial"/>
              </a:rPr>
              <a:t>in Pathway </a:t>
            </a:r>
            <a:r>
              <a:rPr lang="en-US" dirty="0" smtClean="0">
                <a:latin typeface="Arial"/>
                <a:cs typeface="Arial"/>
              </a:rPr>
              <a:t>Analysis</a:t>
            </a:r>
          </a:p>
          <a:p>
            <a:pPr marL="285750" indent="-285750">
              <a:buFont typeface="Arial"/>
              <a:buChar char="•"/>
            </a:pPr>
            <a:r>
              <a:rPr lang="en-US" dirty="0" smtClean="0">
                <a:latin typeface="Arial"/>
                <a:cs typeface="Arial"/>
              </a:rPr>
              <a:t>Introduction </a:t>
            </a:r>
            <a:r>
              <a:rPr lang="en-US" dirty="0">
                <a:latin typeface="Arial"/>
                <a:cs typeface="Arial"/>
              </a:rPr>
              <a:t>to Human Genetic Variant Databases – </a:t>
            </a:r>
            <a:r>
              <a:rPr lang="en-US" dirty="0" err="1">
                <a:latin typeface="Arial"/>
                <a:cs typeface="Arial"/>
              </a:rPr>
              <a:t>Germline</a:t>
            </a:r>
            <a:r>
              <a:rPr lang="en-US" dirty="0">
                <a:latin typeface="Arial"/>
                <a:cs typeface="Arial"/>
              </a:rPr>
              <a:t> </a:t>
            </a:r>
          </a:p>
          <a:p>
            <a:pPr marL="285750" indent="-285750">
              <a:buFont typeface="Arial"/>
              <a:buChar char="•"/>
            </a:pPr>
            <a:r>
              <a:rPr lang="en-US" dirty="0" smtClean="0">
                <a:latin typeface="Arial"/>
                <a:cs typeface="Arial"/>
              </a:rPr>
              <a:t>Introduction </a:t>
            </a:r>
            <a:r>
              <a:rPr lang="en-US" dirty="0">
                <a:latin typeface="Arial"/>
                <a:cs typeface="Arial"/>
              </a:rPr>
              <a:t>to Human Genetic Variant Databases – Somatic </a:t>
            </a:r>
          </a:p>
          <a:p>
            <a:pPr marL="285750" indent="-285750">
              <a:buFont typeface="Arial"/>
              <a:buChar char="•"/>
            </a:pPr>
            <a:r>
              <a:rPr lang="en-US" dirty="0" smtClean="0">
                <a:latin typeface="Arial"/>
                <a:cs typeface="Arial"/>
              </a:rPr>
              <a:t>Software Carpentry boot camp – Python &amp; R</a:t>
            </a:r>
          </a:p>
          <a:p>
            <a:endParaRPr lang="en-US" dirty="0">
              <a:latin typeface="Arial"/>
              <a:cs typeface="Arial"/>
            </a:endParaRPr>
          </a:p>
          <a:p>
            <a:pPr lvl="0"/>
            <a:r>
              <a:rPr lang="en-US" dirty="0" smtClean="0">
                <a:latin typeface="Arial"/>
                <a:cs typeface="Arial"/>
                <a:hlinkClick r:id="rId3"/>
              </a:rPr>
              <a:t>http</a:t>
            </a:r>
            <a:r>
              <a:rPr lang="en-US" dirty="0">
                <a:latin typeface="Arial"/>
                <a:cs typeface="Arial"/>
                <a:hlinkClick r:id="rId3"/>
              </a:rPr>
              <a:t>://www.library.ucsf.edu/help/</a:t>
            </a:r>
            <a:r>
              <a:rPr lang="en-US" dirty="0" smtClean="0">
                <a:latin typeface="Arial"/>
                <a:cs typeface="Arial"/>
                <a:hlinkClick r:id="rId3"/>
              </a:rPr>
              <a:t>classes</a:t>
            </a:r>
            <a:r>
              <a:rPr lang="en-US" dirty="0" smtClean="0">
                <a:latin typeface="Arial"/>
                <a:cs typeface="Arial"/>
              </a:rPr>
              <a:t>   (lots of other classes, Pop-Ups:  EndNote, PubMed, Open Access policy, etc.)</a:t>
            </a:r>
          </a:p>
        </p:txBody>
      </p:sp>
    </p:spTree>
    <p:extLst>
      <p:ext uri="{BB962C8B-B14F-4D97-AF65-F5344CB8AC3E}">
        <p14:creationId xmlns:p14="http://schemas.microsoft.com/office/powerpoint/2010/main" val="405764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GEO:  Gene Expression Omnibus</a:t>
            </a:r>
            <a:endParaRPr lang="en-US" sz="3200" dirty="0"/>
          </a:p>
        </p:txBody>
      </p:sp>
      <p:pic>
        <p:nvPicPr>
          <p:cNvPr id="3" name="Picture 2" descr="Screen Shot 2013-11-19 at 4.37.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8534400" cy="1724268"/>
          </a:xfrm>
          <a:prstGeom prst="rect">
            <a:avLst/>
          </a:prstGeom>
          <a:ln>
            <a:solidFill>
              <a:srgbClr val="4F81BD"/>
            </a:solidFill>
          </a:ln>
        </p:spPr>
      </p:pic>
      <p:sp>
        <p:nvSpPr>
          <p:cNvPr id="5" name="Rectangle 4"/>
          <p:cNvSpPr/>
          <p:nvPr/>
        </p:nvSpPr>
        <p:spPr>
          <a:xfrm>
            <a:off x="609600" y="3581400"/>
            <a:ext cx="8077200" cy="2062103"/>
          </a:xfrm>
          <a:prstGeom prst="rect">
            <a:avLst/>
          </a:prstGeom>
        </p:spPr>
        <p:txBody>
          <a:bodyPr wrap="square">
            <a:spAutoFit/>
          </a:bodyPr>
          <a:lstStyle/>
          <a:p>
            <a:pPr marL="285750" indent="-285750">
              <a:buFont typeface="Arial"/>
              <a:buChar char="•"/>
            </a:pPr>
            <a:r>
              <a:rPr lang="en-US" sz="1600" dirty="0">
                <a:solidFill>
                  <a:srgbClr val="000000"/>
                </a:solidFill>
                <a:latin typeface="Arial"/>
                <a:cs typeface="Arial"/>
              </a:rPr>
              <a:t>A </a:t>
            </a:r>
            <a:r>
              <a:rPr lang="en-US" sz="1600" dirty="0" smtClean="0">
                <a:solidFill>
                  <a:srgbClr val="000000"/>
                </a:solidFill>
                <a:latin typeface="Arial"/>
                <a:cs typeface="Arial"/>
              </a:rPr>
              <a:t>public, NCBI </a:t>
            </a:r>
            <a:r>
              <a:rPr lang="en-US" sz="1600" dirty="0">
                <a:solidFill>
                  <a:srgbClr val="000000"/>
                </a:solidFill>
                <a:latin typeface="Arial"/>
                <a:cs typeface="Arial"/>
              </a:rPr>
              <a:t>repository for the archiving and distribution of gene expression data submitted by the scientific community</a:t>
            </a:r>
            <a:r>
              <a:rPr lang="en-US" sz="1600" dirty="0" smtClean="0">
                <a:solidFill>
                  <a:srgbClr val="000000"/>
                </a:solidFill>
                <a:latin typeface="Arial"/>
                <a:cs typeface="Arial"/>
              </a:rPr>
              <a:t>.</a:t>
            </a:r>
            <a:endParaRPr lang="en-US" sz="1600" dirty="0">
              <a:solidFill>
                <a:srgbClr val="000000"/>
              </a:solidFill>
              <a:latin typeface="Arial"/>
              <a:cs typeface="Arial"/>
            </a:endParaRPr>
          </a:p>
          <a:p>
            <a:pPr marL="285750" indent="-285750">
              <a:buFont typeface="Arial"/>
              <a:buChar char="•"/>
            </a:pPr>
            <a:r>
              <a:rPr lang="en-US" sz="1600" dirty="0">
                <a:solidFill>
                  <a:srgbClr val="000000"/>
                </a:solidFill>
                <a:latin typeface="Arial"/>
                <a:cs typeface="Arial"/>
              </a:rPr>
              <a:t>MIAME compliant data. </a:t>
            </a:r>
          </a:p>
          <a:p>
            <a:pPr marL="742950" lvl="1" indent="-285750">
              <a:buClr>
                <a:schemeClr val="accent1"/>
              </a:buClr>
              <a:buFont typeface="Arial"/>
              <a:buChar char="•"/>
            </a:pPr>
            <a:r>
              <a:rPr lang="en-US" sz="1600" dirty="0">
                <a:solidFill>
                  <a:srgbClr val="000000"/>
                </a:solidFill>
                <a:latin typeface="Arial"/>
                <a:cs typeface="Arial"/>
              </a:rPr>
              <a:t>Minimum Information About a Microarray Experiment </a:t>
            </a:r>
            <a:r>
              <a:rPr lang="en-US" sz="1600" dirty="0">
                <a:solidFill>
                  <a:srgbClr val="000000"/>
                </a:solidFill>
                <a:latin typeface="Arial"/>
                <a:cs typeface="Arial"/>
                <a:hlinkClick r:id="rId4"/>
              </a:rPr>
              <a:t>http://www.mged.org/Workgroups/MIAME/</a:t>
            </a:r>
            <a:r>
              <a:rPr lang="en-US" sz="1600" dirty="0" smtClean="0">
                <a:solidFill>
                  <a:srgbClr val="000000"/>
                </a:solidFill>
                <a:latin typeface="Arial"/>
                <a:cs typeface="Arial"/>
                <a:hlinkClick r:id="rId4"/>
              </a:rPr>
              <a:t>miame.html</a:t>
            </a:r>
            <a:endParaRPr lang="en-US" sz="1600" dirty="0">
              <a:solidFill>
                <a:srgbClr val="000000"/>
              </a:solidFill>
              <a:latin typeface="Arial"/>
              <a:cs typeface="Arial"/>
            </a:endParaRPr>
          </a:p>
          <a:p>
            <a:pPr marL="285750" indent="-285750">
              <a:buFont typeface="Arial"/>
              <a:buChar char="•"/>
            </a:pPr>
            <a:r>
              <a:rPr lang="en-US" sz="1600" dirty="0">
                <a:solidFill>
                  <a:srgbClr val="000000"/>
                </a:solidFill>
                <a:latin typeface="Arial"/>
                <a:cs typeface="Arial"/>
              </a:rPr>
              <a:t>Convenient for deposition of gene expression data, as required by funding agencies and journals.</a:t>
            </a:r>
          </a:p>
          <a:p>
            <a:pPr marL="171450" indent="-171450">
              <a:buFont typeface="Arial"/>
              <a:buChar char="•"/>
            </a:pPr>
            <a:endParaRPr lang="en-US" sz="1600" dirty="0">
              <a:solidFill>
                <a:srgbClr val="000000"/>
              </a:solidFill>
              <a:latin typeface="Arial"/>
              <a:cs typeface="Arial"/>
            </a:endParaRPr>
          </a:p>
        </p:txBody>
      </p:sp>
    </p:spTree>
    <p:extLst>
      <p:ext uri="{BB962C8B-B14F-4D97-AF65-F5344CB8AC3E}">
        <p14:creationId xmlns:p14="http://schemas.microsoft.com/office/powerpoint/2010/main" val="16043420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 of Data in GEO</a:t>
            </a:r>
            <a:endParaRPr lang="en-US" dirty="0"/>
          </a:p>
        </p:txBody>
      </p:sp>
      <p:pic>
        <p:nvPicPr>
          <p:cNvPr id="17" name="Picture 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4457700"/>
            <a:ext cx="19558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pots"/>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288" y="4389438"/>
            <a:ext cx="18002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rray_chip"/>
          <p:cNvPicPr>
            <a:picLocks noChangeAspect="1" noChangeArrowheads="1"/>
          </p:cNvPicPr>
          <p:nvPr/>
        </p:nvPicPr>
        <p:blipFill>
          <a:blip r:embed="rId5">
            <a:extLst>
              <a:ext uri="{28A0092B-C50C-407E-A947-70E740481C1C}">
                <a14:useLocalDpi xmlns:a14="http://schemas.microsoft.com/office/drawing/2010/main" val="0"/>
              </a:ext>
            </a:extLst>
          </a:blip>
          <a:srcRect l="12000" t="4651" r="6799" b="19380"/>
          <a:stretch>
            <a:fillRect/>
          </a:stretch>
        </p:blipFill>
        <p:spPr bwMode="auto">
          <a:xfrm>
            <a:off x="457200" y="4038600"/>
            <a:ext cx="96678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icroarray_slide"/>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57200" y="5029200"/>
            <a:ext cx="957262"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
          <p:cNvSpPr txBox="1">
            <a:spLocks noChangeArrowheads="1"/>
          </p:cNvSpPr>
          <p:nvPr/>
        </p:nvSpPr>
        <p:spPr bwMode="auto">
          <a:xfrm>
            <a:off x="215739" y="2743200"/>
            <a:ext cx="14163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66"/>
                </a:solidFill>
                <a:latin typeface="Arial" charset="0"/>
                <a:ea typeface="ＭＳ Ｐゴシック" charset="0"/>
                <a:cs typeface="Arial" charset="0"/>
              </a:defRPr>
            </a:lvl1pPr>
            <a:lvl2pPr marL="742950" indent="-285750">
              <a:defRPr>
                <a:solidFill>
                  <a:srgbClr val="000066"/>
                </a:solidFill>
                <a:latin typeface="Arial" charset="0"/>
                <a:ea typeface="Arial" charset="0"/>
                <a:cs typeface="Arial" charset="0"/>
              </a:defRPr>
            </a:lvl2pPr>
            <a:lvl3pPr marL="1143000" indent="-228600">
              <a:defRPr>
                <a:solidFill>
                  <a:srgbClr val="000066"/>
                </a:solidFill>
                <a:latin typeface="Arial" charset="0"/>
                <a:ea typeface="Arial" charset="0"/>
                <a:cs typeface="Arial" charset="0"/>
              </a:defRPr>
            </a:lvl3pPr>
            <a:lvl4pPr marL="1600200" indent="-228600">
              <a:defRPr>
                <a:solidFill>
                  <a:srgbClr val="000066"/>
                </a:solidFill>
                <a:latin typeface="Arial" charset="0"/>
                <a:ea typeface="Arial" charset="0"/>
                <a:cs typeface="Arial" charset="0"/>
              </a:defRPr>
            </a:lvl4pPr>
            <a:lvl5pPr marL="2057400" indent="-228600">
              <a:defRPr>
                <a:solidFill>
                  <a:srgbClr val="000066"/>
                </a:solidFill>
                <a:latin typeface="Arial" charset="0"/>
                <a:ea typeface="Arial" charset="0"/>
                <a:cs typeface="Arial" charset="0"/>
              </a:defRPr>
            </a:lvl5pPr>
            <a:lvl6pPr marL="2514600" indent="-228600" eaLnBrk="0" fontAlgn="base" hangingPunct="0">
              <a:spcBef>
                <a:spcPct val="0"/>
              </a:spcBef>
              <a:spcAft>
                <a:spcPct val="0"/>
              </a:spcAft>
              <a:defRPr>
                <a:solidFill>
                  <a:srgbClr val="000066"/>
                </a:solidFill>
                <a:latin typeface="Arial" charset="0"/>
                <a:ea typeface="Arial" charset="0"/>
                <a:cs typeface="Arial" charset="0"/>
              </a:defRPr>
            </a:lvl6pPr>
            <a:lvl7pPr marL="2971800" indent="-228600" eaLnBrk="0" fontAlgn="base" hangingPunct="0">
              <a:spcBef>
                <a:spcPct val="0"/>
              </a:spcBef>
              <a:spcAft>
                <a:spcPct val="0"/>
              </a:spcAft>
              <a:defRPr>
                <a:solidFill>
                  <a:srgbClr val="000066"/>
                </a:solidFill>
                <a:latin typeface="Arial" charset="0"/>
                <a:ea typeface="Arial" charset="0"/>
                <a:cs typeface="Arial" charset="0"/>
              </a:defRPr>
            </a:lvl7pPr>
            <a:lvl8pPr marL="3429000" indent="-228600" eaLnBrk="0" fontAlgn="base" hangingPunct="0">
              <a:spcBef>
                <a:spcPct val="0"/>
              </a:spcBef>
              <a:spcAft>
                <a:spcPct val="0"/>
              </a:spcAft>
              <a:defRPr>
                <a:solidFill>
                  <a:srgbClr val="000066"/>
                </a:solidFill>
                <a:latin typeface="Arial" charset="0"/>
                <a:ea typeface="Arial" charset="0"/>
                <a:cs typeface="Arial" charset="0"/>
              </a:defRPr>
            </a:lvl8pPr>
            <a:lvl9pPr marL="3886200" indent="-228600" eaLnBrk="0" fontAlgn="base" hangingPunct="0">
              <a:spcBef>
                <a:spcPct val="0"/>
              </a:spcBef>
              <a:spcAft>
                <a:spcPct val="0"/>
              </a:spcAft>
              <a:defRPr>
                <a:solidFill>
                  <a:srgbClr val="000066"/>
                </a:solidFill>
                <a:latin typeface="Arial" charset="0"/>
                <a:ea typeface="Arial" charset="0"/>
                <a:cs typeface="Arial" charset="0"/>
              </a:defRPr>
            </a:lvl9pPr>
          </a:lstStyle>
          <a:p>
            <a:pPr algn="ctr"/>
            <a:r>
              <a:rPr lang="en-US" dirty="0">
                <a:solidFill>
                  <a:schemeClr val="accent1"/>
                </a:solidFill>
              </a:rPr>
              <a:t>GPL</a:t>
            </a:r>
          </a:p>
          <a:p>
            <a:pPr algn="ctr"/>
            <a:r>
              <a:rPr lang="en-US" dirty="0">
                <a:solidFill>
                  <a:schemeClr val="accent1"/>
                </a:solidFill>
              </a:rPr>
              <a:t>Platform</a:t>
            </a:r>
          </a:p>
          <a:p>
            <a:pPr algn="ctr"/>
            <a:r>
              <a:rPr lang="en-US" dirty="0">
                <a:solidFill>
                  <a:schemeClr val="accent1"/>
                </a:solidFill>
              </a:rPr>
              <a:t>descriptions</a:t>
            </a:r>
          </a:p>
        </p:txBody>
      </p:sp>
      <p:sp>
        <p:nvSpPr>
          <p:cNvPr id="22" name="Text Box 8"/>
          <p:cNvSpPr txBox="1">
            <a:spLocks noChangeArrowheads="1"/>
          </p:cNvSpPr>
          <p:nvPr/>
        </p:nvSpPr>
        <p:spPr bwMode="auto">
          <a:xfrm>
            <a:off x="2108184" y="2743200"/>
            <a:ext cx="1826416" cy="14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66"/>
                </a:solidFill>
                <a:latin typeface="Arial" charset="0"/>
                <a:ea typeface="ＭＳ Ｐゴシック" charset="0"/>
                <a:cs typeface="Arial" charset="0"/>
              </a:defRPr>
            </a:lvl1pPr>
            <a:lvl2pPr marL="742950" indent="-285750">
              <a:defRPr>
                <a:solidFill>
                  <a:srgbClr val="000066"/>
                </a:solidFill>
                <a:latin typeface="Arial" charset="0"/>
                <a:ea typeface="Arial" charset="0"/>
                <a:cs typeface="Arial" charset="0"/>
              </a:defRPr>
            </a:lvl2pPr>
            <a:lvl3pPr marL="1143000" indent="-228600">
              <a:defRPr>
                <a:solidFill>
                  <a:srgbClr val="000066"/>
                </a:solidFill>
                <a:latin typeface="Arial" charset="0"/>
                <a:ea typeface="Arial" charset="0"/>
                <a:cs typeface="Arial" charset="0"/>
              </a:defRPr>
            </a:lvl3pPr>
            <a:lvl4pPr marL="1600200" indent="-228600">
              <a:defRPr>
                <a:solidFill>
                  <a:srgbClr val="000066"/>
                </a:solidFill>
                <a:latin typeface="Arial" charset="0"/>
                <a:ea typeface="Arial" charset="0"/>
                <a:cs typeface="Arial" charset="0"/>
              </a:defRPr>
            </a:lvl4pPr>
            <a:lvl5pPr marL="2057400" indent="-228600">
              <a:defRPr>
                <a:solidFill>
                  <a:srgbClr val="000066"/>
                </a:solidFill>
                <a:latin typeface="Arial" charset="0"/>
                <a:ea typeface="Arial" charset="0"/>
                <a:cs typeface="Arial" charset="0"/>
              </a:defRPr>
            </a:lvl5pPr>
            <a:lvl6pPr marL="2514600" indent="-228600" eaLnBrk="0" fontAlgn="base" hangingPunct="0">
              <a:spcBef>
                <a:spcPct val="0"/>
              </a:spcBef>
              <a:spcAft>
                <a:spcPct val="0"/>
              </a:spcAft>
              <a:defRPr>
                <a:solidFill>
                  <a:srgbClr val="000066"/>
                </a:solidFill>
                <a:latin typeface="Arial" charset="0"/>
                <a:ea typeface="Arial" charset="0"/>
                <a:cs typeface="Arial" charset="0"/>
              </a:defRPr>
            </a:lvl6pPr>
            <a:lvl7pPr marL="2971800" indent="-228600" eaLnBrk="0" fontAlgn="base" hangingPunct="0">
              <a:spcBef>
                <a:spcPct val="0"/>
              </a:spcBef>
              <a:spcAft>
                <a:spcPct val="0"/>
              </a:spcAft>
              <a:defRPr>
                <a:solidFill>
                  <a:srgbClr val="000066"/>
                </a:solidFill>
                <a:latin typeface="Arial" charset="0"/>
                <a:ea typeface="Arial" charset="0"/>
                <a:cs typeface="Arial" charset="0"/>
              </a:defRPr>
            </a:lvl7pPr>
            <a:lvl8pPr marL="3429000" indent="-228600" eaLnBrk="0" fontAlgn="base" hangingPunct="0">
              <a:spcBef>
                <a:spcPct val="0"/>
              </a:spcBef>
              <a:spcAft>
                <a:spcPct val="0"/>
              </a:spcAft>
              <a:defRPr>
                <a:solidFill>
                  <a:srgbClr val="000066"/>
                </a:solidFill>
                <a:latin typeface="Arial" charset="0"/>
                <a:ea typeface="Arial" charset="0"/>
                <a:cs typeface="Arial" charset="0"/>
              </a:defRPr>
            </a:lvl8pPr>
            <a:lvl9pPr marL="3886200" indent="-228600" eaLnBrk="0" fontAlgn="base" hangingPunct="0">
              <a:spcBef>
                <a:spcPct val="0"/>
              </a:spcBef>
              <a:spcAft>
                <a:spcPct val="0"/>
              </a:spcAft>
              <a:defRPr>
                <a:solidFill>
                  <a:srgbClr val="000066"/>
                </a:solidFill>
                <a:latin typeface="Arial" charset="0"/>
                <a:ea typeface="Arial" charset="0"/>
                <a:cs typeface="Arial" charset="0"/>
              </a:defRPr>
            </a:lvl9pPr>
          </a:lstStyle>
          <a:p>
            <a:pPr algn="ctr"/>
            <a:r>
              <a:rPr lang="en-US" dirty="0" smtClean="0">
                <a:solidFill>
                  <a:schemeClr val="accent1"/>
                </a:solidFill>
              </a:rPr>
              <a:t>GSM (Samples)</a:t>
            </a:r>
            <a:endParaRPr lang="en-US" dirty="0">
              <a:solidFill>
                <a:schemeClr val="accent1"/>
              </a:solidFill>
            </a:endParaRPr>
          </a:p>
          <a:p>
            <a:pPr algn="ctr">
              <a:lnSpc>
                <a:spcPct val="80000"/>
              </a:lnSpc>
              <a:spcBef>
                <a:spcPct val="20000"/>
              </a:spcBef>
            </a:pPr>
            <a:r>
              <a:rPr lang="en-US" dirty="0">
                <a:solidFill>
                  <a:schemeClr val="accent1"/>
                </a:solidFill>
              </a:rPr>
              <a:t>Raw/processed</a:t>
            </a:r>
          </a:p>
          <a:p>
            <a:pPr algn="ctr">
              <a:lnSpc>
                <a:spcPct val="80000"/>
              </a:lnSpc>
              <a:spcBef>
                <a:spcPct val="20000"/>
              </a:spcBef>
            </a:pPr>
            <a:r>
              <a:rPr lang="en-US" dirty="0">
                <a:solidFill>
                  <a:schemeClr val="accent1"/>
                </a:solidFill>
              </a:rPr>
              <a:t>spot intensities</a:t>
            </a:r>
          </a:p>
          <a:p>
            <a:pPr algn="ctr">
              <a:lnSpc>
                <a:spcPct val="80000"/>
              </a:lnSpc>
              <a:spcBef>
                <a:spcPct val="20000"/>
              </a:spcBef>
            </a:pPr>
            <a:r>
              <a:rPr lang="en-US" dirty="0">
                <a:solidFill>
                  <a:schemeClr val="accent1"/>
                </a:solidFill>
              </a:rPr>
              <a:t>from a single</a:t>
            </a:r>
          </a:p>
          <a:p>
            <a:pPr algn="ctr">
              <a:lnSpc>
                <a:spcPct val="80000"/>
              </a:lnSpc>
              <a:spcBef>
                <a:spcPct val="20000"/>
              </a:spcBef>
            </a:pPr>
            <a:r>
              <a:rPr lang="en-US" dirty="0">
                <a:solidFill>
                  <a:schemeClr val="accent1"/>
                </a:solidFill>
              </a:rPr>
              <a:t>slide/chip</a:t>
            </a:r>
          </a:p>
        </p:txBody>
      </p:sp>
      <p:sp>
        <p:nvSpPr>
          <p:cNvPr id="23" name="Text Box 9"/>
          <p:cNvSpPr txBox="1">
            <a:spLocks noChangeArrowheads="1"/>
          </p:cNvSpPr>
          <p:nvPr/>
        </p:nvSpPr>
        <p:spPr bwMode="auto">
          <a:xfrm>
            <a:off x="4191000" y="2819400"/>
            <a:ext cx="24171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66"/>
                </a:solidFill>
                <a:latin typeface="Arial" charset="0"/>
                <a:ea typeface="ＭＳ Ｐゴシック" charset="0"/>
                <a:cs typeface="Arial" charset="0"/>
              </a:defRPr>
            </a:lvl1pPr>
            <a:lvl2pPr marL="742950" indent="-285750">
              <a:defRPr>
                <a:solidFill>
                  <a:srgbClr val="000066"/>
                </a:solidFill>
                <a:latin typeface="Arial" charset="0"/>
                <a:ea typeface="Arial" charset="0"/>
                <a:cs typeface="Arial" charset="0"/>
              </a:defRPr>
            </a:lvl2pPr>
            <a:lvl3pPr marL="1143000" indent="-228600">
              <a:defRPr>
                <a:solidFill>
                  <a:srgbClr val="000066"/>
                </a:solidFill>
                <a:latin typeface="Arial" charset="0"/>
                <a:ea typeface="Arial" charset="0"/>
                <a:cs typeface="Arial" charset="0"/>
              </a:defRPr>
            </a:lvl3pPr>
            <a:lvl4pPr marL="1600200" indent="-228600">
              <a:defRPr>
                <a:solidFill>
                  <a:srgbClr val="000066"/>
                </a:solidFill>
                <a:latin typeface="Arial" charset="0"/>
                <a:ea typeface="Arial" charset="0"/>
                <a:cs typeface="Arial" charset="0"/>
              </a:defRPr>
            </a:lvl4pPr>
            <a:lvl5pPr marL="2057400" indent="-228600">
              <a:defRPr>
                <a:solidFill>
                  <a:srgbClr val="000066"/>
                </a:solidFill>
                <a:latin typeface="Arial" charset="0"/>
                <a:ea typeface="Arial" charset="0"/>
                <a:cs typeface="Arial" charset="0"/>
              </a:defRPr>
            </a:lvl5pPr>
            <a:lvl6pPr marL="2514600" indent="-228600" eaLnBrk="0" fontAlgn="base" hangingPunct="0">
              <a:spcBef>
                <a:spcPct val="0"/>
              </a:spcBef>
              <a:spcAft>
                <a:spcPct val="0"/>
              </a:spcAft>
              <a:defRPr>
                <a:solidFill>
                  <a:srgbClr val="000066"/>
                </a:solidFill>
                <a:latin typeface="Arial" charset="0"/>
                <a:ea typeface="Arial" charset="0"/>
                <a:cs typeface="Arial" charset="0"/>
              </a:defRPr>
            </a:lvl6pPr>
            <a:lvl7pPr marL="2971800" indent="-228600" eaLnBrk="0" fontAlgn="base" hangingPunct="0">
              <a:spcBef>
                <a:spcPct val="0"/>
              </a:spcBef>
              <a:spcAft>
                <a:spcPct val="0"/>
              </a:spcAft>
              <a:defRPr>
                <a:solidFill>
                  <a:srgbClr val="000066"/>
                </a:solidFill>
                <a:latin typeface="Arial" charset="0"/>
                <a:ea typeface="Arial" charset="0"/>
                <a:cs typeface="Arial" charset="0"/>
              </a:defRPr>
            </a:lvl7pPr>
            <a:lvl8pPr marL="3429000" indent="-228600" eaLnBrk="0" fontAlgn="base" hangingPunct="0">
              <a:spcBef>
                <a:spcPct val="0"/>
              </a:spcBef>
              <a:spcAft>
                <a:spcPct val="0"/>
              </a:spcAft>
              <a:defRPr>
                <a:solidFill>
                  <a:srgbClr val="000066"/>
                </a:solidFill>
                <a:latin typeface="Arial" charset="0"/>
                <a:ea typeface="Arial" charset="0"/>
                <a:cs typeface="Arial" charset="0"/>
              </a:defRPr>
            </a:lvl8pPr>
            <a:lvl9pPr marL="3886200" indent="-228600" eaLnBrk="0" fontAlgn="base" hangingPunct="0">
              <a:spcBef>
                <a:spcPct val="0"/>
              </a:spcBef>
              <a:spcAft>
                <a:spcPct val="0"/>
              </a:spcAft>
              <a:defRPr>
                <a:solidFill>
                  <a:srgbClr val="000066"/>
                </a:solidFill>
                <a:latin typeface="Arial" charset="0"/>
                <a:ea typeface="Arial" charset="0"/>
                <a:cs typeface="Arial" charset="0"/>
              </a:defRPr>
            </a:lvl9pPr>
          </a:lstStyle>
          <a:p>
            <a:pPr algn="ctr"/>
            <a:r>
              <a:rPr lang="en-US" dirty="0" smtClean="0">
                <a:solidFill>
                  <a:schemeClr val="accent1"/>
                </a:solidFill>
              </a:rPr>
              <a:t>GSE (Series)</a:t>
            </a:r>
            <a:endParaRPr lang="en-US" dirty="0">
              <a:solidFill>
                <a:schemeClr val="accent1"/>
              </a:solidFill>
            </a:endParaRPr>
          </a:p>
          <a:p>
            <a:pPr algn="ctr"/>
            <a:r>
              <a:rPr lang="en-US" dirty="0">
                <a:solidFill>
                  <a:schemeClr val="accent1"/>
                </a:solidFill>
              </a:rPr>
              <a:t>Grouping of</a:t>
            </a:r>
          </a:p>
          <a:p>
            <a:pPr algn="ctr"/>
            <a:r>
              <a:rPr lang="en-US" dirty="0">
                <a:solidFill>
                  <a:schemeClr val="accent1"/>
                </a:solidFill>
              </a:rPr>
              <a:t>slide/chip data</a:t>
            </a:r>
          </a:p>
          <a:p>
            <a:pPr algn="ctr"/>
            <a:r>
              <a:rPr lang="ja-JP" altLang="en-US" dirty="0">
                <a:solidFill>
                  <a:schemeClr val="accent1"/>
                </a:solidFill>
              </a:rPr>
              <a:t>“</a:t>
            </a:r>
            <a:r>
              <a:rPr lang="en-US" dirty="0">
                <a:solidFill>
                  <a:schemeClr val="accent1"/>
                </a:solidFill>
              </a:rPr>
              <a:t>a single experiment</a:t>
            </a:r>
            <a:r>
              <a:rPr lang="ja-JP" altLang="en-US" dirty="0">
                <a:solidFill>
                  <a:schemeClr val="accent1"/>
                </a:solidFill>
              </a:rPr>
              <a:t>”</a:t>
            </a:r>
            <a:endParaRPr lang="en-US" dirty="0">
              <a:solidFill>
                <a:schemeClr val="accent1"/>
              </a:solidFill>
            </a:endParaRPr>
          </a:p>
        </p:txBody>
      </p:sp>
      <p:sp>
        <p:nvSpPr>
          <p:cNvPr id="24" name="Text Box 10"/>
          <p:cNvSpPr txBox="1">
            <a:spLocks noChangeArrowheads="1"/>
          </p:cNvSpPr>
          <p:nvPr/>
        </p:nvSpPr>
        <p:spPr bwMode="auto">
          <a:xfrm>
            <a:off x="7053141" y="2819400"/>
            <a:ext cx="18136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66"/>
                </a:solidFill>
                <a:latin typeface="Arial" charset="0"/>
                <a:ea typeface="ＭＳ Ｐゴシック" charset="0"/>
                <a:cs typeface="Arial" charset="0"/>
              </a:defRPr>
            </a:lvl1pPr>
            <a:lvl2pPr marL="742950" indent="-285750">
              <a:defRPr>
                <a:solidFill>
                  <a:srgbClr val="000066"/>
                </a:solidFill>
                <a:latin typeface="Arial" charset="0"/>
                <a:ea typeface="Arial" charset="0"/>
                <a:cs typeface="Arial" charset="0"/>
              </a:defRPr>
            </a:lvl2pPr>
            <a:lvl3pPr marL="1143000" indent="-228600">
              <a:defRPr>
                <a:solidFill>
                  <a:srgbClr val="000066"/>
                </a:solidFill>
                <a:latin typeface="Arial" charset="0"/>
                <a:ea typeface="Arial" charset="0"/>
                <a:cs typeface="Arial" charset="0"/>
              </a:defRPr>
            </a:lvl3pPr>
            <a:lvl4pPr marL="1600200" indent="-228600">
              <a:defRPr>
                <a:solidFill>
                  <a:srgbClr val="000066"/>
                </a:solidFill>
                <a:latin typeface="Arial" charset="0"/>
                <a:ea typeface="Arial" charset="0"/>
                <a:cs typeface="Arial" charset="0"/>
              </a:defRPr>
            </a:lvl4pPr>
            <a:lvl5pPr marL="2057400" indent="-228600">
              <a:defRPr>
                <a:solidFill>
                  <a:srgbClr val="000066"/>
                </a:solidFill>
                <a:latin typeface="Arial" charset="0"/>
                <a:ea typeface="Arial" charset="0"/>
                <a:cs typeface="Arial" charset="0"/>
              </a:defRPr>
            </a:lvl5pPr>
            <a:lvl6pPr marL="2514600" indent="-228600" eaLnBrk="0" fontAlgn="base" hangingPunct="0">
              <a:spcBef>
                <a:spcPct val="0"/>
              </a:spcBef>
              <a:spcAft>
                <a:spcPct val="0"/>
              </a:spcAft>
              <a:defRPr>
                <a:solidFill>
                  <a:srgbClr val="000066"/>
                </a:solidFill>
                <a:latin typeface="Arial" charset="0"/>
                <a:ea typeface="Arial" charset="0"/>
                <a:cs typeface="Arial" charset="0"/>
              </a:defRPr>
            </a:lvl6pPr>
            <a:lvl7pPr marL="2971800" indent="-228600" eaLnBrk="0" fontAlgn="base" hangingPunct="0">
              <a:spcBef>
                <a:spcPct val="0"/>
              </a:spcBef>
              <a:spcAft>
                <a:spcPct val="0"/>
              </a:spcAft>
              <a:defRPr>
                <a:solidFill>
                  <a:srgbClr val="000066"/>
                </a:solidFill>
                <a:latin typeface="Arial" charset="0"/>
                <a:ea typeface="Arial" charset="0"/>
                <a:cs typeface="Arial" charset="0"/>
              </a:defRPr>
            </a:lvl7pPr>
            <a:lvl8pPr marL="3429000" indent="-228600" eaLnBrk="0" fontAlgn="base" hangingPunct="0">
              <a:spcBef>
                <a:spcPct val="0"/>
              </a:spcBef>
              <a:spcAft>
                <a:spcPct val="0"/>
              </a:spcAft>
              <a:defRPr>
                <a:solidFill>
                  <a:srgbClr val="000066"/>
                </a:solidFill>
                <a:latin typeface="Arial" charset="0"/>
                <a:ea typeface="Arial" charset="0"/>
                <a:cs typeface="Arial" charset="0"/>
              </a:defRPr>
            </a:lvl8pPr>
            <a:lvl9pPr marL="3886200" indent="-228600" eaLnBrk="0" fontAlgn="base" hangingPunct="0">
              <a:spcBef>
                <a:spcPct val="0"/>
              </a:spcBef>
              <a:spcAft>
                <a:spcPct val="0"/>
              </a:spcAft>
              <a:defRPr>
                <a:solidFill>
                  <a:srgbClr val="000066"/>
                </a:solidFill>
                <a:latin typeface="Arial" charset="0"/>
                <a:ea typeface="Arial" charset="0"/>
                <a:cs typeface="Arial" charset="0"/>
              </a:defRPr>
            </a:lvl9pPr>
          </a:lstStyle>
          <a:p>
            <a:pPr algn="ctr"/>
            <a:r>
              <a:rPr lang="en-US" dirty="0" smtClean="0">
                <a:solidFill>
                  <a:schemeClr val="accent1"/>
                </a:solidFill>
              </a:rPr>
              <a:t>GDS (Datasets)</a:t>
            </a:r>
            <a:endParaRPr lang="en-US" dirty="0">
              <a:solidFill>
                <a:schemeClr val="accent1"/>
              </a:solidFill>
            </a:endParaRPr>
          </a:p>
          <a:p>
            <a:pPr algn="ctr"/>
            <a:r>
              <a:rPr lang="en-US" dirty="0">
                <a:solidFill>
                  <a:schemeClr val="accent1"/>
                </a:solidFill>
              </a:rPr>
              <a:t>Grouping of</a:t>
            </a:r>
          </a:p>
          <a:p>
            <a:pPr algn="ctr"/>
            <a:r>
              <a:rPr lang="en-US" dirty="0">
                <a:solidFill>
                  <a:schemeClr val="accent1"/>
                </a:solidFill>
              </a:rPr>
              <a:t>experiments</a:t>
            </a:r>
          </a:p>
        </p:txBody>
      </p:sp>
      <p:pic>
        <p:nvPicPr>
          <p:cNvPr id="25" name="Picture 24"/>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4332288"/>
            <a:ext cx="153511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p:cNvSpPr txBox="1">
            <a:spLocks noChangeArrowheads="1"/>
          </p:cNvSpPr>
          <p:nvPr/>
        </p:nvSpPr>
        <p:spPr bwMode="auto">
          <a:xfrm>
            <a:off x="7211683" y="1905000"/>
            <a:ext cx="167324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66"/>
                </a:solidFill>
                <a:latin typeface="Arial" charset="0"/>
                <a:ea typeface="ＭＳ Ｐゴシック" charset="0"/>
                <a:cs typeface="Arial" charset="0"/>
              </a:defRPr>
            </a:lvl1pPr>
            <a:lvl2pPr marL="742950" indent="-285750">
              <a:defRPr>
                <a:solidFill>
                  <a:srgbClr val="000066"/>
                </a:solidFill>
                <a:latin typeface="Arial" charset="0"/>
                <a:ea typeface="Arial" charset="0"/>
                <a:cs typeface="Arial" charset="0"/>
              </a:defRPr>
            </a:lvl2pPr>
            <a:lvl3pPr marL="1143000" indent="-228600">
              <a:defRPr>
                <a:solidFill>
                  <a:srgbClr val="000066"/>
                </a:solidFill>
                <a:latin typeface="Arial" charset="0"/>
                <a:ea typeface="Arial" charset="0"/>
                <a:cs typeface="Arial" charset="0"/>
              </a:defRPr>
            </a:lvl3pPr>
            <a:lvl4pPr marL="1600200" indent="-228600">
              <a:defRPr>
                <a:solidFill>
                  <a:srgbClr val="000066"/>
                </a:solidFill>
                <a:latin typeface="Arial" charset="0"/>
                <a:ea typeface="Arial" charset="0"/>
                <a:cs typeface="Arial" charset="0"/>
              </a:defRPr>
            </a:lvl4pPr>
            <a:lvl5pPr marL="2057400" indent="-228600">
              <a:defRPr>
                <a:solidFill>
                  <a:srgbClr val="000066"/>
                </a:solidFill>
                <a:latin typeface="Arial" charset="0"/>
                <a:ea typeface="Arial" charset="0"/>
                <a:cs typeface="Arial" charset="0"/>
              </a:defRPr>
            </a:lvl5pPr>
            <a:lvl6pPr marL="2514600" indent="-228600" eaLnBrk="0" fontAlgn="base" hangingPunct="0">
              <a:spcBef>
                <a:spcPct val="0"/>
              </a:spcBef>
              <a:spcAft>
                <a:spcPct val="0"/>
              </a:spcAft>
              <a:defRPr>
                <a:solidFill>
                  <a:srgbClr val="000066"/>
                </a:solidFill>
                <a:latin typeface="Arial" charset="0"/>
                <a:ea typeface="Arial" charset="0"/>
                <a:cs typeface="Arial" charset="0"/>
              </a:defRPr>
            </a:lvl6pPr>
            <a:lvl7pPr marL="2971800" indent="-228600" eaLnBrk="0" fontAlgn="base" hangingPunct="0">
              <a:spcBef>
                <a:spcPct val="0"/>
              </a:spcBef>
              <a:spcAft>
                <a:spcPct val="0"/>
              </a:spcAft>
              <a:defRPr>
                <a:solidFill>
                  <a:srgbClr val="000066"/>
                </a:solidFill>
                <a:latin typeface="Arial" charset="0"/>
                <a:ea typeface="Arial" charset="0"/>
                <a:cs typeface="Arial" charset="0"/>
              </a:defRPr>
            </a:lvl7pPr>
            <a:lvl8pPr marL="3429000" indent="-228600" eaLnBrk="0" fontAlgn="base" hangingPunct="0">
              <a:spcBef>
                <a:spcPct val="0"/>
              </a:spcBef>
              <a:spcAft>
                <a:spcPct val="0"/>
              </a:spcAft>
              <a:defRPr>
                <a:solidFill>
                  <a:srgbClr val="000066"/>
                </a:solidFill>
                <a:latin typeface="Arial" charset="0"/>
                <a:ea typeface="Arial" charset="0"/>
                <a:cs typeface="Arial" charset="0"/>
              </a:defRPr>
            </a:lvl8pPr>
            <a:lvl9pPr marL="3886200" indent="-228600" eaLnBrk="0" fontAlgn="base" hangingPunct="0">
              <a:spcBef>
                <a:spcPct val="0"/>
              </a:spcBef>
              <a:spcAft>
                <a:spcPct val="0"/>
              </a:spcAft>
              <a:defRPr>
                <a:solidFill>
                  <a:srgbClr val="000066"/>
                </a:solidFill>
                <a:latin typeface="Arial" charset="0"/>
                <a:ea typeface="Arial" charset="0"/>
                <a:cs typeface="Arial" charset="0"/>
              </a:defRPr>
            </a:lvl9pPr>
          </a:lstStyle>
          <a:p>
            <a:pPr algn="ctr">
              <a:lnSpc>
                <a:spcPct val="80000"/>
              </a:lnSpc>
              <a:spcBef>
                <a:spcPct val="20000"/>
              </a:spcBef>
            </a:pPr>
            <a:r>
              <a:rPr lang="en-US" dirty="0">
                <a:solidFill>
                  <a:schemeClr val="tx1"/>
                </a:solidFill>
              </a:rPr>
              <a:t>Curated by</a:t>
            </a:r>
          </a:p>
          <a:p>
            <a:pPr algn="ctr">
              <a:lnSpc>
                <a:spcPct val="80000"/>
              </a:lnSpc>
              <a:spcBef>
                <a:spcPct val="20000"/>
              </a:spcBef>
            </a:pPr>
            <a:r>
              <a:rPr lang="en-US" dirty="0" smtClean="0">
                <a:solidFill>
                  <a:schemeClr val="tx1"/>
                </a:solidFill>
              </a:rPr>
              <a:t>NCBI:</a:t>
            </a:r>
          </a:p>
          <a:p>
            <a:pPr algn="ctr">
              <a:lnSpc>
                <a:spcPct val="80000"/>
              </a:lnSpc>
              <a:spcBef>
                <a:spcPct val="20000"/>
              </a:spcBef>
            </a:pPr>
            <a:r>
              <a:rPr lang="en-US" dirty="0" smtClean="0"/>
              <a:t>3848 Datasets </a:t>
            </a:r>
            <a:endParaRPr lang="en-US" dirty="0">
              <a:solidFill>
                <a:schemeClr val="tx1"/>
              </a:solidFill>
            </a:endParaRPr>
          </a:p>
        </p:txBody>
      </p:sp>
      <p:sp>
        <p:nvSpPr>
          <p:cNvPr id="27" name="AutoShape 13"/>
          <p:cNvSpPr>
            <a:spLocks/>
          </p:cNvSpPr>
          <p:nvPr/>
        </p:nvSpPr>
        <p:spPr bwMode="auto">
          <a:xfrm rot="16200000">
            <a:off x="3878263" y="388938"/>
            <a:ext cx="625475" cy="4267200"/>
          </a:xfrm>
          <a:prstGeom prst="rightBrace">
            <a:avLst>
              <a:gd name="adj1" fmla="val 56853"/>
              <a:gd name="adj2" fmla="val 49708"/>
            </a:avLst>
          </a:prstGeom>
          <a:noFill/>
          <a:ln w="285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Text Box 14"/>
          <p:cNvSpPr txBox="1">
            <a:spLocks noChangeArrowheads="1"/>
          </p:cNvSpPr>
          <p:nvPr/>
        </p:nvSpPr>
        <p:spPr bwMode="auto">
          <a:xfrm>
            <a:off x="2209800" y="1371600"/>
            <a:ext cx="41910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66"/>
                </a:solidFill>
                <a:latin typeface="Arial" charset="0"/>
                <a:ea typeface="ＭＳ Ｐゴシック" charset="0"/>
                <a:cs typeface="Arial" charset="0"/>
              </a:defRPr>
            </a:lvl1pPr>
            <a:lvl2pPr marL="742950" indent="-285750">
              <a:defRPr>
                <a:solidFill>
                  <a:srgbClr val="000066"/>
                </a:solidFill>
                <a:latin typeface="Arial" charset="0"/>
                <a:ea typeface="Arial" charset="0"/>
                <a:cs typeface="Arial" charset="0"/>
              </a:defRPr>
            </a:lvl2pPr>
            <a:lvl3pPr marL="1143000" indent="-228600">
              <a:defRPr>
                <a:solidFill>
                  <a:srgbClr val="000066"/>
                </a:solidFill>
                <a:latin typeface="Arial" charset="0"/>
                <a:ea typeface="Arial" charset="0"/>
                <a:cs typeface="Arial" charset="0"/>
              </a:defRPr>
            </a:lvl3pPr>
            <a:lvl4pPr marL="1600200" indent="-228600">
              <a:defRPr>
                <a:solidFill>
                  <a:srgbClr val="000066"/>
                </a:solidFill>
                <a:latin typeface="Arial" charset="0"/>
                <a:ea typeface="Arial" charset="0"/>
                <a:cs typeface="Arial" charset="0"/>
              </a:defRPr>
            </a:lvl4pPr>
            <a:lvl5pPr marL="2057400" indent="-228600">
              <a:defRPr>
                <a:solidFill>
                  <a:srgbClr val="000066"/>
                </a:solidFill>
                <a:latin typeface="Arial" charset="0"/>
                <a:ea typeface="Arial" charset="0"/>
                <a:cs typeface="Arial" charset="0"/>
              </a:defRPr>
            </a:lvl5pPr>
            <a:lvl6pPr marL="2514600" indent="-228600" eaLnBrk="0" fontAlgn="base" hangingPunct="0">
              <a:spcBef>
                <a:spcPct val="0"/>
              </a:spcBef>
              <a:spcAft>
                <a:spcPct val="0"/>
              </a:spcAft>
              <a:defRPr>
                <a:solidFill>
                  <a:srgbClr val="000066"/>
                </a:solidFill>
                <a:latin typeface="Arial" charset="0"/>
                <a:ea typeface="Arial" charset="0"/>
                <a:cs typeface="Arial" charset="0"/>
              </a:defRPr>
            </a:lvl6pPr>
            <a:lvl7pPr marL="2971800" indent="-228600" eaLnBrk="0" fontAlgn="base" hangingPunct="0">
              <a:spcBef>
                <a:spcPct val="0"/>
              </a:spcBef>
              <a:spcAft>
                <a:spcPct val="0"/>
              </a:spcAft>
              <a:defRPr>
                <a:solidFill>
                  <a:srgbClr val="000066"/>
                </a:solidFill>
                <a:latin typeface="Arial" charset="0"/>
                <a:ea typeface="Arial" charset="0"/>
                <a:cs typeface="Arial" charset="0"/>
              </a:defRPr>
            </a:lvl7pPr>
            <a:lvl8pPr marL="3429000" indent="-228600" eaLnBrk="0" fontAlgn="base" hangingPunct="0">
              <a:spcBef>
                <a:spcPct val="0"/>
              </a:spcBef>
              <a:spcAft>
                <a:spcPct val="0"/>
              </a:spcAft>
              <a:defRPr>
                <a:solidFill>
                  <a:srgbClr val="000066"/>
                </a:solidFill>
                <a:latin typeface="Arial" charset="0"/>
                <a:ea typeface="Arial" charset="0"/>
                <a:cs typeface="Arial" charset="0"/>
              </a:defRPr>
            </a:lvl8pPr>
            <a:lvl9pPr marL="3886200" indent="-228600" eaLnBrk="0" fontAlgn="base" hangingPunct="0">
              <a:spcBef>
                <a:spcPct val="0"/>
              </a:spcBef>
              <a:spcAft>
                <a:spcPct val="0"/>
              </a:spcAft>
              <a:defRPr>
                <a:solidFill>
                  <a:srgbClr val="000066"/>
                </a:solidFill>
                <a:latin typeface="Arial" charset="0"/>
                <a:ea typeface="Arial" charset="0"/>
                <a:cs typeface="Arial" charset="0"/>
              </a:defRPr>
            </a:lvl9pPr>
          </a:lstStyle>
          <a:p>
            <a:pPr algn="ctr">
              <a:lnSpc>
                <a:spcPct val="80000"/>
              </a:lnSpc>
              <a:spcBef>
                <a:spcPct val="20000"/>
              </a:spcBef>
            </a:pPr>
            <a:r>
              <a:rPr lang="en-US" dirty="0">
                <a:solidFill>
                  <a:schemeClr val="tx1"/>
                </a:solidFill>
              </a:rPr>
              <a:t>Submitted </a:t>
            </a:r>
            <a:r>
              <a:rPr lang="en-US" dirty="0" smtClean="0">
                <a:solidFill>
                  <a:schemeClr val="tx1"/>
                </a:solidFill>
              </a:rPr>
              <a:t>by Researchers:</a:t>
            </a:r>
          </a:p>
          <a:p>
            <a:pPr algn="ctr">
              <a:lnSpc>
                <a:spcPct val="80000"/>
              </a:lnSpc>
              <a:spcBef>
                <a:spcPct val="20000"/>
              </a:spcBef>
            </a:pPr>
            <a:r>
              <a:rPr lang="en-US" dirty="0" smtClean="0"/>
              <a:t>1,663,308 </a:t>
            </a:r>
            <a:r>
              <a:rPr lang="en-US" dirty="0"/>
              <a:t>Samples</a:t>
            </a:r>
          </a:p>
          <a:p>
            <a:pPr algn="ctr">
              <a:lnSpc>
                <a:spcPct val="80000"/>
              </a:lnSpc>
              <a:spcBef>
                <a:spcPct val="20000"/>
              </a:spcBef>
            </a:pPr>
            <a:r>
              <a:rPr lang="en-US" dirty="0" smtClean="0"/>
              <a:t>64,573 Series</a:t>
            </a:r>
          </a:p>
        </p:txBody>
      </p:sp>
      <p:sp>
        <p:nvSpPr>
          <p:cNvPr id="29" name="Text Box 15"/>
          <p:cNvSpPr txBox="1">
            <a:spLocks noChangeArrowheads="1"/>
          </p:cNvSpPr>
          <p:nvPr/>
        </p:nvSpPr>
        <p:spPr bwMode="auto">
          <a:xfrm>
            <a:off x="0" y="1600200"/>
            <a:ext cx="20193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66"/>
                </a:solidFill>
                <a:latin typeface="Arial" charset="0"/>
                <a:ea typeface="ＭＳ Ｐゴシック" charset="0"/>
                <a:cs typeface="Arial" charset="0"/>
              </a:defRPr>
            </a:lvl1pPr>
            <a:lvl2pPr marL="742950" indent="-285750">
              <a:defRPr>
                <a:solidFill>
                  <a:srgbClr val="000066"/>
                </a:solidFill>
                <a:latin typeface="Arial" charset="0"/>
                <a:ea typeface="Arial" charset="0"/>
                <a:cs typeface="Arial" charset="0"/>
              </a:defRPr>
            </a:lvl2pPr>
            <a:lvl3pPr marL="1143000" indent="-228600">
              <a:defRPr>
                <a:solidFill>
                  <a:srgbClr val="000066"/>
                </a:solidFill>
                <a:latin typeface="Arial" charset="0"/>
                <a:ea typeface="Arial" charset="0"/>
                <a:cs typeface="Arial" charset="0"/>
              </a:defRPr>
            </a:lvl3pPr>
            <a:lvl4pPr marL="1600200" indent="-228600">
              <a:defRPr>
                <a:solidFill>
                  <a:srgbClr val="000066"/>
                </a:solidFill>
                <a:latin typeface="Arial" charset="0"/>
                <a:ea typeface="Arial" charset="0"/>
                <a:cs typeface="Arial" charset="0"/>
              </a:defRPr>
            </a:lvl4pPr>
            <a:lvl5pPr marL="2057400" indent="-228600">
              <a:defRPr>
                <a:solidFill>
                  <a:srgbClr val="000066"/>
                </a:solidFill>
                <a:latin typeface="Arial" charset="0"/>
                <a:ea typeface="Arial" charset="0"/>
                <a:cs typeface="Arial" charset="0"/>
              </a:defRPr>
            </a:lvl5pPr>
            <a:lvl6pPr marL="2514600" indent="-228600" eaLnBrk="0" fontAlgn="base" hangingPunct="0">
              <a:spcBef>
                <a:spcPct val="0"/>
              </a:spcBef>
              <a:spcAft>
                <a:spcPct val="0"/>
              </a:spcAft>
              <a:defRPr>
                <a:solidFill>
                  <a:srgbClr val="000066"/>
                </a:solidFill>
                <a:latin typeface="Arial" charset="0"/>
                <a:ea typeface="Arial" charset="0"/>
                <a:cs typeface="Arial" charset="0"/>
              </a:defRPr>
            </a:lvl6pPr>
            <a:lvl7pPr marL="2971800" indent="-228600" eaLnBrk="0" fontAlgn="base" hangingPunct="0">
              <a:spcBef>
                <a:spcPct val="0"/>
              </a:spcBef>
              <a:spcAft>
                <a:spcPct val="0"/>
              </a:spcAft>
              <a:defRPr>
                <a:solidFill>
                  <a:srgbClr val="000066"/>
                </a:solidFill>
                <a:latin typeface="Arial" charset="0"/>
                <a:ea typeface="Arial" charset="0"/>
                <a:cs typeface="Arial" charset="0"/>
              </a:defRPr>
            </a:lvl7pPr>
            <a:lvl8pPr marL="3429000" indent="-228600" eaLnBrk="0" fontAlgn="base" hangingPunct="0">
              <a:spcBef>
                <a:spcPct val="0"/>
              </a:spcBef>
              <a:spcAft>
                <a:spcPct val="0"/>
              </a:spcAft>
              <a:defRPr>
                <a:solidFill>
                  <a:srgbClr val="000066"/>
                </a:solidFill>
                <a:latin typeface="Arial" charset="0"/>
                <a:ea typeface="Arial" charset="0"/>
                <a:cs typeface="Arial" charset="0"/>
              </a:defRPr>
            </a:lvl8pPr>
            <a:lvl9pPr marL="3886200" indent="-228600" eaLnBrk="0" fontAlgn="base" hangingPunct="0">
              <a:spcBef>
                <a:spcPct val="0"/>
              </a:spcBef>
              <a:spcAft>
                <a:spcPct val="0"/>
              </a:spcAft>
              <a:defRPr>
                <a:solidFill>
                  <a:srgbClr val="000066"/>
                </a:solidFill>
                <a:latin typeface="Arial" charset="0"/>
                <a:ea typeface="Arial" charset="0"/>
                <a:cs typeface="Arial" charset="0"/>
              </a:defRPr>
            </a:lvl9pPr>
          </a:lstStyle>
          <a:p>
            <a:pPr algn="ctr">
              <a:lnSpc>
                <a:spcPct val="80000"/>
              </a:lnSpc>
              <a:spcBef>
                <a:spcPct val="20000"/>
              </a:spcBef>
            </a:pPr>
            <a:r>
              <a:rPr lang="en-US" dirty="0">
                <a:solidFill>
                  <a:schemeClr val="tx1"/>
                </a:solidFill>
              </a:rPr>
              <a:t>Submitted by</a:t>
            </a:r>
          </a:p>
          <a:p>
            <a:pPr algn="ctr">
              <a:lnSpc>
                <a:spcPct val="80000"/>
              </a:lnSpc>
              <a:spcBef>
                <a:spcPct val="20000"/>
              </a:spcBef>
            </a:pPr>
            <a:r>
              <a:rPr lang="en-US" dirty="0" smtClean="0">
                <a:solidFill>
                  <a:schemeClr val="tx1"/>
                </a:solidFill>
              </a:rPr>
              <a:t>Manufacturer:</a:t>
            </a:r>
          </a:p>
          <a:p>
            <a:pPr algn="ctr">
              <a:lnSpc>
                <a:spcPct val="80000"/>
              </a:lnSpc>
              <a:spcBef>
                <a:spcPct val="20000"/>
              </a:spcBef>
            </a:pPr>
            <a:r>
              <a:rPr lang="en-US" dirty="0" smtClean="0"/>
              <a:t>15324 Platforms</a:t>
            </a:r>
            <a:endParaRPr lang="en-US" dirty="0" smtClean="0">
              <a:solidFill>
                <a:schemeClr val="tx1"/>
              </a:solidFill>
            </a:endParaRPr>
          </a:p>
          <a:p>
            <a:pPr algn="ctr">
              <a:lnSpc>
                <a:spcPct val="80000"/>
              </a:lnSpc>
              <a:spcBef>
                <a:spcPct val="20000"/>
              </a:spcBef>
            </a:pPr>
            <a:endParaRPr lang="en-US" dirty="0">
              <a:solidFill>
                <a:schemeClr val="tx1"/>
              </a:solidFill>
            </a:endParaRPr>
          </a:p>
        </p:txBody>
      </p:sp>
      <p:sp>
        <p:nvSpPr>
          <p:cNvPr id="16" name="Rectangle 4"/>
          <p:cNvSpPr>
            <a:spLocks noChangeArrowheads="1"/>
          </p:cNvSpPr>
          <p:nvPr/>
        </p:nvSpPr>
        <p:spPr bwMode="auto">
          <a:xfrm>
            <a:off x="3048000" y="6324600"/>
            <a:ext cx="586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err="1">
                <a:solidFill>
                  <a:schemeClr val="bg1"/>
                </a:solidFill>
              </a:rPr>
              <a:t>teachline.ls.huji.ac.il</a:t>
            </a:r>
            <a:r>
              <a:rPr lang="en-US" dirty="0">
                <a:solidFill>
                  <a:schemeClr val="bg1"/>
                </a:solidFill>
              </a:rPr>
              <a:t>/72351/2008/talks/GEO%202008.</a:t>
            </a:r>
            <a:r>
              <a:rPr lang="en-US" dirty="0" smtClean="0">
                <a:solidFill>
                  <a:schemeClr val="bg1"/>
                </a:solidFill>
              </a:rPr>
              <a:t>ppt </a:t>
            </a:r>
            <a:endParaRPr lang="en-US" dirty="0">
              <a:solidFill>
                <a:schemeClr val="bg1"/>
              </a:solidFill>
            </a:endParaRPr>
          </a:p>
        </p:txBody>
      </p:sp>
      <p:sp>
        <p:nvSpPr>
          <p:cNvPr id="3" name="Rectangle 2"/>
          <p:cNvSpPr/>
          <p:nvPr/>
        </p:nvSpPr>
        <p:spPr>
          <a:xfrm>
            <a:off x="4267200" y="2514600"/>
            <a:ext cx="2209800" cy="3352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462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latin typeface="Arial"/>
                <a:cs typeface="Arial"/>
              </a:rPr>
              <a:t>Why is GEO such a valuable repository?  Policy and Standards</a:t>
            </a:r>
            <a:endParaRPr lang="en-US" sz="3800" dirty="0">
              <a:latin typeface="Arial"/>
              <a:cs typeface="Arial"/>
            </a:endParaRPr>
          </a:p>
        </p:txBody>
      </p:sp>
      <p:sp>
        <p:nvSpPr>
          <p:cNvPr id="3" name="Content Placeholder 2"/>
          <p:cNvSpPr>
            <a:spLocks noGrp="1"/>
          </p:cNvSpPr>
          <p:nvPr>
            <p:ph idx="10"/>
          </p:nvPr>
        </p:nvSpPr>
        <p:spPr>
          <a:xfrm>
            <a:off x="381000" y="1447800"/>
            <a:ext cx="8458200" cy="4495800"/>
          </a:xfrm>
        </p:spPr>
        <p:txBody>
          <a:bodyPr>
            <a:normAutofit/>
          </a:bodyPr>
          <a:lstStyle/>
          <a:p>
            <a:r>
              <a:rPr lang="en-US" dirty="0" smtClean="0">
                <a:latin typeface="Arial"/>
                <a:cs typeface="Arial"/>
              </a:rPr>
              <a:t>MIAME</a:t>
            </a:r>
            <a:endParaRPr lang="en-US" dirty="0">
              <a:latin typeface="Arial"/>
              <a:cs typeface="Arial"/>
            </a:endParaRPr>
          </a:p>
          <a:p>
            <a:endParaRPr lang="en-US" dirty="0" smtClean="0">
              <a:latin typeface="Arial"/>
              <a:cs typeface="Arial"/>
            </a:endParaRPr>
          </a:p>
        </p:txBody>
      </p:sp>
      <p:pic>
        <p:nvPicPr>
          <p:cNvPr id="4" name="Picture 3" descr="Screen Shot 2014-01-28 at 11.15.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447800"/>
            <a:ext cx="5397500" cy="3840883"/>
          </a:xfrm>
          <a:prstGeom prst="rect">
            <a:avLst/>
          </a:prstGeom>
        </p:spPr>
      </p:pic>
      <p:sp>
        <p:nvSpPr>
          <p:cNvPr id="5" name="Rectangle 4"/>
          <p:cNvSpPr/>
          <p:nvPr/>
        </p:nvSpPr>
        <p:spPr>
          <a:xfrm>
            <a:off x="5939" y="5410200"/>
            <a:ext cx="8686800" cy="461665"/>
          </a:xfrm>
          <a:prstGeom prst="rect">
            <a:avLst/>
          </a:prstGeom>
        </p:spPr>
        <p:txBody>
          <a:bodyPr wrap="square">
            <a:spAutoFit/>
          </a:bodyPr>
          <a:lstStyle/>
          <a:p>
            <a:r>
              <a:rPr lang="en-US" sz="1200" dirty="0">
                <a:latin typeface="Arial"/>
                <a:cs typeface="Arial"/>
              </a:rPr>
              <a:t>Nature Genetics  29, 365 - 371 (2001) </a:t>
            </a:r>
            <a:r>
              <a:rPr lang="en-US" sz="1200" dirty="0" smtClean="0">
                <a:latin typeface="Arial"/>
                <a:cs typeface="Arial"/>
              </a:rPr>
              <a:t>Minimum </a:t>
            </a:r>
            <a:r>
              <a:rPr lang="en-US" sz="1200" dirty="0">
                <a:latin typeface="Arial"/>
                <a:cs typeface="Arial"/>
              </a:rPr>
              <a:t>information about a microarray experiment (MIAME)—toward standards for microarray </a:t>
            </a:r>
            <a:r>
              <a:rPr lang="en-US" sz="1200" dirty="0" smtClean="0">
                <a:latin typeface="Arial"/>
                <a:cs typeface="Arial"/>
              </a:rPr>
              <a:t>data</a:t>
            </a:r>
            <a:endParaRPr lang="en-US" sz="1200" dirty="0">
              <a:latin typeface="Arial"/>
              <a:cs typeface="Arial"/>
            </a:endParaRPr>
          </a:p>
        </p:txBody>
      </p:sp>
    </p:spTree>
    <p:extLst>
      <p:ext uri="{BB962C8B-B14F-4D97-AF65-F5344CB8AC3E}">
        <p14:creationId xmlns:p14="http://schemas.microsoft.com/office/powerpoint/2010/main" val="4141501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Arial"/>
                <a:cs typeface="Arial"/>
              </a:rPr>
              <a:t>Submitting your data to GEO</a:t>
            </a:r>
            <a:endParaRPr lang="en-US" sz="3800" dirty="0">
              <a:latin typeface="Arial"/>
              <a:cs typeface="Arial"/>
            </a:endParaRPr>
          </a:p>
        </p:txBody>
      </p:sp>
      <p:sp>
        <p:nvSpPr>
          <p:cNvPr id="3" name="Content Placeholder 2"/>
          <p:cNvSpPr>
            <a:spLocks noGrp="1"/>
          </p:cNvSpPr>
          <p:nvPr>
            <p:ph idx="10"/>
          </p:nvPr>
        </p:nvSpPr>
        <p:spPr>
          <a:xfrm>
            <a:off x="381000" y="1447800"/>
            <a:ext cx="8458200" cy="4495800"/>
          </a:xfrm>
        </p:spPr>
        <p:txBody>
          <a:bodyPr>
            <a:normAutofit/>
          </a:bodyPr>
          <a:lstStyle/>
          <a:p>
            <a:r>
              <a:rPr lang="en-US" dirty="0">
                <a:latin typeface="Arial"/>
                <a:cs typeface="Arial"/>
                <a:hlinkClick r:id="rId3"/>
              </a:rPr>
              <a:t>http://www.ncbi.nlm.nih.gov/geo/info/</a:t>
            </a:r>
            <a:r>
              <a:rPr lang="en-US" dirty="0" smtClean="0">
                <a:latin typeface="Arial"/>
                <a:cs typeface="Arial"/>
                <a:hlinkClick r:id="rId3"/>
              </a:rPr>
              <a:t>submission.html</a:t>
            </a:r>
            <a:r>
              <a:rPr lang="en-US" dirty="0" smtClean="0">
                <a:latin typeface="Arial"/>
                <a:cs typeface="Arial"/>
              </a:rPr>
              <a:t> </a:t>
            </a:r>
          </a:p>
          <a:p>
            <a:r>
              <a:rPr lang="en-US" dirty="0">
                <a:latin typeface="Arial"/>
                <a:cs typeface="Arial"/>
                <a:hlinkClick r:id="rId4"/>
              </a:rPr>
              <a:t>http://www.ncbi.nlm.nih.gov/geo/info/</a:t>
            </a:r>
            <a:r>
              <a:rPr lang="en-US" dirty="0" smtClean="0">
                <a:latin typeface="Arial"/>
                <a:cs typeface="Arial"/>
                <a:hlinkClick r:id="rId4"/>
              </a:rPr>
              <a:t>spreadsheet.html</a:t>
            </a:r>
            <a:r>
              <a:rPr lang="en-US" dirty="0" smtClean="0">
                <a:latin typeface="Arial"/>
                <a:cs typeface="Arial"/>
              </a:rPr>
              <a:t> </a:t>
            </a:r>
          </a:p>
          <a:p>
            <a:endParaRPr lang="en-US" dirty="0" smtClean="0">
              <a:latin typeface="Arial"/>
              <a:cs typeface="Arial"/>
            </a:endParaRPr>
          </a:p>
        </p:txBody>
      </p:sp>
    </p:spTree>
    <p:extLst>
      <p:ext uri="{BB962C8B-B14F-4D97-AF65-F5344CB8AC3E}">
        <p14:creationId xmlns:p14="http://schemas.microsoft.com/office/powerpoint/2010/main" val="18291951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 </a:t>
            </a:r>
            <a:r>
              <a:rPr lang="en-US" dirty="0" err="1" smtClean="0"/>
              <a:t>ArrayExpress</a:t>
            </a:r>
            <a:r>
              <a:rPr lang="en-US" dirty="0" smtClean="0"/>
              <a:t> Ecosystem</a:t>
            </a:r>
            <a:endParaRPr lang="en-US" dirty="0"/>
          </a:p>
        </p:txBody>
      </p:sp>
      <p:pic>
        <p:nvPicPr>
          <p:cNvPr id="4" name="Picture 3" descr="Screen Shot 2013-11-20 at 11.39.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667000"/>
            <a:ext cx="1905000" cy="990600"/>
          </a:xfrm>
          <a:prstGeom prst="rect">
            <a:avLst/>
          </a:prstGeom>
        </p:spPr>
      </p:pic>
      <p:grpSp>
        <p:nvGrpSpPr>
          <p:cNvPr id="20" name="Group 19"/>
          <p:cNvGrpSpPr/>
          <p:nvPr/>
        </p:nvGrpSpPr>
        <p:grpSpPr>
          <a:xfrm>
            <a:off x="609600" y="1371600"/>
            <a:ext cx="7912100" cy="1898650"/>
            <a:chOff x="609600" y="1371600"/>
            <a:chExt cx="7912100" cy="1898650"/>
          </a:xfrm>
        </p:grpSpPr>
        <p:pic>
          <p:nvPicPr>
            <p:cNvPr id="10" name="Picture 9" descr="Screen Shot 2013-11-20 at 9.57.51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514600"/>
              <a:ext cx="2273300" cy="647700"/>
            </a:xfrm>
            <a:prstGeom prst="rect">
              <a:avLst/>
            </a:prstGeom>
          </p:spPr>
        </p:pic>
        <p:pic>
          <p:nvPicPr>
            <p:cNvPr id="3" name="Picture 2" descr="Screen Shot 2013-11-20 at 11.28.11 AM.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1371600"/>
              <a:ext cx="3164840" cy="1020916"/>
            </a:xfrm>
            <a:prstGeom prst="rect">
              <a:avLst/>
            </a:prstGeom>
          </p:spPr>
        </p:pic>
        <p:pic>
          <p:nvPicPr>
            <p:cNvPr id="14" name="Picture 13" descr="Screen Shot 2013-11-20 at 10.07.20 PM.pn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1600200"/>
              <a:ext cx="2146300" cy="697768"/>
            </a:xfrm>
            <a:prstGeom prst="rect">
              <a:avLst/>
            </a:prstGeom>
          </p:spPr>
        </p:pic>
        <p:pic>
          <p:nvPicPr>
            <p:cNvPr id="30" name="Picture 29" descr="Screen Shot 2014-08-21 at 11.28.44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467" y="2514600"/>
              <a:ext cx="2074333" cy="533400"/>
            </a:xfrm>
            <a:prstGeom prst="rect">
              <a:avLst/>
            </a:prstGeom>
            <a:ln>
              <a:solidFill>
                <a:srgbClr val="4F81BD"/>
              </a:solidFill>
            </a:ln>
          </p:spPr>
        </p:pic>
        <p:cxnSp>
          <p:nvCxnSpPr>
            <p:cNvPr id="19" name="Straight Arrow Connector 18"/>
            <p:cNvCxnSpPr/>
            <p:nvPr/>
          </p:nvCxnSpPr>
          <p:spPr>
            <a:xfrm flipV="1">
              <a:off x="4800600" y="2209800"/>
              <a:ext cx="304800" cy="527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269675" y="2781300"/>
              <a:ext cx="978725" cy="488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4" idx="3"/>
            </p:cNvCxnSpPr>
            <p:nvPr/>
          </p:nvCxnSpPr>
          <p:spPr>
            <a:xfrm flipH="1" flipV="1">
              <a:off x="2755900" y="1949084"/>
              <a:ext cx="1282700" cy="7179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30" idx="3"/>
            </p:cNvCxnSpPr>
            <p:nvPr/>
          </p:nvCxnSpPr>
          <p:spPr>
            <a:xfrm flipH="1" flipV="1">
              <a:off x="2844800" y="2781300"/>
              <a:ext cx="965200" cy="11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6" name="Picture 5" descr="Screen Shot 2013-11-20 at 11.40.14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24200" y="3505200"/>
            <a:ext cx="3200400" cy="613410"/>
          </a:xfrm>
          <a:prstGeom prst="rect">
            <a:avLst/>
          </a:prstGeom>
        </p:spPr>
      </p:pic>
      <p:grpSp>
        <p:nvGrpSpPr>
          <p:cNvPr id="21" name="Group 20"/>
          <p:cNvGrpSpPr/>
          <p:nvPr/>
        </p:nvGrpSpPr>
        <p:grpSpPr>
          <a:xfrm>
            <a:off x="152400" y="3200400"/>
            <a:ext cx="8877300" cy="2609737"/>
            <a:chOff x="152400" y="3200400"/>
            <a:chExt cx="8877300" cy="2609737"/>
          </a:xfrm>
        </p:grpSpPr>
        <p:pic>
          <p:nvPicPr>
            <p:cNvPr id="13" name="Picture 12" descr="Screen Shot 2013-11-20 at 10.06.26 PM.png">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2400" y="4648200"/>
              <a:ext cx="1257300" cy="1020885"/>
            </a:xfrm>
            <a:prstGeom prst="rect">
              <a:avLst/>
            </a:prstGeom>
          </p:spPr>
        </p:pic>
        <p:pic>
          <p:nvPicPr>
            <p:cNvPr id="15" name="Picture 14" descr="Screen Shot 2013-11-20 at 10.10.12 PM.png">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15000" y="5257800"/>
              <a:ext cx="1734344" cy="482600"/>
            </a:xfrm>
            <a:prstGeom prst="rect">
              <a:avLst/>
            </a:prstGeom>
          </p:spPr>
        </p:pic>
        <p:sp>
          <p:nvSpPr>
            <p:cNvPr id="16" name="TextBox 15">
              <a:hlinkClick r:id="rId16"/>
            </p:cNvPr>
            <p:cNvSpPr txBox="1"/>
            <p:nvPr/>
          </p:nvSpPr>
          <p:spPr>
            <a:xfrm>
              <a:off x="1905000" y="5029200"/>
              <a:ext cx="1828800" cy="553998"/>
            </a:xfrm>
            <a:prstGeom prst="rect">
              <a:avLst/>
            </a:prstGeom>
            <a:noFill/>
            <a:ln>
              <a:solidFill>
                <a:srgbClr val="3366FF"/>
              </a:solidFill>
            </a:ln>
          </p:spPr>
          <p:txBody>
            <a:bodyPr wrap="square" rtlCol="0">
              <a:spAutoFit/>
            </a:bodyPr>
            <a:lstStyle/>
            <a:p>
              <a:pPr algn="ctr"/>
              <a:r>
                <a:rPr lang="en-US" sz="3000" dirty="0" smtClean="0"/>
                <a:t>GEO2R</a:t>
              </a:r>
              <a:endParaRPr lang="en-US" sz="3000" dirty="0"/>
            </a:p>
          </p:txBody>
        </p:sp>
        <p:cxnSp>
          <p:nvCxnSpPr>
            <p:cNvPr id="33" name="Straight Arrow Connector 32"/>
            <p:cNvCxnSpPr/>
            <p:nvPr/>
          </p:nvCxnSpPr>
          <p:spPr>
            <a:xfrm flipH="1">
              <a:off x="4724400" y="3276600"/>
              <a:ext cx="76200" cy="1447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16" idx="0"/>
            </p:cNvCxnSpPr>
            <p:nvPr/>
          </p:nvCxnSpPr>
          <p:spPr>
            <a:xfrm flipH="1">
              <a:off x="2819400" y="3581400"/>
              <a:ext cx="1066800" cy="1447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15" idx="0"/>
            </p:cNvCxnSpPr>
            <p:nvPr/>
          </p:nvCxnSpPr>
          <p:spPr>
            <a:xfrm>
              <a:off x="5638800" y="3886200"/>
              <a:ext cx="943372" cy="1371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3" idx="0"/>
            </p:cNvCxnSpPr>
            <p:nvPr/>
          </p:nvCxnSpPr>
          <p:spPr>
            <a:xfrm>
              <a:off x="5486400" y="3810000"/>
              <a:ext cx="2914650" cy="838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838200" y="3429000"/>
              <a:ext cx="2895600" cy="1600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31" name="Picture 30" descr="Screen Shot 2013-09-17 at 11.31.24 A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67200" y="4724400"/>
              <a:ext cx="1193800" cy="895350"/>
            </a:xfrm>
            <a:prstGeom prst="rect">
              <a:avLst/>
            </a:prstGeom>
            <a:ln>
              <a:solidFill>
                <a:srgbClr val="4F81BD"/>
              </a:solidFill>
            </a:ln>
          </p:spPr>
        </p:pic>
        <p:pic>
          <p:nvPicPr>
            <p:cNvPr id="5" name="Picture 4" descr="Screen Shot 2015-09-23 at 11.13.12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400" y="5105400"/>
              <a:ext cx="1452446" cy="704737"/>
            </a:xfrm>
            <a:prstGeom prst="rect">
              <a:avLst/>
            </a:prstGeom>
            <a:ln>
              <a:solidFill>
                <a:srgbClr val="4F81BD"/>
              </a:solidFill>
            </a:ln>
          </p:spPr>
        </p:pic>
        <p:sp>
          <p:nvSpPr>
            <p:cNvPr id="11" name="TextBox 10"/>
            <p:cNvSpPr txBox="1"/>
            <p:nvPr/>
          </p:nvSpPr>
          <p:spPr>
            <a:xfrm>
              <a:off x="304800" y="3657600"/>
              <a:ext cx="1752600" cy="646331"/>
            </a:xfrm>
            <a:prstGeom prst="rect">
              <a:avLst/>
            </a:prstGeom>
            <a:noFill/>
            <a:ln>
              <a:solidFill>
                <a:srgbClr val="4F81BD"/>
              </a:solidFill>
            </a:ln>
          </p:spPr>
          <p:txBody>
            <a:bodyPr wrap="square" rtlCol="0">
              <a:spAutoFit/>
            </a:bodyPr>
            <a:lstStyle/>
            <a:p>
              <a:pPr algn="ctr"/>
              <a:r>
                <a:rPr lang="en-US" dirty="0" smtClean="0"/>
                <a:t>DEE &amp; Degust for </a:t>
              </a:r>
              <a:r>
                <a:rPr lang="en-US" dirty="0" err="1" smtClean="0"/>
                <a:t>RNASeq</a:t>
              </a:r>
              <a:endParaRPr lang="en-US" dirty="0"/>
            </a:p>
          </p:txBody>
        </p:sp>
        <p:cxnSp>
          <p:nvCxnSpPr>
            <p:cNvPr id="36" name="Straight Arrow Connector 35"/>
            <p:cNvCxnSpPr/>
            <p:nvPr/>
          </p:nvCxnSpPr>
          <p:spPr>
            <a:xfrm flipH="1">
              <a:off x="2057400" y="3200400"/>
              <a:ext cx="1905000" cy="838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812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914400"/>
          </a:xfrm>
        </p:spPr>
        <p:txBody>
          <a:bodyPr>
            <a:normAutofit fontScale="90000"/>
          </a:bodyPr>
          <a:lstStyle/>
          <a:p>
            <a:r>
              <a:rPr lang="en-US" dirty="0" smtClean="0"/>
              <a:t>Digital Expression Explorer &amp; Degust</a:t>
            </a:r>
            <a:endParaRPr lang="en-US" dirty="0"/>
          </a:p>
        </p:txBody>
      </p:sp>
      <p:sp>
        <p:nvSpPr>
          <p:cNvPr id="8" name="Content Placeholder 3"/>
          <p:cNvSpPr>
            <a:spLocks noGrp="1"/>
          </p:cNvSpPr>
          <p:nvPr>
            <p:ph idx="10"/>
          </p:nvPr>
        </p:nvSpPr>
        <p:spPr>
          <a:xfrm>
            <a:off x="685800" y="4343400"/>
            <a:ext cx="7086600" cy="1295400"/>
          </a:xfrm>
        </p:spPr>
        <p:txBody>
          <a:bodyPr>
            <a:normAutofit/>
          </a:bodyPr>
          <a:lstStyle/>
          <a:p>
            <a:pPr marL="0" indent="0">
              <a:buNone/>
            </a:pPr>
            <a:endParaRPr lang="en-US" dirty="0" smtClean="0"/>
          </a:p>
          <a:p>
            <a:endParaRPr lang="en-US" dirty="0"/>
          </a:p>
        </p:txBody>
      </p:sp>
      <p:pic>
        <p:nvPicPr>
          <p:cNvPr id="5" name="Picture 4" descr="Screen Shot 2015-10-27 at 1.47.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47800"/>
            <a:ext cx="5568485" cy="4046817"/>
          </a:xfrm>
          <a:prstGeom prst="rect">
            <a:avLst/>
          </a:prstGeom>
          <a:ln>
            <a:solidFill>
              <a:srgbClr val="4F81BD"/>
            </a:solidFill>
          </a:ln>
        </p:spPr>
      </p:pic>
      <p:sp>
        <p:nvSpPr>
          <p:cNvPr id="6" name="Rectangle 5"/>
          <p:cNvSpPr/>
          <p:nvPr/>
        </p:nvSpPr>
        <p:spPr>
          <a:xfrm>
            <a:off x="838200" y="5562600"/>
            <a:ext cx="7882273" cy="369332"/>
          </a:xfrm>
          <a:prstGeom prst="rect">
            <a:avLst/>
          </a:prstGeom>
        </p:spPr>
        <p:txBody>
          <a:bodyPr wrap="none">
            <a:spAutoFit/>
          </a:bodyPr>
          <a:lstStyle/>
          <a:p>
            <a:r>
              <a:rPr lang="en-US" dirty="0">
                <a:hlinkClick r:id="rId4"/>
              </a:rPr>
              <a:t>http://dee.bakeridi.edu.au</a:t>
            </a:r>
            <a:r>
              <a:rPr lang="en-US" dirty="0" smtClean="0">
                <a:hlinkClick r:id="rId4"/>
              </a:rPr>
              <a:t>/</a:t>
            </a:r>
            <a:r>
              <a:rPr lang="en-US" dirty="0"/>
              <a:t>   </a:t>
            </a:r>
            <a:r>
              <a:rPr lang="en-US" dirty="0">
                <a:hlinkClick r:id="rId5"/>
              </a:rPr>
              <a:t>https://www.youtube.com/watch?v=</a:t>
            </a:r>
            <a:r>
              <a:rPr lang="en-US" dirty="0" smtClean="0">
                <a:hlinkClick r:id="rId5"/>
              </a:rPr>
              <a:t>qlWVAHrM4NE</a:t>
            </a:r>
            <a:r>
              <a:rPr lang="en-US" dirty="0" smtClean="0"/>
              <a:t> </a:t>
            </a:r>
            <a:endParaRPr lang="en-US" dirty="0"/>
          </a:p>
        </p:txBody>
      </p:sp>
      <p:sp>
        <p:nvSpPr>
          <p:cNvPr id="7" name="Rectangle 6"/>
          <p:cNvSpPr/>
          <p:nvPr/>
        </p:nvSpPr>
        <p:spPr>
          <a:xfrm>
            <a:off x="6172200" y="1524000"/>
            <a:ext cx="2819400" cy="3693319"/>
          </a:xfrm>
          <a:prstGeom prst="rect">
            <a:avLst/>
          </a:prstGeom>
        </p:spPr>
        <p:txBody>
          <a:bodyPr wrap="square">
            <a:spAutoFit/>
          </a:bodyPr>
          <a:lstStyle/>
          <a:p>
            <a:r>
              <a:rPr lang="en-US" dirty="0" smtClean="0"/>
              <a:t>“We </a:t>
            </a:r>
            <a:r>
              <a:rPr lang="en-US" dirty="0"/>
              <a:t>downloaded RNA-</a:t>
            </a:r>
            <a:r>
              <a:rPr lang="en-US" dirty="0" err="1"/>
              <a:t>seq</a:t>
            </a:r>
            <a:r>
              <a:rPr lang="en-US" dirty="0"/>
              <a:t> raw data from SRA, processed it and made it freely available on our webserver. </a:t>
            </a:r>
            <a:r>
              <a:rPr lang="en-US" dirty="0">
                <a:hlinkClick r:id="rId4"/>
              </a:rPr>
              <a:t>http://dee.bakeridi.edu.au</a:t>
            </a:r>
            <a:r>
              <a:rPr lang="en-US" dirty="0" smtClean="0">
                <a:hlinkClick r:id="rId4"/>
              </a:rPr>
              <a:t>/</a:t>
            </a:r>
            <a:r>
              <a:rPr lang="en-US" dirty="0" smtClean="0"/>
              <a:t> </a:t>
            </a:r>
            <a:endParaRPr lang="en-US" dirty="0"/>
          </a:p>
          <a:p>
            <a:r>
              <a:rPr lang="en-US" dirty="0"/>
              <a:t>Learn how to </a:t>
            </a:r>
            <a:r>
              <a:rPr lang="en-US" dirty="0" err="1"/>
              <a:t>analyse</a:t>
            </a:r>
            <a:r>
              <a:rPr lang="en-US" dirty="0"/>
              <a:t> RNA-</a:t>
            </a:r>
            <a:r>
              <a:rPr lang="en-US" dirty="0" err="1"/>
              <a:t>seq</a:t>
            </a:r>
            <a:r>
              <a:rPr lang="en-US" dirty="0"/>
              <a:t> data sets in just a few minutes. No need for Linux servers or command line tools, it even works on smartphones or tablet computers</a:t>
            </a:r>
            <a:r>
              <a:rPr lang="en-US" dirty="0" smtClean="0"/>
              <a:t>.”</a:t>
            </a:r>
            <a:endParaRPr lang="en-US" dirty="0"/>
          </a:p>
        </p:txBody>
      </p:sp>
    </p:spTree>
    <p:extLst>
      <p:ext uri="{BB962C8B-B14F-4D97-AF65-F5344CB8AC3E}">
        <p14:creationId xmlns:p14="http://schemas.microsoft.com/office/powerpoint/2010/main" val="39313096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3600" dirty="0" smtClean="0"/>
              <a:t>Repositories with Sequencing Datasets</a:t>
            </a:r>
            <a:endParaRPr lang="en-US" sz="3600" dirty="0"/>
          </a:p>
        </p:txBody>
      </p:sp>
      <p:pic>
        <p:nvPicPr>
          <p:cNvPr id="7" name="Picture 6" descr="Screen Shot 2013-11-19 at 2.19.37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676400"/>
            <a:ext cx="4591331" cy="1389146"/>
          </a:xfrm>
          <a:prstGeom prst="rect">
            <a:avLst/>
          </a:prstGeom>
        </p:spPr>
      </p:pic>
      <p:sp>
        <p:nvSpPr>
          <p:cNvPr id="8" name="Content Placeholder 3"/>
          <p:cNvSpPr>
            <a:spLocks noGrp="1"/>
          </p:cNvSpPr>
          <p:nvPr>
            <p:ph idx="10"/>
          </p:nvPr>
        </p:nvSpPr>
        <p:spPr>
          <a:xfrm>
            <a:off x="381000" y="4876800"/>
            <a:ext cx="8382000" cy="838200"/>
          </a:xfrm>
        </p:spPr>
        <p:txBody>
          <a:bodyPr>
            <a:normAutofit/>
          </a:bodyPr>
          <a:lstStyle/>
          <a:p>
            <a:r>
              <a:rPr lang="en-US" dirty="0" smtClean="0"/>
              <a:t>The </a:t>
            </a:r>
            <a:r>
              <a:rPr lang="en-US" dirty="0"/>
              <a:t>SRA is part of the International Nucleotide Sequence Database Collaboration (INSDC, </a:t>
            </a:r>
            <a:r>
              <a:rPr lang="en-US" dirty="0">
                <a:hlinkClick r:id="rId5"/>
              </a:rPr>
              <a:t>www.insdc.org</a:t>
            </a:r>
            <a:r>
              <a:rPr lang="en-US" dirty="0"/>
              <a:t>). </a:t>
            </a:r>
          </a:p>
        </p:txBody>
      </p:sp>
      <p:pic>
        <p:nvPicPr>
          <p:cNvPr id="3" name="Picture 2" descr="Screen Shot 2013-11-20 at 11.13.47 PM.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3352800"/>
            <a:ext cx="4673600" cy="969415"/>
          </a:xfrm>
          <a:prstGeom prst="rect">
            <a:avLst/>
          </a:prstGeom>
        </p:spPr>
      </p:pic>
      <p:pic>
        <p:nvPicPr>
          <p:cNvPr id="5" name="Picture 4" descr="Screen Shot 2013-11-20 at 11.15.02 PM.pn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 y="3352800"/>
            <a:ext cx="2603500" cy="939800"/>
          </a:xfrm>
          <a:prstGeom prst="rect">
            <a:avLst/>
          </a:prstGeom>
        </p:spPr>
      </p:pic>
    </p:spTree>
    <p:extLst>
      <p:ext uri="{BB962C8B-B14F-4D97-AF65-F5344CB8AC3E}">
        <p14:creationId xmlns:p14="http://schemas.microsoft.com/office/powerpoint/2010/main" val="4024018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smtClean="0"/>
              <a:t>Sequence Read Archive – what’s in there?</a:t>
            </a:r>
            <a:endParaRPr lang="en-US" dirty="0"/>
          </a:p>
        </p:txBody>
      </p:sp>
      <p:sp>
        <p:nvSpPr>
          <p:cNvPr id="4" name="Content Placeholder 3"/>
          <p:cNvSpPr>
            <a:spLocks noGrp="1"/>
          </p:cNvSpPr>
          <p:nvPr>
            <p:ph idx="10"/>
          </p:nvPr>
        </p:nvSpPr>
        <p:spPr>
          <a:xfrm>
            <a:off x="685800" y="1600201"/>
            <a:ext cx="8001000" cy="2895600"/>
          </a:xfrm>
        </p:spPr>
        <p:txBody>
          <a:bodyPr/>
          <a:lstStyle/>
          <a:p>
            <a:r>
              <a:rPr lang="en-US" dirty="0"/>
              <a:t>The SRA </a:t>
            </a:r>
            <a:r>
              <a:rPr lang="en-US" dirty="0" smtClean="0"/>
              <a:t>is </a:t>
            </a:r>
            <a:r>
              <a:rPr lang="en-US" dirty="0"/>
              <a:t>a repository of raw sequencing </a:t>
            </a:r>
            <a:r>
              <a:rPr lang="en-US" dirty="0" smtClean="0"/>
              <a:t>data (reads) in FASTQ files. </a:t>
            </a:r>
          </a:p>
          <a:p>
            <a:r>
              <a:rPr lang="en-US" dirty="0" smtClean="0"/>
              <a:t>A lot of data processing requiring heavy computational power and data storage has to be applied to raw sequencing data (reads) before it is useful to a biologist.</a:t>
            </a:r>
          </a:p>
          <a:p>
            <a:pPr marL="0" indent="0">
              <a:buNone/>
            </a:pPr>
            <a:endParaRPr lang="en-US" dirty="0" smtClean="0"/>
          </a:p>
          <a:p>
            <a:endParaRPr lang="en-US" dirty="0"/>
          </a:p>
        </p:txBody>
      </p:sp>
    </p:spTree>
    <p:extLst>
      <p:ext uri="{BB962C8B-B14F-4D97-AF65-F5344CB8AC3E}">
        <p14:creationId xmlns:p14="http://schemas.microsoft.com/office/powerpoint/2010/main" val="22705881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Sequence Read Archive</a:t>
            </a:r>
            <a:endParaRPr lang="en-US" dirty="0"/>
          </a:p>
        </p:txBody>
      </p:sp>
      <p:pic>
        <p:nvPicPr>
          <p:cNvPr id="10" name="Picture 9" descr="Screen Shot 2014-08-21 at 11.07.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7848600" cy="3741420"/>
          </a:xfrm>
          <a:prstGeom prst="rect">
            <a:avLst/>
          </a:prstGeom>
          <a:ln>
            <a:solidFill>
              <a:srgbClr val="4F81BD"/>
            </a:solidFill>
          </a:ln>
        </p:spPr>
      </p:pic>
      <p:grpSp>
        <p:nvGrpSpPr>
          <p:cNvPr id="13" name="Group 12"/>
          <p:cNvGrpSpPr/>
          <p:nvPr/>
        </p:nvGrpSpPr>
        <p:grpSpPr>
          <a:xfrm>
            <a:off x="1676400" y="4343400"/>
            <a:ext cx="6324600" cy="1588532"/>
            <a:chOff x="1676400" y="4343400"/>
            <a:chExt cx="6324600" cy="1588532"/>
          </a:xfrm>
        </p:grpSpPr>
        <p:pic>
          <p:nvPicPr>
            <p:cNvPr id="11" name="Picture 10" descr="Screen Shot 2014-08-21 at 11.07.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343400"/>
              <a:ext cx="4038600" cy="1118382"/>
            </a:xfrm>
            <a:prstGeom prst="rect">
              <a:avLst/>
            </a:prstGeom>
            <a:ln>
              <a:solidFill>
                <a:srgbClr val="4F81BD"/>
              </a:solidFill>
            </a:ln>
          </p:spPr>
        </p:pic>
        <p:sp>
          <p:nvSpPr>
            <p:cNvPr id="12" name="Rectangle 11"/>
            <p:cNvSpPr/>
            <p:nvPr/>
          </p:nvSpPr>
          <p:spPr>
            <a:xfrm>
              <a:off x="1676400" y="5562600"/>
              <a:ext cx="6324600" cy="369332"/>
            </a:xfrm>
            <a:prstGeom prst="rect">
              <a:avLst/>
            </a:prstGeom>
          </p:spPr>
          <p:txBody>
            <a:bodyPr wrap="square">
              <a:spAutoFit/>
            </a:bodyPr>
            <a:lstStyle/>
            <a:p>
              <a:r>
                <a:rPr lang="en-US" dirty="0">
                  <a:hlinkClick r:id="rId5"/>
                </a:rPr>
                <a:t>https://dbgap.ncbi.nlm.nih.gov/aa/wga.cgi?page=</a:t>
              </a:r>
              <a:r>
                <a:rPr lang="en-US" dirty="0" smtClean="0">
                  <a:hlinkClick r:id="rId5"/>
                </a:rPr>
                <a:t>login</a:t>
              </a:r>
              <a:r>
                <a:rPr lang="en-US" dirty="0" smtClean="0"/>
                <a:t> </a:t>
              </a:r>
              <a:endParaRPr lang="en-US" dirty="0"/>
            </a:p>
          </p:txBody>
        </p:sp>
      </p:grpSp>
    </p:spTree>
    <p:extLst>
      <p:ext uri="{BB962C8B-B14F-4D97-AF65-F5344CB8AC3E}">
        <p14:creationId xmlns:p14="http://schemas.microsoft.com/office/powerpoint/2010/main" val="373522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Data Analysis Process</a:t>
            </a:r>
            <a:endParaRPr lang="en-US" dirty="0"/>
          </a:p>
        </p:txBody>
      </p:sp>
      <p:sp>
        <p:nvSpPr>
          <p:cNvPr id="8" name="Content Placeholder 3"/>
          <p:cNvSpPr>
            <a:spLocks noGrp="1"/>
          </p:cNvSpPr>
          <p:nvPr>
            <p:ph idx="10"/>
          </p:nvPr>
        </p:nvSpPr>
        <p:spPr>
          <a:xfrm>
            <a:off x="685800" y="4876800"/>
            <a:ext cx="8001000" cy="990600"/>
          </a:xfrm>
        </p:spPr>
        <p:txBody>
          <a:bodyPr>
            <a:normAutofit fontScale="62500" lnSpcReduction="20000"/>
          </a:bodyPr>
          <a:lstStyle/>
          <a:p>
            <a:r>
              <a:rPr lang="en-US" dirty="0" smtClean="0"/>
              <a:t>Downloading and analyzing raw sequencing data is not for the faint of heart…..</a:t>
            </a:r>
          </a:p>
          <a:p>
            <a:r>
              <a:rPr lang="en-US" dirty="0" smtClean="0"/>
              <a:t>But some of this data has been analyzed and re-packaged in a biologist-accessible databases</a:t>
            </a:r>
          </a:p>
          <a:p>
            <a:pPr lvl="1"/>
            <a:r>
              <a:rPr lang="en-US" dirty="0" smtClean="0"/>
              <a:t>Cancer data in particular</a:t>
            </a:r>
          </a:p>
          <a:p>
            <a:endParaRPr lang="en-US" dirty="0"/>
          </a:p>
        </p:txBody>
      </p:sp>
      <p:pic>
        <p:nvPicPr>
          <p:cNvPr id="4" name="Picture 3" descr="Screen Shot 2013-11-19 at 2.47.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191000"/>
            <a:ext cx="1104900" cy="391809"/>
          </a:xfrm>
          <a:prstGeom prst="rect">
            <a:avLst/>
          </a:prstGeom>
        </p:spPr>
      </p:pic>
      <p:pic>
        <p:nvPicPr>
          <p:cNvPr id="6" name="Picture 5" descr="Screen Shot 2015-09-22 at 9.40.42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524000"/>
            <a:ext cx="6553200" cy="3077795"/>
          </a:xfrm>
          <a:prstGeom prst="rect">
            <a:avLst/>
          </a:prstGeom>
        </p:spPr>
      </p:pic>
    </p:spTree>
    <p:extLst>
      <p:ext uri="{BB962C8B-B14F-4D97-AF65-F5344CB8AC3E}">
        <p14:creationId xmlns:p14="http://schemas.microsoft.com/office/powerpoint/2010/main" val="34812826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Arial"/>
                <a:cs typeface="Arial"/>
              </a:rPr>
              <a:t>Goals for today’s workshop</a:t>
            </a:r>
            <a:endParaRPr lang="en-US" sz="3800" dirty="0">
              <a:latin typeface="Arial"/>
              <a:cs typeface="Arial"/>
            </a:endParaRPr>
          </a:p>
        </p:txBody>
      </p:sp>
      <p:sp>
        <p:nvSpPr>
          <p:cNvPr id="3" name="Content Placeholder 2"/>
          <p:cNvSpPr>
            <a:spLocks noGrp="1"/>
          </p:cNvSpPr>
          <p:nvPr>
            <p:ph idx="10"/>
          </p:nvPr>
        </p:nvSpPr>
        <p:spPr>
          <a:xfrm>
            <a:off x="381000" y="1447800"/>
            <a:ext cx="8458200" cy="4495800"/>
          </a:xfrm>
        </p:spPr>
        <p:txBody>
          <a:bodyPr>
            <a:normAutofit fontScale="77500" lnSpcReduction="20000"/>
          </a:bodyPr>
          <a:lstStyle/>
          <a:p>
            <a:r>
              <a:rPr lang="en-US" dirty="0" smtClean="0">
                <a:latin typeface="Arial"/>
                <a:cs typeface="Arial"/>
              </a:rPr>
              <a:t>Awareness of genomic data repositories and related resources</a:t>
            </a:r>
          </a:p>
          <a:p>
            <a:pPr lvl="1"/>
            <a:r>
              <a:rPr lang="en-US" dirty="0">
                <a:latin typeface="Arial"/>
                <a:cs typeface="Arial"/>
              </a:rPr>
              <a:t>G</a:t>
            </a:r>
            <a:r>
              <a:rPr lang="en-US" dirty="0" smtClean="0">
                <a:latin typeface="Arial"/>
                <a:cs typeface="Arial"/>
              </a:rPr>
              <a:t>ene expression data</a:t>
            </a:r>
          </a:p>
          <a:p>
            <a:pPr lvl="1"/>
            <a:r>
              <a:rPr lang="en-US" dirty="0" smtClean="0">
                <a:latin typeface="Arial"/>
                <a:cs typeface="Arial"/>
              </a:rPr>
              <a:t>Sequencing data</a:t>
            </a:r>
          </a:p>
          <a:p>
            <a:r>
              <a:rPr lang="en-US" dirty="0" smtClean="0">
                <a:latin typeface="Arial"/>
                <a:cs typeface="Arial"/>
              </a:rPr>
              <a:t>Where did all this data come from?  </a:t>
            </a:r>
          </a:p>
          <a:p>
            <a:pPr lvl="1"/>
            <a:r>
              <a:rPr lang="en-US" dirty="0" smtClean="0">
                <a:latin typeface="Arial"/>
                <a:cs typeface="Arial"/>
              </a:rPr>
              <a:t>Background </a:t>
            </a:r>
            <a:r>
              <a:rPr lang="en-US" dirty="0">
                <a:latin typeface="Arial"/>
                <a:cs typeface="Arial"/>
              </a:rPr>
              <a:t>on data sharing policies and standards</a:t>
            </a:r>
          </a:p>
          <a:p>
            <a:r>
              <a:rPr lang="en-US" dirty="0" smtClean="0">
                <a:latin typeface="Arial"/>
                <a:cs typeface="Arial"/>
              </a:rPr>
              <a:t>Tools available to mine, analyze, interpret datasets</a:t>
            </a:r>
          </a:p>
          <a:p>
            <a:pPr lvl="1"/>
            <a:r>
              <a:rPr lang="en-US" dirty="0" smtClean="0">
                <a:latin typeface="Arial"/>
                <a:cs typeface="Arial"/>
              </a:rPr>
              <a:t>Focus on resources accessible to researchers who don’t have programming experience</a:t>
            </a:r>
          </a:p>
          <a:p>
            <a:endParaRPr lang="en-US" dirty="0" smtClean="0">
              <a:latin typeface="Arial"/>
              <a:cs typeface="Arial"/>
            </a:endParaRPr>
          </a:p>
          <a:p>
            <a:r>
              <a:rPr lang="en-US" dirty="0" smtClean="0">
                <a:latin typeface="Arial"/>
                <a:cs typeface="Arial"/>
              </a:rPr>
              <a:t>Hands-on exercise:  search, analysis, interpretation of public gene expression data</a:t>
            </a:r>
          </a:p>
          <a:p>
            <a:pPr lvl="1"/>
            <a:r>
              <a:rPr lang="en-US" dirty="0" smtClean="0">
                <a:latin typeface="Arial"/>
                <a:cs typeface="Arial"/>
              </a:rPr>
              <a:t>Hopefully convince you that these “big” data sets and analyses are approachable</a:t>
            </a:r>
          </a:p>
          <a:p>
            <a:endParaRPr lang="en-US" dirty="0" smtClean="0">
              <a:latin typeface="Arial"/>
              <a:cs typeface="Arial"/>
            </a:endParaRPr>
          </a:p>
          <a:p>
            <a:pPr marL="0" indent="0">
              <a:buNone/>
            </a:pPr>
            <a:endParaRPr lang="en-US" dirty="0" smtClean="0">
              <a:latin typeface="Arial"/>
              <a:cs typeface="Arial"/>
            </a:endParaRPr>
          </a:p>
          <a:p>
            <a:pPr marL="0" indent="0">
              <a:buNone/>
            </a:pPr>
            <a:r>
              <a:rPr lang="en-US" i="1" dirty="0" smtClean="0">
                <a:latin typeface="Arial"/>
                <a:cs typeface="Arial"/>
              </a:rPr>
              <a:t>Slides will be made available</a:t>
            </a:r>
            <a:endParaRPr lang="en-US" i="1" dirty="0">
              <a:latin typeface="Arial"/>
              <a:cs typeface="Arial"/>
            </a:endParaRPr>
          </a:p>
          <a:p>
            <a:endParaRPr lang="en-US" dirty="0" smtClean="0">
              <a:latin typeface="Arial"/>
              <a:cs typeface="Arial"/>
            </a:endParaRPr>
          </a:p>
        </p:txBody>
      </p:sp>
    </p:spTree>
    <p:extLst>
      <p:ext uri="{BB962C8B-B14F-4D97-AF65-F5344CB8AC3E}">
        <p14:creationId xmlns:p14="http://schemas.microsoft.com/office/powerpoint/2010/main" val="10167168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Sequencing Data Ecosystem </a:t>
            </a:r>
            <a:endParaRPr lang="en-US" dirty="0"/>
          </a:p>
        </p:txBody>
      </p:sp>
      <p:pic>
        <p:nvPicPr>
          <p:cNvPr id="6" name="Picture 5" descr="Screen Shot 2013-11-20 at 8.4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895600"/>
            <a:ext cx="2505587" cy="489537"/>
          </a:xfrm>
          <a:prstGeom prst="rect">
            <a:avLst/>
          </a:prstGeom>
        </p:spPr>
      </p:pic>
      <p:pic>
        <p:nvPicPr>
          <p:cNvPr id="7" name="Picture 6" descr="Screen Shot 2013-11-20 at 12.42.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286000"/>
            <a:ext cx="2188597" cy="504477"/>
          </a:xfrm>
          <a:prstGeom prst="rect">
            <a:avLst/>
          </a:prstGeom>
        </p:spPr>
      </p:pic>
      <p:pic>
        <p:nvPicPr>
          <p:cNvPr id="12" name="Picture 11" descr="Screen Shot 2013-11-19 at 2.35.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19400"/>
            <a:ext cx="2057400" cy="685800"/>
          </a:xfrm>
          <a:prstGeom prst="rect">
            <a:avLst/>
          </a:prstGeom>
        </p:spPr>
      </p:pic>
      <p:pic>
        <p:nvPicPr>
          <p:cNvPr id="14" name="Picture 13" descr="Screen Shot 2013-11-19 at 4.43.1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5029200"/>
            <a:ext cx="2221825" cy="805281"/>
          </a:xfrm>
          <a:prstGeom prst="rect">
            <a:avLst/>
          </a:prstGeom>
          <a:ln>
            <a:solidFill>
              <a:srgbClr val="4F81BD"/>
            </a:solidFill>
          </a:ln>
        </p:spPr>
      </p:pic>
      <p:pic>
        <p:nvPicPr>
          <p:cNvPr id="19" name="Picture 18" descr="Screen Shot 2013-11-20 at 1.17.2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1371600"/>
            <a:ext cx="4280305" cy="734435"/>
          </a:xfrm>
          <a:prstGeom prst="rect">
            <a:avLst/>
          </a:prstGeom>
        </p:spPr>
      </p:pic>
      <p:pic>
        <p:nvPicPr>
          <p:cNvPr id="21" name="Picture 20" descr="Screen Shot 2013-11-20 at 1.19.40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2286000"/>
            <a:ext cx="2574085" cy="507612"/>
          </a:xfrm>
          <a:prstGeom prst="rect">
            <a:avLst/>
          </a:prstGeom>
        </p:spPr>
      </p:pic>
      <p:pic>
        <p:nvPicPr>
          <p:cNvPr id="22" name="Picture 21" descr="Screen Shot 2013-11-20 at 1.39.06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0200" y="1371600"/>
            <a:ext cx="3581400" cy="645751"/>
          </a:xfrm>
          <a:prstGeom prst="rect">
            <a:avLst/>
          </a:prstGeom>
        </p:spPr>
      </p:pic>
      <p:pic>
        <p:nvPicPr>
          <p:cNvPr id="24" name="Picture 23" descr="Screen Shot 2013-11-20 at 3.02.07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267200"/>
            <a:ext cx="2906767" cy="324841"/>
          </a:xfrm>
          <a:prstGeom prst="rect">
            <a:avLst/>
          </a:prstGeom>
          <a:ln>
            <a:solidFill>
              <a:srgbClr val="4F81BD"/>
            </a:solidFill>
          </a:ln>
        </p:spPr>
      </p:pic>
      <p:cxnSp>
        <p:nvCxnSpPr>
          <p:cNvPr id="4" name="Straight Arrow Connector 3"/>
          <p:cNvCxnSpPr>
            <a:stCxn id="21" idx="0"/>
          </p:cNvCxnSpPr>
          <p:nvPr/>
        </p:nvCxnSpPr>
        <p:spPr>
          <a:xfrm flipH="1" flipV="1">
            <a:off x="3048000" y="2057400"/>
            <a:ext cx="144043"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21" idx="1"/>
            <a:endCxn id="12" idx="0"/>
          </p:cNvCxnSpPr>
          <p:nvPr/>
        </p:nvCxnSpPr>
        <p:spPr>
          <a:xfrm flipH="1">
            <a:off x="1028700" y="2539806"/>
            <a:ext cx="876300" cy="279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0"/>
          </p:cNvCxnSpPr>
          <p:nvPr/>
        </p:nvCxnSpPr>
        <p:spPr>
          <a:xfrm flipV="1">
            <a:off x="6275899" y="2057400"/>
            <a:ext cx="27730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4" idx="0"/>
          </p:cNvCxnSpPr>
          <p:nvPr/>
        </p:nvCxnSpPr>
        <p:spPr>
          <a:xfrm>
            <a:off x="2438400" y="4648200"/>
            <a:ext cx="577513"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Picture 2" descr="Screen Shot 2013-11-21 at 6.59.08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72200" y="5486400"/>
            <a:ext cx="1549400" cy="368300"/>
          </a:xfrm>
          <a:prstGeom prst="rect">
            <a:avLst/>
          </a:prstGeom>
        </p:spPr>
      </p:pic>
      <p:pic>
        <p:nvPicPr>
          <p:cNvPr id="25" name="Picture 24" descr="Screen Shot 2013-11-19 at 2.47.19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5486400"/>
            <a:ext cx="1104900" cy="391809"/>
          </a:xfrm>
          <a:prstGeom prst="rect">
            <a:avLst/>
          </a:prstGeom>
        </p:spPr>
      </p:pic>
      <p:sp>
        <p:nvSpPr>
          <p:cNvPr id="18" name="TextBox 17"/>
          <p:cNvSpPr txBox="1"/>
          <p:nvPr/>
        </p:nvSpPr>
        <p:spPr>
          <a:xfrm>
            <a:off x="5942029" y="4953000"/>
            <a:ext cx="3201971" cy="923330"/>
          </a:xfrm>
          <a:prstGeom prst="rect">
            <a:avLst/>
          </a:prstGeom>
          <a:noFill/>
          <a:ln w="28575" cmpd="sng">
            <a:solidFill>
              <a:srgbClr val="3366FF"/>
            </a:solidFill>
          </a:ln>
        </p:spPr>
        <p:txBody>
          <a:bodyPr wrap="square" rtlCol="0">
            <a:spAutoFit/>
          </a:bodyPr>
          <a:lstStyle/>
          <a:p>
            <a:pPr algn="ctr"/>
            <a:r>
              <a:rPr lang="en-US" dirty="0" smtClean="0">
                <a:latin typeface="Arial"/>
                <a:cs typeface="Arial"/>
              </a:rPr>
              <a:t>Data Analysis Tools</a:t>
            </a:r>
          </a:p>
          <a:p>
            <a:pPr algn="ctr"/>
            <a:endParaRPr lang="en-US" dirty="0">
              <a:latin typeface="Arial"/>
              <a:cs typeface="Arial"/>
            </a:endParaRPr>
          </a:p>
          <a:p>
            <a:pPr algn="ctr"/>
            <a:endParaRPr lang="en-US" dirty="0">
              <a:latin typeface="Arial"/>
              <a:cs typeface="Arial"/>
            </a:endParaRPr>
          </a:p>
        </p:txBody>
      </p:sp>
      <p:pic>
        <p:nvPicPr>
          <p:cNvPr id="27" name="Picture 26" descr="Screen Shot 2016-01-06 at 4.18.46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000" y="4267200"/>
            <a:ext cx="2438400" cy="406400"/>
          </a:xfrm>
          <a:prstGeom prst="rect">
            <a:avLst/>
          </a:prstGeom>
          <a:ln>
            <a:solidFill>
              <a:srgbClr val="4F81BD"/>
            </a:solidFill>
          </a:ln>
        </p:spPr>
      </p:pic>
      <p:cxnSp>
        <p:nvCxnSpPr>
          <p:cNvPr id="30" name="Straight Arrow Connector 29"/>
          <p:cNvCxnSpPr>
            <a:endCxn id="14" idx="0"/>
          </p:cNvCxnSpPr>
          <p:nvPr/>
        </p:nvCxnSpPr>
        <p:spPr>
          <a:xfrm flipH="1">
            <a:off x="3015913" y="4648200"/>
            <a:ext cx="565487"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0" name="Picture 39" descr="Screen Shot 2016-01-07 at 11.09.21 A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8800" y="3429000"/>
            <a:ext cx="3314700" cy="513439"/>
          </a:xfrm>
          <a:prstGeom prst="rect">
            <a:avLst/>
          </a:prstGeom>
        </p:spPr>
      </p:pic>
      <p:pic>
        <p:nvPicPr>
          <p:cNvPr id="41" name="Picture 40" descr="Screen Shot 2016-01-07 at 11.10.32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34200" y="3962400"/>
            <a:ext cx="1993900" cy="444500"/>
          </a:xfrm>
          <a:prstGeom prst="rect">
            <a:avLst/>
          </a:prstGeom>
        </p:spPr>
      </p:pic>
      <p:pic>
        <p:nvPicPr>
          <p:cNvPr id="42" name="Picture 41" descr="Screen Shot 2016-01-07 at 11.13.52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3581400"/>
            <a:ext cx="3693948" cy="444500"/>
          </a:xfrm>
          <a:prstGeom prst="rect">
            <a:avLst/>
          </a:prstGeom>
        </p:spPr>
      </p:pic>
      <p:cxnSp>
        <p:nvCxnSpPr>
          <p:cNvPr id="44" name="Straight Arrow Connector 43"/>
          <p:cNvCxnSpPr/>
          <p:nvPr/>
        </p:nvCxnSpPr>
        <p:spPr>
          <a:xfrm flipH="1">
            <a:off x="2209800" y="2819400"/>
            <a:ext cx="762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0966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CGHub</a:t>
            </a:r>
            <a:r>
              <a:rPr lang="en-US" dirty="0" smtClean="0"/>
              <a:t> to TCGA to </a:t>
            </a:r>
            <a:r>
              <a:rPr lang="en-US" dirty="0" err="1" smtClean="0"/>
              <a:t>cBioPortal</a:t>
            </a:r>
            <a:endParaRPr lang="en-US" dirty="0"/>
          </a:p>
        </p:txBody>
      </p:sp>
      <p:pic>
        <p:nvPicPr>
          <p:cNvPr id="3" name="Picture 2" descr="Screen Shot 2013-11-20 at 10.48.01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47800"/>
            <a:ext cx="5029200" cy="1184542"/>
          </a:xfrm>
          <a:prstGeom prst="rect">
            <a:avLst/>
          </a:prstGeom>
        </p:spPr>
      </p:pic>
      <p:pic>
        <p:nvPicPr>
          <p:cNvPr id="4" name="Picture 3" descr="Screen Shot 2013-11-20 at 10.49.04 P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819400"/>
            <a:ext cx="4457700" cy="927100"/>
          </a:xfrm>
          <a:prstGeom prst="rect">
            <a:avLst/>
          </a:prstGeom>
        </p:spPr>
      </p:pic>
      <p:sp>
        <p:nvSpPr>
          <p:cNvPr id="5" name="TextBox 4"/>
          <p:cNvSpPr txBox="1"/>
          <p:nvPr/>
        </p:nvSpPr>
        <p:spPr>
          <a:xfrm>
            <a:off x="5867400" y="1524000"/>
            <a:ext cx="2667000" cy="646331"/>
          </a:xfrm>
          <a:prstGeom prst="rect">
            <a:avLst/>
          </a:prstGeom>
          <a:noFill/>
        </p:spPr>
        <p:txBody>
          <a:bodyPr wrap="square" rtlCol="0">
            <a:spAutoFit/>
          </a:bodyPr>
          <a:lstStyle/>
          <a:p>
            <a:r>
              <a:rPr lang="en-US" dirty="0" smtClean="0">
                <a:latin typeface="Arial"/>
                <a:cs typeface="Arial"/>
              </a:rPr>
              <a:t>Lower Level BAM files, Controlled Access.</a:t>
            </a:r>
            <a:endParaRPr lang="en-US" dirty="0">
              <a:latin typeface="Arial"/>
              <a:cs typeface="Arial"/>
            </a:endParaRPr>
          </a:p>
        </p:txBody>
      </p:sp>
      <p:sp>
        <p:nvSpPr>
          <p:cNvPr id="6" name="TextBox 5"/>
          <p:cNvSpPr txBox="1"/>
          <p:nvPr/>
        </p:nvSpPr>
        <p:spPr>
          <a:xfrm>
            <a:off x="5216316" y="2819400"/>
            <a:ext cx="3962400" cy="923330"/>
          </a:xfrm>
          <a:prstGeom prst="rect">
            <a:avLst/>
          </a:prstGeom>
          <a:noFill/>
        </p:spPr>
        <p:txBody>
          <a:bodyPr wrap="square" rtlCol="0">
            <a:spAutoFit/>
          </a:bodyPr>
          <a:lstStyle/>
          <a:p>
            <a:r>
              <a:rPr lang="en-US" dirty="0" smtClean="0">
                <a:latin typeface="Arial"/>
                <a:cs typeface="Arial"/>
              </a:rPr>
              <a:t>Analyzed expression data, variant files, copy number alterations, some open, some controlled access.</a:t>
            </a:r>
            <a:endParaRPr lang="en-US" dirty="0">
              <a:latin typeface="Arial"/>
              <a:cs typeface="Arial"/>
            </a:endParaRPr>
          </a:p>
        </p:txBody>
      </p:sp>
      <p:sp>
        <p:nvSpPr>
          <p:cNvPr id="7" name="TextBox 6"/>
          <p:cNvSpPr txBox="1"/>
          <p:nvPr/>
        </p:nvSpPr>
        <p:spPr>
          <a:xfrm>
            <a:off x="6324600" y="3886200"/>
            <a:ext cx="2590800" cy="1200329"/>
          </a:xfrm>
          <a:prstGeom prst="rect">
            <a:avLst/>
          </a:prstGeom>
          <a:noFill/>
        </p:spPr>
        <p:txBody>
          <a:bodyPr wrap="square" rtlCol="0">
            <a:spAutoFit/>
          </a:bodyPr>
          <a:lstStyle/>
          <a:p>
            <a:r>
              <a:rPr lang="en-US" dirty="0" smtClean="0">
                <a:latin typeface="Arial"/>
                <a:cs typeface="Arial"/>
              </a:rPr>
              <a:t>Data </a:t>
            </a:r>
            <a:r>
              <a:rPr lang="en-US" dirty="0">
                <a:latin typeface="Arial"/>
                <a:cs typeface="Arial"/>
              </a:rPr>
              <a:t>from 52 cancer genomics </a:t>
            </a:r>
            <a:r>
              <a:rPr lang="en-US" dirty="0" smtClean="0">
                <a:latin typeface="Arial"/>
                <a:cs typeface="Arial"/>
              </a:rPr>
              <a:t>studies, including some from TCGA</a:t>
            </a:r>
            <a:endParaRPr lang="en-US" dirty="0">
              <a:latin typeface="Arial"/>
              <a:cs typeface="Arial"/>
            </a:endParaRPr>
          </a:p>
        </p:txBody>
      </p:sp>
      <p:pic>
        <p:nvPicPr>
          <p:cNvPr id="8" name="Picture 7" descr="Screen Shot 2013-11-20 at 10.57.15 PM.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4114800"/>
            <a:ext cx="5727700" cy="609600"/>
          </a:xfrm>
          <a:prstGeom prst="rect">
            <a:avLst/>
          </a:prstGeom>
        </p:spPr>
      </p:pic>
      <p:sp>
        <p:nvSpPr>
          <p:cNvPr id="9" name="Rectangle 8"/>
          <p:cNvSpPr/>
          <p:nvPr/>
        </p:nvSpPr>
        <p:spPr>
          <a:xfrm>
            <a:off x="533400" y="5334000"/>
            <a:ext cx="8527726" cy="369332"/>
          </a:xfrm>
          <a:prstGeom prst="rect">
            <a:avLst/>
          </a:prstGeom>
        </p:spPr>
        <p:txBody>
          <a:bodyPr wrap="square">
            <a:spAutoFit/>
          </a:bodyPr>
          <a:lstStyle/>
          <a:p>
            <a:r>
              <a:rPr lang="en-US" dirty="0">
                <a:hlinkClick r:id="rId9"/>
              </a:rPr>
              <a:t>http://bioinformatics.ca/workshops/2015/cancer-data-and-its-analysis-ccrc-</a:t>
            </a:r>
            <a:r>
              <a:rPr lang="en-US" dirty="0" smtClean="0">
                <a:hlinkClick r:id="rId9"/>
              </a:rPr>
              <a:t>2015</a:t>
            </a:r>
            <a:r>
              <a:rPr lang="en-US" dirty="0" smtClean="0"/>
              <a:t> </a:t>
            </a:r>
            <a:endParaRPr lang="en-US" dirty="0"/>
          </a:p>
        </p:txBody>
      </p:sp>
    </p:spTree>
    <p:extLst>
      <p:ext uri="{BB962C8B-B14F-4D97-AF65-F5344CB8AC3E}">
        <p14:creationId xmlns:p14="http://schemas.microsoft.com/office/powerpoint/2010/main" val="34812826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cBioPortal</a:t>
            </a:r>
            <a:endParaRPr lang="en-US" dirty="0"/>
          </a:p>
        </p:txBody>
      </p:sp>
      <p:sp>
        <p:nvSpPr>
          <p:cNvPr id="4" name="Content Placeholder 3"/>
          <p:cNvSpPr>
            <a:spLocks noGrp="1"/>
          </p:cNvSpPr>
          <p:nvPr>
            <p:ph idx="10"/>
          </p:nvPr>
        </p:nvSpPr>
        <p:spPr>
          <a:xfrm>
            <a:off x="609600" y="4648200"/>
            <a:ext cx="7696200" cy="838200"/>
          </a:xfrm>
        </p:spPr>
        <p:txBody>
          <a:bodyPr>
            <a:normAutofit/>
          </a:bodyPr>
          <a:lstStyle/>
          <a:p>
            <a:r>
              <a:rPr lang="en-US" dirty="0" smtClean="0"/>
              <a:t>Search “CDKN2A”</a:t>
            </a:r>
          </a:p>
          <a:p>
            <a:endParaRPr lang="en-US" dirty="0" smtClean="0"/>
          </a:p>
          <a:p>
            <a:pPr lvl="1"/>
            <a:endParaRPr lang="en-US" dirty="0"/>
          </a:p>
        </p:txBody>
      </p:sp>
      <p:pic>
        <p:nvPicPr>
          <p:cNvPr id="3" name="Picture 2" descr="Screen Shot 2013-11-19 at 4.43.14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524000"/>
            <a:ext cx="7936825" cy="2876633"/>
          </a:xfrm>
          <a:prstGeom prst="rect">
            <a:avLst/>
          </a:prstGeom>
          <a:ln>
            <a:solidFill>
              <a:srgbClr val="4F81BD"/>
            </a:solidFill>
          </a:ln>
        </p:spPr>
      </p:pic>
    </p:spTree>
    <p:extLst>
      <p:ext uri="{BB962C8B-B14F-4D97-AF65-F5344CB8AC3E}">
        <p14:creationId xmlns:p14="http://schemas.microsoft.com/office/powerpoint/2010/main" val="29937064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14400"/>
          </a:xfrm>
        </p:spPr>
        <p:txBody>
          <a:bodyPr>
            <a:normAutofit fontScale="90000"/>
          </a:bodyPr>
          <a:lstStyle/>
          <a:p>
            <a:r>
              <a:rPr lang="en-US" sz="3600" dirty="0" smtClean="0"/>
              <a:t>Hands-on data mining and analysis exercise</a:t>
            </a:r>
            <a:endParaRPr lang="en-US" sz="3600" dirty="0"/>
          </a:p>
        </p:txBody>
      </p:sp>
      <p:graphicFrame>
        <p:nvGraphicFramePr>
          <p:cNvPr id="5" name="Diagram 4"/>
          <p:cNvGraphicFramePr/>
          <p:nvPr>
            <p:extLst>
              <p:ext uri="{D42A27DB-BD31-4B8C-83A1-F6EECF244321}">
                <p14:modId xmlns:p14="http://schemas.microsoft.com/office/powerpoint/2010/main" val="6515809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creen Shot 2013-09-17 at 11.30.2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1219200"/>
            <a:ext cx="1302026" cy="388917"/>
          </a:xfrm>
          <a:prstGeom prst="rect">
            <a:avLst/>
          </a:prstGeom>
          <a:ln>
            <a:solidFill>
              <a:srgbClr val="4F81BD"/>
            </a:solidFill>
          </a:ln>
        </p:spPr>
      </p:pic>
      <p:pic>
        <p:nvPicPr>
          <p:cNvPr id="17" name="Picture 16" descr="Screen Shot 2013-09-17 at 11.31.24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990600"/>
            <a:ext cx="1041400" cy="781050"/>
          </a:xfrm>
          <a:prstGeom prst="rect">
            <a:avLst/>
          </a:prstGeom>
          <a:ln>
            <a:solidFill>
              <a:srgbClr val="4F81BD"/>
            </a:solidFill>
          </a:ln>
        </p:spPr>
      </p:pic>
      <p:pic>
        <p:nvPicPr>
          <p:cNvPr id="20" name="Picture 19" descr="Screen Shot 2013-09-17 at 11.33.59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600" y="4038600"/>
            <a:ext cx="1346200" cy="346449"/>
          </a:xfrm>
          <a:prstGeom prst="rect">
            <a:avLst/>
          </a:prstGeom>
          <a:ln>
            <a:solidFill>
              <a:srgbClr val="4F81BD"/>
            </a:solidFill>
          </a:ln>
        </p:spPr>
      </p:pic>
      <p:pic>
        <p:nvPicPr>
          <p:cNvPr id="21" name="Picture 20" descr="Screen Shot 2013-09-17 at 11.34.23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4800" y="4800600"/>
            <a:ext cx="876300" cy="419426"/>
          </a:xfrm>
          <a:prstGeom prst="rect">
            <a:avLst/>
          </a:prstGeom>
          <a:ln>
            <a:solidFill>
              <a:srgbClr val="4F81BD"/>
            </a:solidFill>
          </a:ln>
        </p:spPr>
      </p:pic>
      <p:pic>
        <p:nvPicPr>
          <p:cNvPr id="6" name="Picture 5" descr="Screen Shot 2013-09-17 at 12.07.4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01000" y="4114800"/>
            <a:ext cx="1006151" cy="513556"/>
          </a:xfrm>
          <a:prstGeom prst="rect">
            <a:avLst/>
          </a:prstGeom>
        </p:spPr>
      </p:pic>
      <p:pic>
        <p:nvPicPr>
          <p:cNvPr id="7" name="Picture 6" descr="Screen Shot 2013-09-17 at 12.19.44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00800" y="4572000"/>
            <a:ext cx="1274164" cy="381000"/>
          </a:xfrm>
          <a:prstGeom prst="rect">
            <a:avLst/>
          </a:prstGeom>
        </p:spPr>
      </p:pic>
      <p:pic>
        <p:nvPicPr>
          <p:cNvPr id="8" name="Picture 7" descr="Screen Shot 2013-09-17 at 12.20.58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77000" y="5257800"/>
            <a:ext cx="1485900" cy="520388"/>
          </a:xfrm>
          <a:prstGeom prst="rect">
            <a:avLst/>
          </a:prstGeom>
        </p:spPr>
      </p:pic>
      <p:grpSp>
        <p:nvGrpSpPr>
          <p:cNvPr id="10" name="Group 9"/>
          <p:cNvGrpSpPr/>
          <p:nvPr/>
        </p:nvGrpSpPr>
        <p:grpSpPr>
          <a:xfrm>
            <a:off x="457200" y="1066800"/>
            <a:ext cx="7620000" cy="1143000"/>
            <a:chOff x="1447800" y="2057400"/>
            <a:chExt cx="7620000" cy="1143000"/>
          </a:xfrm>
        </p:grpSpPr>
        <p:sp>
          <p:nvSpPr>
            <p:cNvPr id="9" name="Rectangle 8"/>
            <p:cNvSpPr/>
            <p:nvPr/>
          </p:nvSpPr>
          <p:spPr>
            <a:xfrm>
              <a:off x="1447800" y="2438400"/>
              <a:ext cx="1905000" cy="762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543800" y="2057400"/>
              <a:ext cx="1524000" cy="685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descr="Screen Shot 2013-07-22 at 2.58.38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000" y="1600200"/>
            <a:ext cx="1402276" cy="545796"/>
          </a:xfrm>
          <a:prstGeom prst="rect">
            <a:avLst/>
          </a:prstGeom>
          <a:ln>
            <a:solidFill>
              <a:srgbClr val="4F81BD"/>
            </a:solidFill>
          </a:ln>
        </p:spPr>
      </p:pic>
      <p:pic>
        <p:nvPicPr>
          <p:cNvPr id="24" name="Picture 23" descr="Screen Shot 2013-07-22 at 2.59.10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9600" y="2667000"/>
            <a:ext cx="1248987" cy="475393"/>
          </a:xfrm>
          <a:prstGeom prst="rect">
            <a:avLst/>
          </a:prstGeom>
          <a:ln>
            <a:solidFill>
              <a:srgbClr val="4F81BD"/>
            </a:solidFill>
          </a:ln>
        </p:spPr>
      </p:pic>
      <p:pic>
        <p:nvPicPr>
          <p:cNvPr id="11" name="Picture 10" descr="Screen Shot 2015-02-23 at 11.04.50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58000" y="3505200"/>
            <a:ext cx="1826530" cy="404232"/>
          </a:xfrm>
          <a:prstGeom prst="rect">
            <a:avLst/>
          </a:prstGeom>
          <a:ln>
            <a:solidFill>
              <a:srgbClr val="4F81BD"/>
            </a:solidFill>
          </a:ln>
        </p:spPr>
      </p:pic>
      <p:pic>
        <p:nvPicPr>
          <p:cNvPr id="19" name="Picture 18" descr="Screen Shot 2015-09-23 at 11.13.12 A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43600" y="1828800"/>
            <a:ext cx="1223846" cy="593818"/>
          </a:xfrm>
          <a:prstGeom prst="rect">
            <a:avLst/>
          </a:prstGeom>
          <a:ln>
            <a:solidFill>
              <a:srgbClr val="4F81BD"/>
            </a:solidFill>
          </a:ln>
        </p:spPr>
      </p:pic>
      <p:pic>
        <p:nvPicPr>
          <p:cNvPr id="12" name="Picture 11" descr="Screen Shot 2016-01-07 at 10.25.47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91400" y="1828800"/>
            <a:ext cx="1371600" cy="587829"/>
          </a:xfrm>
          <a:prstGeom prst="rect">
            <a:avLst/>
          </a:prstGeom>
        </p:spPr>
      </p:pic>
      <p:pic>
        <p:nvPicPr>
          <p:cNvPr id="3" name="Picture 2" descr="Screen Shot 2016-01-07 at 11.52.28 AM.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86600" y="2514600"/>
            <a:ext cx="977900" cy="475824"/>
          </a:xfrm>
          <a:prstGeom prst="rect">
            <a:avLst/>
          </a:prstGeom>
          <a:ln>
            <a:solidFill>
              <a:srgbClr val="4F81BD"/>
            </a:solidFill>
          </a:ln>
        </p:spPr>
      </p:pic>
    </p:spTree>
    <p:extLst>
      <p:ext uri="{BB962C8B-B14F-4D97-AF65-F5344CB8AC3E}">
        <p14:creationId xmlns:p14="http://schemas.microsoft.com/office/powerpoint/2010/main" val="831780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600" dirty="0">
                <a:latin typeface="Arial"/>
                <a:cs typeface="Arial"/>
              </a:rPr>
              <a:t>Analyze microarray data within GEO:  GEO2R</a:t>
            </a:r>
          </a:p>
        </p:txBody>
      </p:sp>
      <p:sp>
        <p:nvSpPr>
          <p:cNvPr id="6" name="Content Placeholder 2"/>
          <p:cNvSpPr>
            <a:spLocks noGrp="1"/>
          </p:cNvSpPr>
          <p:nvPr>
            <p:ph idx="10"/>
          </p:nvPr>
        </p:nvSpPr>
        <p:spPr>
          <a:xfrm>
            <a:off x="609600" y="1524000"/>
            <a:ext cx="4876800" cy="4419600"/>
          </a:xfrm>
          <a:noFill/>
        </p:spPr>
        <p:txBody>
          <a:bodyPr>
            <a:normAutofit fontScale="77500" lnSpcReduction="20000"/>
          </a:bodyPr>
          <a:lstStyle/>
          <a:p>
            <a:r>
              <a:rPr lang="en-US" sz="2000" dirty="0" smtClean="0">
                <a:latin typeface="Arial"/>
                <a:cs typeface="Arial"/>
              </a:rPr>
              <a:t>GEO2R can be used to run a two-group comparison analysis directly within GEO (uses the normalized data matrix provided by submitter, don’t need to download the raw array files)</a:t>
            </a:r>
          </a:p>
          <a:p>
            <a:r>
              <a:rPr lang="en-US" sz="2000" dirty="0" smtClean="0">
                <a:latin typeface="Arial"/>
                <a:cs typeface="Arial"/>
              </a:rPr>
              <a:t>It</a:t>
            </a:r>
            <a:r>
              <a:rPr lang="en-US" sz="2000" dirty="0">
                <a:latin typeface="Arial"/>
                <a:cs typeface="Arial"/>
              </a:rPr>
              <a:t> </a:t>
            </a:r>
            <a:r>
              <a:rPr lang="en-US" sz="2000" dirty="0" smtClean="0">
                <a:latin typeface="Arial"/>
                <a:cs typeface="Arial"/>
              </a:rPr>
              <a:t>is based on the LIMMA analysis package (which is written in R)</a:t>
            </a:r>
          </a:p>
          <a:p>
            <a:pPr lvl="1"/>
            <a:r>
              <a:rPr lang="en-US" sz="2000" dirty="0" smtClean="0">
                <a:latin typeface="Arial"/>
                <a:cs typeface="Arial"/>
              </a:rPr>
              <a:t>LIMMA = </a:t>
            </a:r>
            <a:r>
              <a:rPr lang="en-US" sz="2000" dirty="0">
                <a:latin typeface="Arial"/>
                <a:cs typeface="Arial"/>
              </a:rPr>
              <a:t>Linear Models for Microarray Data:  </a:t>
            </a:r>
            <a:r>
              <a:rPr lang="en-US" sz="2000" dirty="0"/>
              <a:t>A software package for the analysis of gene expression microarray data, especially the use of linear models for analyzing designed experiments and the assessment of differential expression. </a:t>
            </a:r>
            <a:endParaRPr lang="en-US" sz="2000" dirty="0">
              <a:latin typeface="Arial"/>
              <a:cs typeface="Arial"/>
            </a:endParaRPr>
          </a:p>
          <a:p>
            <a:r>
              <a:rPr lang="en-US" sz="2000" dirty="0" smtClean="0">
                <a:latin typeface="Arial"/>
                <a:cs typeface="Arial"/>
              </a:rPr>
              <a:t>Generates the scripts of R commands for your reference</a:t>
            </a:r>
          </a:p>
          <a:p>
            <a:r>
              <a:rPr lang="en-US" sz="2000" dirty="0" smtClean="0">
                <a:latin typeface="Arial"/>
                <a:cs typeface="Arial"/>
              </a:rPr>
              <a:t>For a simple two-group comparison it can save a lot of time and effort.</a:t>
            </a:r>
          </a:p>
          <a:p>
            <a:pPr lvl="1"/>
            <a:r>
              <a:rPr lang="en-US" sz="2000" dirty="0" smtClean="0">
                <a:latin typeface="Arial"/>
                <a:cs typeface="Arial"/>
              </a:rPr>
              <a:t>Not appropriate for analysis of multiple datasets, or more complicated statistical analysis (ANOVA)</a:t>
            </a:r>
          </a:p>
          <a:p>
            <a:pPr marL="0" indent="0">
              <a:buNone/>
            </a:pPr>
            <a:endParaRPr lang="en-US" sz="2000" dirty="0">
              <a:latin typeface="Arial"/>
              <a:cs typeface="Arial"/>
            </a:endParaRPr>
          </a:p>
          <a:p>
            <a:endParaRPr lang="en-US" sz="2000" dirty="0">
              <a:latin typeface="Arial"/>
              <a:cs typeface="Arial"/>
            </a:endParaRPr>
          </a:p>
          <a:p>
            <a:endParaRPr lang="en-US" sz="2000" dirty="0">
              <a:latin typeface="Arial"/>
              <a:cs typeface="Arial"/>
            </a:endParaRPr>
          </a:p>
          <a:p>
            <a:pPr lvl="1"/>
            <a:endParaRPr lang="en-US" sz="2000" dirty="0">
              <a:latin typeface="Arial"/>
              <a:cs typeface="Arial"/>
            </a:endParaRPr>
          </a:p>
        </p:txBody>
      </p:sp>
      <p:pic>
        <p:nvPicPr>
          <p:cNvPr id="4" name="Picture 3" descr="Screen Shot 2013-09-13 at 12.39.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371600"/>
            <a:ext cx="2057400" cy="4328979"/>
          </a:xfrm>
          <a:prstGeom prst="rect">
            <a:avLst/>
          </a:prstGeom>
          <a:ln>
            <a:solidFill>
              <a:srgbClr val="3366FF"/>
            </a:solidFill>
          </a:ln>
        </p:spPr>
      </p:pic>
      <p:sp>
        <p:nvSpPr>
          <p:cNvPr id="5" name="Rectangle 4"/>
          <p:cNvSpPr/>
          <p:nvPr/>
        </p:nvSpPr>
        <p:spPr>
          <a:xfrm>
            <a:off x="6781800" y="3886200"/>
            <a:ext cx="1600200" cy="609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527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Arial"/>
                <a:cs typeface="Arial"/>
              </a:rPr>
              <a:t>GEO2R Tutorial Video</a:t>
            </a:r>
            <a:endParaRPr lang="en-US" sz="3800" dirty="0">
              <a:latin typeface="Arial"/>
              <a:cs typeface="Arial"/>
            </a:endParaRPr>
          </a:p>
        </p:txBody>
      </p:sp>
      <p:sp>
        <p:nvSpPr>
          <p:cNvPr id="3" name="Content Placeholder 2"/>
          <p:cNvSpPr>
            <a:spLocks noGrp="1"/>
          </p:cNvSpPr>
          <p:nvPr>
            <p:ph idx="10"/>
          </p:nvPr>
        </p:nvSpPr>
        <p:spPr>
          <a:xfrm>
            <a:off x="381000" y="1447800"/>
            <a:ext cx="8458200" cy="4495800"/>
          </a:xfrm>
        </p:spPr>
        <p:txBody>
          <a:bodyPr>
            <a:normAutofit/>
          </a:bodyPr>
          <a:lstStyle/>
          <a:p>
            <a:r>
              <a:rPr lang="en-US" dirty="0">
                <a:latin typeface="Arial"/>
                <a:cs typeface="Arial"/>
                <a:hlinkClick r:id="rId3"/>
              </a:rPr>
              <a:t>http://www.ncbi.nlm.nih.gov/geo/geo2r</a:t>
            </a:r>
            <a:r>
              <a:rPr lang="en-US" dirty="0" smtClean="0">
                <a:latin typeface="Arial"/>
                <a:cs typeface="Arial"/>
                <a:hlinkClick r:id="rId3"/>
              </a:rPr>
              <a:t>/</a:t>
            </a:r>
            <a:r>
              <a:rPr lang="en-US" dirty="0" smtClean="0">
                <a:latin typeface="Arial"/>
                <a:cs typeface="Arial"/>
              </a:rPr>
              <a:t> </a:t>
            </a:r>
          </a:p>
        </p:txBody>
      </p:sp>
    </p:spTree>
    <p:extLst>
      <p:ext uri="{BB962C8B-B14F-4D97-AF65-F5344CB8AC3E}">
        <p14:creationId xmlns:p14="http://schemas.microsoft.com/office/powerpoint/2010/main" val="6265660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600" dirty="0" smtClean="0">
                <a:latin typeface="Arial"/>
                <a:cs typeface="Arial"/>
              </a:rPr>
              <a:t>Hands-on Exercise</a:t>
            </a:r>
            <a:endParaRPr lang="en-US" sz="3600" dirty="0">
              <a:latin typeface="Arial"/>
              <a:cs typeface="Arial"/>
            </a:endParaRPr>
          </a:p>
        </p:txBody>
      </p:sp>
      <p:sp>
        <p:nvSpPr>
          <p:cNvPr id="6" name="Content Placeholder 2"/>
          <p:cNvSpPr>
            <a:spLocks noGrp="1"/>
          </p:cNvSpPr>
          <p:nvPr>
            <p:ph idx="10"/>
          </p:nvPr>
        </p:nvSpPr>
        <p:spPr>
          <a:xfrm>
            <a:off x="609600" y="1524000"/>
            <a:ext cx="8153400" cy="4114800"/>
          </a:xfrm>
          <a:noFill/>
        </p:spPr>
        <p:txBody>
          <a:bodyPr>
            <a:normAutofit fontScale="62500" lnSpcReduction="20000"/>
          </a:bodyPr>
          <a:lstStyle/>
          <a:p>
            <a:r>
              <a:rPr lang="en-US" sz="2000" dirty="0" smtClean="0">
                <a:latin typeface="Arial"/>
                <a:cs typeface="Arial"/>
              </a:rPr>
              <a:t>Goal:  Get comfortable </a:t>
            </a:r>
            <a:r>
              <a:rPr lang="en-US" sz="2000" dirty="0">
                <a:latin typeface="Arial"/>
                <a:cs typeface="Arial"/>
              </a:rPr>
              <a:t>browsing through a genomic dataset repository, </a:t>
            </a:r>
            <a:r>
              <a:rPr lang="en-US" sz="2000" dirty="0" smtClean="0">
                <a:latin typeface="Arial"/>
                <a:cs typeface="Arial"/>
              </a:rPr>
              <a:t>launch </a:t>
            </a:r>
            <a:r>
              <a:rPr lang="en-US" sz="2000" dirty="0">
                <a:latin typeface="Arial"/>
                <a:cs typeface="Arial"/>
              </a:rPr>
              <a:t>a gene expression array analysis.  It’s an easy way to get your feet wet with a big dataset, see some of the statistics in practice, and view the programming code that enabled it. </a:t>
            </a:r>
            <a:endParaRPr lang="en-US" sz="2000" dirty="0" smtClean="0">
              <a:latin typeface="Arial"/>
              <a:cs typeface="Arial"/>
            </a:endParaRPr>
          </a:p>
          <a:p>
            <a:pPr lvl="1"/>
            <a:r>
              <a:rPr lang="en-US" sz="2000" dirty="0" smtClean="0">
                <a:latin typeface="Arial"/>
                <a:cs typeface="Arial"/>
              </a:rPr>
              <a:t>Find an experiment of </a:t>
            </a:r>
            <a:r>
              <a:rPr lang="en-US" sz="2000" dirty="0">
                <a:latin typeface="Arial"/>
                <a:cs typeface="Arial"/>
              </a:rPr>
              <a:t>interest in GEO using the search/filtering options</a:t>
            </a:r>
          </a:p>
          <a:p>
            <a:pPr lvl="1"/>
            <a:r>
              <a:rPr lang="en-US" sz="2000" dirty="0">
                <a:latin typeface="Arial"/>
                <a:cs typeface="Arial"/>
              </a:rPr>
              <a:t>Review the GEO record to identify microarray samples from the conditions you want to compare (treated vs. untreated, disease vs. normal, etc.)</a:t>
            </a:r>
          </a:p>
          <a:p>
            <a:pPr lvl="1"/>
            <a:r>
              <a:rPr lang="en-US" sz="2000" dirty="0">
                <a:latin typeface="Arial"/>
                <a:cs typeface="Arial"/>
              </a:rPr>
              <a:t>Create a comparison of groups of samples and apply statistical analysis using </a:t>
            </a:r>
            <a:r>
              <a:rPr lang="en-US" sz="2000" dirty="0" smtClean="0">
                <a:latin typeface="Arial"/>
                <a:cs typeface="Arial"/>
              </a:rPr>
              <a:t>GEO2R</a:t>
            </a:r>
          </a:p>
          <a:p>
            <a:pPr lvl="1"/>
            <a:r>
              <a:rPr lang="en-US" sz="2000" dirty="0" smtClean="0">
                <a:latin typeface="Arial"/>
                <a:cs typeface="Arial"/>
              </a:rPr>
              <a:t>Review expression value </a:t>
            </a:r>
            <a:r>
              <a:rPr lang="en-US" sz="2000" dirty="0">
                <a:latin typeface="Arial"/>
                <a:cs typeface="Arial"/>
              </a:rPr>
              <a:t>distributions across samples to see if the samples can be compared, and/or identify outliers</a:t>
            </a:r>
          </a:p>
          <a:p>
            <a:pPr lvl="1"/>
            <a:r>
              <a:rPr lang="en-US" sz="2000" dirty="0">
                <a:latin typeface="Arial"/>
                <a:cs typeface="Arial"/>
              </a:rPr>
              <a:t>Obtain an expression dataset (an exportable text file) with all the genes and values from the selected case-control </a:t>
            </a:r>
            <a:r>
              <a:rPr lang="en-US" sz="2000" dirty="0" smtClean="0">
                <a:latin typeface="Arial"/>
                <a:cs typeface="Arial"/>
              </a:rPr>
              <a:t>comparison.  </a:t>
            </a:r>
            <a:r>
              <a:rPr lang="en-US" sz="2000" dirty="0">
                <a:latin typeface="Arial"/>
                <a:cs typeface="Arial"/>
              </a:rPr>
              <a:t>T</a:t>
            </a:r>
            <a:r>
              <a:rPr lang="en-US" sz="2000" dirty="0" smtClean="0">
                <a:latin typeface="Arial"/>
                <a:cs typeface="Arial"/>
              </a:rPr>
              <a:t>his </a:t>
            </a:r>
            <a:r>
              <a:rPr lang="en-US" sz="2000" dirty="0">
                <a:latin typeface="Arial"/>
                <a:cs typeface="Arial"/>
              </a:rPr>
              <a:t>file can be used later for pathway, functional enrichment, or network </a:t>
            </a:r>
            <a:r>
              <a:rPr lang="en-US" sz="2000" dirty="0" smtClean="0">
                <a:latin typeface="Arial"/>
                <a:cs typeface="Arial"/>
              </a:rPr>
              <a:t>analysis.</a:t>
            </a:r>
            <a:endParaRPr lang="en-US" sz="2000" dirty="0">
              <a:latin typeface="Arial"/>
              <a:cs typeface="Arial"/>
            </a:endParaRPr>
          </a:p>
          <a:p>
            <a:pPr lvl="1"/>
            <a:r>
              <a:rPr lang="en-US" sz="2000" dirty="0">
                <a:latin typeface="Arial"/>
                <a:cs typeface="Arial"/>
              </a:rPr>
              <a:t>Identify genes with most significant gene expression changes in case vs. control samples</a:t>
            </a:r>
          </a:p>
          <a:p>
            <a:pPr lvl="1"/>
            <a:r>
              <a:rPr lang="en-US" sz="2000" dirty="0">
                <a:latin typeface="Arial"/>
                <a:cs typeface="Arial"/>
              </a:rPr>
              <a:t>Review the R script used by </a:t>
            </a:r>
            <a:r>
              <a:rPr lang="en-US" sz="2000" dirty="0" smtClean="0">
                <a:latin typeface="Arial"/>
                <a:cs typeface="Arial"/>
              </a:rPr>
              <a:t>GEO2R</a:t>
            </a:r>
          </a:p>
          <a:p>
            <a:pPr lvl="1"/>
            <a:endParaRPr lang="en-US" sz="2000" dirty="0" smtClean="0">
              <a:latin typeface="Arial"/>
              <a:cs typeface="Arial"/>
            </a:endParaRPr>
          </a:p>
          <a:p>
            <a:pPr lvl="1"/>
            <a:r>
              <a:rPr lang="en-US" sz="2000" dirty="0" smtClean="0">
                <a:latin typeface="Arial"/>
                <a:cs typeface="Arial"/>
              </a:rPr>
              <a:t>How do you know it worked?</a:t>
            </a:r>
          </a:p>
          <a:p>
            <a:pPr lvl="2"/>
            <a:r>
              <a:rPr lang="en-US" sz="2000" dirty="0" smtClean="0">
                <a:latin typeface="Arial"/>
                <a:cs typeface="Arial"/>
              </a:rPr>
              <a:t>Compare to published analysis results</a:t>
            </a:r>
          </a:p>
          <a:p>
            <a:pPr lvl="2"/>
            <a:r>
              <a:rPr lang="en-US" sz="2000" dirty="0" smtClean="0">
                <a:latin typeface="Arial"/>
                <a:cs typeface="Arial"/>
              </a:rPr>
              <a:t>Run the same pair-wise analysis on another pipeline:  </a:t>
            </a:r>
            <a:r>
              <a:rPr lang="en-US" sz="2000" dirty="0" err="1" smtClean="0">
                <a:latin typeface="Arial"/>
                <a:cs typeface="Arial"/>
              </a:rPr>
              <a:t>AltAnalyze</a:t>
            </a:r>
            <a:r>
              <a:rPr lang="en-US" sz="2000" dirty="0" smtClean="0">
                <a:latin typeface="Arial"/>
                <a:cs typeface="Arial"/>
              </a:rPr>
              <a:t>, </a:t>
            </a:r>
            <a:r>
              <a:rPr lang="en-US" sz="2000" dirty="0" err="1" smtClean="0">
                <a:latin typeface="Arial"/>
                <a:cs typeface="Arial"/>
              </a:rPr>
              <a:t>insilicoDB</a:t>
            </a:r>
            <a:r>
              <a:rPr lang="en-US" sz="2000" dirty="0" smtClean="0">
                <a:latin typeface="Arial"/>
                <a:cs typeface="Arial"/>
              </a:rPr>
              <a:t>, </a:t>
            </a:r>
            <a:r>
              <a:rPr lang="en-US" sz="2000" dirty="0" err="1" smtClean="0">
                <a:latin typeface="Arial"/>
                <a:cs typeface="Arial"/>
              </a:rPr>
              <a:t>GenePattern</a:t>
            </a:r>
            <a:endParaRPr lang="en-US" sz="2000" dirty="0" smtClean="0">
              <a:latin typeface="Arial"/>
              <a:cs typeface="Arial"/>
            </a:endParaRPr>
          </a:p>
          <a:p>
            <a:pPr lvl="2"/>
            <a:r>
              <a:rPr lang="en-US" sz="2000" dirty="0" smtClean="0">
                <a:latin typeface="Arial"/>
                <a:cs typeface="Arial"/>
              </a:rPr>
              <a:t>Run Pathway or Network Analysis to put the data in a biological context:  STRING, </a:t>
            </a:r>
            <a:r>
              <a:rPr lang="en-US" sz="2000" dirty="0" err="1" smtClean="0">
                <a:latin typeface="Arial"/>
                <a:cs typeface="Arial"/>
              </a:rPr>
              <a:t>GeneTrail</a:t>
            </a:r>
            <a:r>
              <a:rPr lang="en-US" sz="2000" dirty="0" smtClean="0">
                <a:latin typeface="Arial"/>
                <a:cs typeface="Arial"/>
              </a:rPr>
              <a:t> (covered in more depth in Methods in Pathway Analysis class</a:t>
            </a:r>
            <a:r>
              <a:rPr lang="en-US" sz="2000" dirty="0">
                <a:latin typeface="Arial"/>
                <a:cs typeface="Arial"/>
              </a:rPr>
              <a:t>)</a:t>
            </a:r>
            <a:endParaRPr lang="en-US" sz="2000" dirty="0" smtClean="0">
              <a:latin typeface="Arial"/>
              <a:cs typeface="Arial"/>
            </a:endParaRPr>
          </a:p>
          <a:p>
            <a:pPr lvl="2"/>
            <a:endParaRPr lang="en-US" sz="2000" dirty="0">
              <a:latin typeface="Arial"/>
              <a:cs typeface="Arial"/>
            </a:endParaRPr>
          </a:p>
          <a:p>
            <a:endParaRPr lang="en-US" sz="2000" dirty="0" smtClean="0">
              <a:latin typeface="Arial"/>
              <a:cs typeface="Arial"/>
            </a:endParaRPr>
          </a:p>
          <a:p>
            <a:pPr marL="0" indent="0">
              <a:buNone/>
            </a:pPr>
            <a:endParaRPr lang="en-US" sz="2000" dirty="0">
              <a:latin typeface="Arial"/>
              <a:cs typeface="Arial"/>
            </a:endParaRPr>
          </a:p>
          <a:p>
            <a:endParaRPr lang="en-US" sz="2000" dirty="0">
              <a:latin typeface="Arial"/>
              <a:cs typeface="Arial"/>
            </a:endParaRPr>
          </a:p>
          <a:p>
            <a:endParaRPr lang="en-US" sz="2000" dirty="0">
              <a:latin typeface="Arial"/>
              <a:cs typeface="Arial"/>
            </a:endParaRPr>
          </a:p>
          <a:p>
            <a:pPr lvl="1"/>
            <a:endParaRPr lang="en-US" sz="2000" dirty="0">
              <a:latin typeface="Arial"/>
              <a:cs typeface="Arial"/>
            </a:endParaRPr>
          </a:p>
        </p:txBody>
      </p:sp>
    </p:spTree>
    <p:extLst>
      <p:ext uri="{BB962C8B-B14F-4D97-AF65-F5344CB8AC3E}">
        <p14:creationId xmlns:p14="http://schemas.microsoft.com/office/powerpoint/2010/main" val="25250502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800" dirty="0" smtClean="0">
                <a:latin typeface="Arial"/>
                <a:cs typeface="Arial"/>
              </a:rPr>
              <a:t>DEGs </a:t>
            </a:r>
            <a:r>
              <a:rPr lang="en-US" sz="3800" dirty="0" smtClean="0">
                <a:latin typeface="Arial"/>
                <a:cs typeface="Arial"/>
                <a:sym typeface="Wingdings"/>
              </a:rPr>
              <a:t></a:t>
            </a:r>
            <a:r>
              <a:rPr lang="en-US" sz="3800" dirty="0" smtClean="0">
                <a:latin typeface="Arial"/>
                <a:cs typeface="Arial"/>
              </a:rPr>
              <a:t> Networks using STRING</a:t>
            </a:r>
            <a:endParaRPr lang="en-US" sz="3800" dirty="0">
              <a:latin typeface="Arial"/>
              <a:cs typeface="Arial"/>
            </a:endParaRPr>
          </a:p>
        </p:txBody>
      </p:sp>
      <p:pic>
        <p:nvPicPr>
          <p:cNvPr id="5" name="Picture 4" descr="Screen Shot 2016-01-07 at 10.51.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71600"/>
            <a:ext cx="5650185" cy="4527550"/>
          </a:xfrm>
          <a:prstGeom prst="rect">
            <a:avLst/>
          </a:prstGeom>
        </p:spPr>
      </p:pic>
    </p:spTree>
    <p:extLst>
      <p:ext uri="{BB962C8B-B14F-4D97-AF65-F5344CB8AC3E}">
        <p14:creationId xmlns:p14="http://schemas.microsoft.com/office/powerpoint/2010/main" val="40081167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800" dirty="0" smtClean="0">
                <a:latin typeface="Arial"/>
                <a:cs typeface="Arial"/>
              </a:rPr>
              <a:t>DEGs </a:t>
            </a:r>
            <a:r>
              <a:rPr lang="en-US" sz="3800" dirty="0" smtClean="0">
                <a:latin typeface="Arial"/>
                <a:cs typeface="Arial"/>
                <a:sym typeface="Wingdings"/>
              </a:rPr>
              <a:t></a:t>
            </a:r>
            <a:r>
              <a:rPr lang="en-US" sz="3800" dirty="0" smtClean="0">
                <a:latin typeface="Arial"/>
                <a:cs typeface="Arial"/>
              </a:rPr>
              <a:t> Pathways using </a:t>
            </a:r>
            <a:r>
              <a:rPr lang="en-US" sz="3800" dirty="0" err="1" smtClean="0">
                <a:latin typeface="Arial"/>
                <a:cs typeface="Arial"/>
              </a:rPr>
              <a:t>GeneTrail</a:t>
            </a:r>
            <a:endParaRPr lang="en-US" sz="3800" dirty="0">
              <a:latin typeface="Arial"/>
              <a:cs typeface="Arial"/>
            </a:endParaRPr>
          </a:p>
        </p:txBody>
      </p:sp>
      <p:pic>
        <p:nvPicPr>
          <p:cNvPr id="4" name="Picture 3" descr="Screen Shot 2016-01-07 at 12.16.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600"/>
            <a:ext cx="9144000" cy="5109704"/>
          </a:xfrm>
          <a:prstGeom prst="rect">
            <a:avLst/>
          </a:prstGeom>
        </p:spPr>
      </p:pic>
    </p:spTree>
    <p:extLst>
      <p:ext uri="{BB962C8B-B14F-4D97-AF65-F5344CB8AC3E}">
        <p14:creationId xmlns:p14="http://schemas.microsoft.com/office/powerpoint/2010/main" val="5075388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609600"/>
          </a:xfrm>
        </p:spPr>
        <p:txBody>
          <a:bodyPr>
            <a:noAutofit/>
          </a:bodyPr>
          <a:lstStyle/>
          <a:p>
            <a:r>
              <a:rPr lang="en-US" sz="3200" dirty="0" smtClean="0">
                <a:latin typeface="Arial"/>
                <a:cs typeface="Arial"/>
              </a:rPr>
              <a:t>Which resource to use for which situation?</a:t>
            </a:r>
            <a:endParaRPr lang="en-US" sz="3200" dirty="0">
              <a:latin typeface="Arial"/>
              <a:cs typeface="Arial"/>
            </a:endParaRPr>
          </a:p>
        </p:txBody>
      </p:sp>
      <p:sp>
        <p:nvSpPr>
          <p:cNvPr id="6" name="Content Placeholder 2"/>
          <p:cNvSpPr>
            <a:spLocks noGrp="1"/>
          </p:cNvSpPr>
          <p:nvPr>
            <p:ph idx="10"/>
          </p:nvPr>
        </p:nvSpPr>
        <p:spPr>
          <a:xfrm>
            <a:off x="609600" y="1524000"/>
            <a:ext cx="8153400" cy="4419600"/>
          </a:xfrm>
          <a:noFill/>
        </p:spPr>
        <p:txBody>
          <a:bodyPr>
            <a:normAutofit fontScale="92500" lnSpcReduction="20000"/>
          </a:bodyPr>
          <a:lstStyle/>
          <a:p>
            <a:r>
              <a:rPr lang="en-US" sz="2000" dirty="0" smtClean="0">
                <a:latin typeface="Arial"/>
                <a:cs typeface="Arial"/>
              </a:rPr>
              <a:t>If you want to find a gene expression datasets generated from experimental conditions of interest to you:</a:t>
            </a:r>
          </a:p>
          <a:p>
            <a:pPr lvl="1"/>
            <a:r>
              <a:rPr lang="en-US" sz="2000" dirty="0" smtClean="0">
                <a:latin typeface="Arial"/>
                <a:cs typeface="Arial"/>
              </a:rPr>
              <a:t>GEO, </a:t>
            </a:r>
            <a:r>
              <a:rPr lang="en-US" sz="2000" dirty="0" err="1" smtClean="0">
                <a:latin typeface="Arial"/>
                <a:cs typeface="Arial"/>
              </a:rPr>
              <a:t>ArrayExpress</a:t>
            </a:r>
            <a:r>
              <a:rPr lang="en-US" sz="2000" dirty="0" smtClean="0">
                <a:latin typeface="Arial"/>
                <a:cs typeface="Arial"/>
              </a:rPr>
              <a:t>, </a:t>
            </a:r>
            <a:r>
              <a:rPr lang="en-US" sz="2000" dirty="0" err="1" smtClean="0">
                <a:latin typeface="Arial"/>
                <a:cs typeface="Arial"/>
              </a:rPr>
              <a:t>InSilicoDB</a:t>
            </a:r>
            <a:endParaRPr lang="en-US" sz="2000" dirty="0" smtClean="0">
              <a:latin typeface="Arial"/>
              <a:cs typeface="Arial"/>
            </a:endParaRPr>
          </a:p>
          <a:p>
            <a:pPr lvl="1"/>
            <a:r>
              <a:rPr lang="en-US" sz="2000" dirty="0" smtClean="0">
                <a:latin typeface="Arial"/>
                <a:cs typeface="Arial"/>
              </a:rPr>
              <a:t>Action:  Download raw data (.CEL files) and re-analyze it, or analyze normalized data in GEO using GEO2R</a:t>
            </a:r>
          </a:p>
          <a:p>
            <a:r>
              <a:rPr lang="en-US" sz="2000" dirty="0" smtClean="0">
                <a:latin typeface="Arial"/>
                <a:cs typeface="Arial"/>
              </a:rPr>
              <a:t>If you want to find experimental conditions in which your gene of interest is up/</a:t>
            </a:r>
            <a:r>
              <a:rPr lang="en-US" sz="2000" dirty="0" err="1" smtClean="0">
                <a:latin typeface="Arial"/>
                <a:cs typeface="Arial"/>
              </a:rPr>
              <a:t>downregulated</a:t>
            </a:r>
            <a:r>
              <a:rPr lang="en-US" sz="2000" dirty="0" smtClean="0">
                <a:latin typeface="Arial"/>
                <a:cs typeface="Arial"/>
              </a:rPr>
              <a:t>:</a:t>
            </a:r>
          </a:p>
          <a:p>
            <a:pPr lvl="1"/>
            <a:r>
              <a:rPr lang="en-US" sz="2000" dirty="0" smtClean="0">
                <a:latin typeface="Arial"/>
                <a:cs typeface="Arial"/>
              </a:rPr>
              <a:t>GEO Profiles curated from GEO Datasets, </a:t>
            </a:r>
            <a:r>
              <a:rPr lang="en-US" sz="2000" dirty="0" err="1" smtClean="0">
                <a:latin typeface="Arial"/>
                <a:cs typeface="Arial"/>
              </a:rPr>
              <a:t>BioGPS</a:t>
            </a:r>
            <a:r>
              <a:rPr lang="en-US" sz="2000" dirty="0" smtClean="0">
                <a:latin typeface="Arial"/>
                <a:cs typeface="Arial"/>
              </a:rPr>
              <a:t>, </a:t>
            </a:r>
            <a:r>
              <a:rPr lang="en-US" sz="2000" dirty="0" err="1" smtClean="0">
                <a:latin typeface="Arial"/>
                <a:cs typeface="Arial"/>
              </a:rPr>
              <a:t>Oncomine</a:t>
            </a:r>
            <a:r>
              <a:rPr lang="en-US" sz="2000" dirty="0" smtClean="0">
                <a:latin typeface="Arial"/>
                <a:cs typeface="Arial"/>
              </a:rPr>
              <a:t>, </a:t>
            </a:r>
            <a:r>
              <a:rPr lang="en-US" sz="2000" dirty="0" err="1" smtClean="0">
                <a:latin typeface="Arial"/>
                <a:cs typeface="Arial"/>
              </a:rPr>
              <a:t>NextBio</a:t>
            </a:r>
            <a:r>
              <a:rPr lang="en-US" sz="2000" dirty="0" smtClean="0">
                <a:latin typeface="Arial"/>
                <a:cs typeface="Arial"/>
              </a:rPr>
              <a:t> </a:t>
            </a:r>
          </a:p>
          <a:p>
            <a:pPr lvl="1"/>
            <a:r>
              <a:rPr lang="en-US" sz="2000" dirty="0" smtClean="0">
                <a:latin typeface="Arial"/>
                <a:cs typeface="Arial"/>
              </a:rPr>
              <a:t>Action:  Searching for results, gene expression values</a:t>
            </a:r>
          </a:p>
          <a:p>
            <a:r>
              <a:rPr lang="en-US" sz="2000" dirty="0" smtClean="0">
                <a:latin typeface="Arial"/>
                <a:cs typeface="Arial"/>
              </a:rPr>
              <a:t>If you want to find whole genome or </a:t>
            </a:r>
            <a:r>
              <a:rPr lang="en-US" sz="2000" dirty="0" err="1" smtClean="0">
                <a:latin typeface="Arial"/>
                <a:cs typeface="Arial"/>
              </a:rPr>
              <a:t>exome</a:t>
            </a:r>
            <a:r>
              <a:rPr lang="en-US" sz="2000" dirty="0" smtClean="0">
                <a:latin typeface="Arial"/>
                <a:cs typeface="Arial"/>
              </a:rPr>
              <a:t> sequencing data that measures genetic variants:</a:t>
            </a:r>
          </a:p>
          <a:p>
            <a:pPr lvl="1"/>
            <a:r>
              <a:rPr lang="en-US" sz="2000" dirty="0" smtClean="0">
                <a:latin typeface="Arial"/>
                <a:cs typeface="Arial"/>
              </a:rPr>
              <a:t>SRA, </a:t>
            </a:r>
            <a:r>
              <a:rPr lang="en-US" sz="2000" dirty="0" err="1" smtClean="0">
                <a:latin typeface="Arial"/>
                <a:cs typeface="Arial"/>
              </a:rPr>
              <a:t>dbGAP</a:t>
            </a:r>
            <a:r>
              <a:rPr lang="en-US" sz="2000" dirty="0" smtClean="0">
                <a:latin typeface="Arial"/>
                <a:cs typeface="Arial"/>
              </a:rPr>
              <a:t>, ENA – EBI, 1000 Genomes, TCGA</a:t>
            </a:r>
          </a:p>
          <a:p>
            <a:pPr lvl="1"/>
            <a:r>
              <a:rPr lang="en-US" sz="2000" dirty="0" smtClean="0">
                <a:latin typeface="Arial"/>
                <a:cs typeface="Arial"/>
              </a:rPr>
              <a:t>Action:  Download data (may be access controlled) and re-analyze it using Galaxy, GATK</a:t>
            </a:r>
          </a:p>
          <a:p>
            <a:endParaRPr lang="en-US" sz="2000" dirty="0" smtClean="0">
              <a:latin typeface="Arial"/>
              <a:cs typeface="Arial"/>
            </a:endParaRPr>
          </a:p>
          <a:p>
            <a:endParaRPr lang="en-US" sz="2000" dirty="0">
              <a:latin typeface="Arial"/>
              <a:cs typeface="Arial"/>
            </a:endParaRPr>
          </a:p>
          <a:p>
            <a:pPr marL="0" indent="0">
              <a:buNone/>
            </a:pPr>
            <a:endParaRPr lang="en-US" sz="2000" dirty="0">
              <a:latin typeface="Arial"/>
              <a:cs typeface="Arial"/>
            </a:endParaRPr>
          </a:p>
          <a:p>
            <a:endParaRPr lang="en-US" sz="2000" dirty="0">
              <a:latin typeface="Arial"/>
              <a:cs typeface="Arial"/>
            </a:endParaRPr>
          </a:p>
          <a:p>
            <a:endParaRPr lang="en-US" sz="2000" dirty="0">
              <a:latin typeface="Arial"/>
              <a:cs typeface="Arial"/>
            </a:endParaRPr>
          </a:p>
          <a:p>
            <a:pPr lvl="1"/>
            <a:endParaRPr lang="en-US" sz="2000" dirty="0">
              <a:latin typeface="Arial"/>
              <a:cs typeface="Arial"/>
            </a:endParaRPr>
          </a:p>
        </p:txBody>
      </p:sp>
    </p:spTree>
    <p:extLst>
      <p:ext uri="{BB962C8B-B14F-4D97-AF65-F5344CB8AC3E}">
        <p14:creationId xmlns:p14="http://schemas.microsoft.com/office/powerpoint/2010/main" val="21431881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Research Data Repositories and Directories:  lots of data out there</a:t>
            </a:r>
            <a:endParaRPr lang="en-US" dirty="0"/>
          </a:p>
        </p:txBody>
      </p:sp>
      <p:pic>
        <p:nvPicPr>
          <p:cNvPr id="6" name="Picture 5" descr="Screen Shot 2013-07-22 at 2.56.07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05200"/>
            <a:ext cx="1912766" cy="1646281"/>
          </a:xfrm>
          <a:prstGeom prst="rect">
            <a:avLst/>
          </a:prstGeom>
          <a:ln>
            <a:solidFill>
              <a:srgbClr val="3366FF"/>
            </a:solidFill>
          </a:ln>
        </p:spPr>
      </p:pic>
      <p:pic>
        <p:nvPicPr>
          <p:cNvPr id="7" name="Picture 6" descr="Screen Shot 2013-07-22 at 2.57.22 P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4876800"/>
            <a:ext cx="2471936" cy="906613"/>
          </a:xfrm>
          <a:prstGeom prst="rect">
            <a:avLst/>
          </a:prstGeom>
          <a:ln>
            <a:solidFill>
              <a:srgbClr val="3366FF"/>
            </a:solidFill>
          </a:ln>
        </p:spPr>
      </p:pic>
      <p:pic>
        <p:nvPicPr>
          <p:cNvPr id="8" name="Picture 7" descr="Screen Shot 2013-07-22 at 2.58.38 PM.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2800" y="1676400"/>
            <a:ext cx="1663700" cy="647548"/>
          </a:xfrm>
          <a:prstGeom prst="rect">
            <a:avLst/>
          </a:prstGeom>
          <a:ln>
            <a:solidFill>
              <a:srgbClr val="3366FF"/>
            </a:solidFill>
          </a:ln>
        </p:spPr>
      </p:pic>
      <p:pic>
        <p:nvPicPr>
          <p:cNvPr id="9" name="Picture 8" descr="Screen Shot 2013-07-22 at 2.59.10 PM.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4600" y="3581400"/>
            <a:ext cx="1689100" cy="642910"/>
          </a:xfrm>
          <a:prstGeom prst="rect">
            <a:avLst/>
          </a:prstGeom>
          <a:ln>
            <a:solidFill>
              <a:srgbClr val="3366FF"/>
            </a:solidFill>
          </a:ln>
        </p:spPr>
      </p:pic>
      <p:pic>
        <p:nvPicPr>
          <p:cNvPr id="10" name="Picture 9" descr="Screen Shot 2013-07-22 at 3.01.07 PM.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1524000"/>
            <a:ext cx="4114800" cy="667265"/>
          </a:xfrm>
          <a:prstGeom prst="rect">
            <a:avLst/>
          </a:prstGeom>
          <a:ln>
            <a:solidFill>
              <a:srgbClr val="3366FF"/>
            </a:solidFill>
          </a:ln>
        </p:spPr>
      </p:pic>
      <p:pic>
        <p:nvPicPr>
          <p:cNvPr id="11" name="Picture 10" descr="Screen Shot 2013-07-22 at 3.03.19 PM.png">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2362200"/>
            <a:ext cx="2451100" cy="635215"/>
          </a:xfrm>
          <a:prstGeom prst="rect">
            <a:avLst/>
          </a:prstGeom>
          <a:ln>
            <a:solidFill>
              <a:srgbClr val="3366FF"/>
            </a:solidFill>
          </a:ln>
        </p:spPr>
      </p:pic>
      <p:pic>
        <p:nvPicPr>
          <p:cNvPr id="12" name="Picture 11" descr="Screen Shot 2013-07-22 at 3.04.09 PM.png">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38400" y="4495800"/>
            <a:ext cx="1955800" cy="1092200"/>
          </a:xfrm>
          <a:prstGeom prst="rect">
            <a:avLst/>
          </a:prstGeom>
          <a:ln>
            <a:solidFill>
              <a:srgbClr val="3366FF"/>
            </a:solidFill>
          </a:ln>
        </p:spPr>
      </p:pic>
      <p:pic>
        <p:nvPicPr>
          <p:cNvPr id="13" name="Picture 12" descr="Screen Shot 2013-07-22 at 3.05.10 PM.png">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95600" y="2286000"/>
            <a:ext cx="1001865" cy="1028700"/>
          </a:xfrm>
          <a:prstGeom prst="rect">
            <a:avLst/>
          </a:prstGeom>
          <a:ln>
            <a:solidFill>
              <a:srgbClr val="3366FF"/>
            </a:solidFill>
          </a:ln>
        </p:spPr>
      </p:pic>
      <p:pic>
        <p:nvPicPr>
          <p:cNvPr id="16" name="Picture 15" descr="Screen Shot 2013-07-22 at 3.30.39 PM.png">
            <a:hlinkClick r:id="rId19"/>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43800" y="2590800"/>
            <a:ext cx="1473200" cy="546100"/>
          </a:xfrm>
          <a:prstGeom prst="rect">
            <a:avLst/>
          </a:prstGeom>
          <a:ln>
            <a:solidFill>
              <a:srgbClr val="3366FF"/>
            </a:solidFill>
          </a:ln>
        </p:spPr>
      </p:pic>
      <p:pic>
        <p:nvPicPr>
          <p:cNvPr id="3" name="Picture 2" descr="Screen Shot 2013-09-12 at 4.35.44 PM.png">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38800" y="3962400"/>
            <a:ext cx="2790108" cy="715247"/>
          </a:xfrm>
          <a:prstGeom prst="rect">
            <a:avLst/>
          </a:prstGeom>
          <a:ln>
            <a:solidFill>
              <a:srgbClr val="3366FF"/>
            </a:solidFill>
          </a:ln>
        </p:spPr>
      </p:pic>
      <p:pic>
        <p:nvPicPr>
          <p:cNvPr id="4" name="Picture 3" descr="Screen Shot 2013-11-20 at 4.01.14 PM.png">
            <a:hlinkClick r:id="rId23"/>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67200" y="2438400"/>
            <a:ext cx="2730500" cy="605802"/>
          </a:xfrm>
          <a:prstGeom prst="rect">
            <a:avLst/>
          </a:prstGeom>
          <a:ln>
            <a:solidFill>
              <a:srgbClr val="3366FF"/>
            </a:solidFill>
          </a:ln>
        </p:spPr>
      </p:pic>
      <p:sp>
        <p:nvSpPr>
          <p:cNvPr id="5" name="TextBox 4"/>
          <p:cNvSpPr txBox="1"/>
          <p:nvPr/>
        </p:nvSpPr>
        <p:spPr>
          <a:xfrm>
            <a:off x="6096000" y="3429000"/>
            <a:ext cx="1655471" cy="461665"/>
          </a:xfrm>
          <a:prstGeom prst="rect">
            <a:avLst/>
          </a:prstGeom>
          <a:noFill/>
          <a:ln>
            <a:solidFill>
              <a:srgbClr val="3366FF"/>
            </a:solidFill>
          </a:ln>
        </p:spPr>
        <p:txBody>
          <a:bodyPr wrap="none" rtlCol="0">
            <a:spAutoFit/>
          </a:bodyPr>
          <a:lstStyle/>
          <a:p>
            <a:r>
              <a:rPr lang="en-US" sz="2400" dirty="0" smtClean="0">
                <a:latin typeface="Arial"/>
                <a:cs typeface="Arial"/>
              </a:rPr>
              <a:t>Directories</a:t>
            </a:r>
            <a:endParaRPr lang="en-US" sz="2400" dirty="0">
              <a:latin typeface="Arial"/>
              <a:cs typeface="Arial"/>
            </a:endParaRPr>
          </a:p>
        </p:txBody>
      </p:sp>
      <p:pic>
        <p:nvPicPr>
          <p:cNvPr id="14" name="Picture 13" descr="Screen Shot 2014-10-21 at 1.54.31 PM.png">
            <a:hlinkClick r:id="rId25"/>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495800" y="1524000"/>
            <a:ext cx="2489200" cy="673100"/>
          </a:xfrm>
          <a:prstGeom prst="rect">
            <a:avLst/>
          </a:prstGeom>
          <a:ln>
            <a:solidFill>
              <a:srgbClr val="4F81BD"/>
            </a:solidFill>
          </a:ln>
        </p:spPr>
      </p:pic>
    </p:spTree>
    <p:extLst>
      <p:ext uri="{BB962C8B-B14F-4D97-AF65-F5344CB8AC3E}">
        <p14:creationId xmlns:p14="http://schemas.microsoft.com/office/powerpoint/2010/main" val="7872611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600" dirty="0" smtClean="0">
                <a:latin typeface="Arial"/>
                <a:cs typeface="Arial"/>
              </a:rPr>
              <a:t>Links to Additional Resources</a:t>
            </a:r>
            <a:endParaRPr lang="en-US" sz="3600" dirty="0">
              <a:latin typeface="Arial"/>
              <a:cs typeface="Arial"/>
            </a:endParaRPr>
          </a:p>
        </p:txBody>
      </p:sp>
      <p:sp>
        <p:nvSpPr>
          <p:cNvPr id="6" name="Content Placeholder 2"/>
          <p:cNvSpPr>
            <a:spLocks noGrp="1"/>
          </p:cNvSpPr>
          <p:nvPr>
            <p:ph idx="10"/>
          </p:nvPr>
        </p:nvSpPr>
        <p:spPr>
          <a:xfrm>
            <a:off x="228600" y="1447800"/>
            <a:ext cx="8458200" cy="4419600"/>
          </a:xfrm>
          <a:noFill/>
        </p:spPr>
        <p:txBody>
          <a:bodyPr>
            <a:noAutofit/>
          </a:bodyPr>
          <a:lstStyle/>
          <a:p>
            <a:r>
              <a:rPr lang="en-US" sz="1100" dirty="0" err="1">
                <a:latin typeface="Arial"/>
                <a:cs typeface="Arial"/>
              </a:rPr>
              <a:t>AltAnalyze</a:t>
            </a:r>
            <a:r>
              <a:rPr lang="en-US" sz="1100" dirty="0">
                <a:latin typeface="Arial"/>
                <a:cs typeface="Arial"/>
              </a:rPr>
              <a:t> – free microarray data analysis pipeline </a:t>
            </a:r>
            <a:r>
              <a:rPr lang="en-US" sz="1100" dirty="0">
                <a:latin typeface="Arial"/>
                <a:cs typeface="Arial"/>
                <a:hlinkClick r:id="rId2"/>
              </a:rPr>
              <a:t>http://www.altanalyze.org/</a:t>
            </a:r>
            <a:r>
              <a:rPr lang="en-US" sz="1100" dirty="0">
                <a:latin typeface="Arial"/>
                <a:cs typeface="Arial"/>
              </a:rPr>
              <a:t> </a:t>
            </a:r>
          </a:p>
          <a:p>
            <a:r>
              <a:rPr lang="en-US" sz="1100" dirty="0">
                <a:latin typeface="Arial"/>
                <a:cs typeface="Arial"/>
              </a:rPr>
              <a:t>GEO2R – free </a:t>
            </a:r>
            <a:r>
              <a:rPr lang="en-US" sz="1100" dirty="0" smtClean="0">
                <a:latin typeface="Arial"/>
                <a:cs typeface="Arial"/>
              </a:rPr>
              <a:t>microarray data </a:t>
            </a:r>
            <a:r>
              <a:rPr lang="en-US" sz="1100" dirty="0">
                <a:latin typeface="Arial"/>
                <a:cs typeface="Arial"/>
              </a:rPr>
              <a:t>analysis pipeline </a:t>
            </a:r>
            <a:r>
              <a:rPr lang="en-US" sz="1100" dirty="0">
                <a:latin typeface="Arial"/>
                <a:cs typeface="Arial"/>
                <a:hlinkClick r:id="rId3"/>
              </a:rPr>
              <a:t>http://www.ncbi.nlm.nih.gov/geo/geo2r/</a:t>
            </a:r>
            <a:r>
              <a:rPr lang="en-US" sz="1100" dirty="0">
                <a:latin typeface="Arial"/>
                <a:cs typeface="Arial"/>
              </a:rPr>
              <a:t> </a:t>
            </a:r>
          </a:p>
          <a:p>
            <a:r>
              <a:rPr lang="en-US" sz="1100" dirty="0" smtClean="0">
                <a:latin typeface="Arial"/>
                <a:cs typeface="Arial"/>
              </a:rPr>
              <a:t>Galaxy </a:t>
            </a:r>
            <a:r>
              <a:rPr lang="en-US" sz="1100" dirty="0">
                <a:latin typeface="Arial"/>
                <a:cs typeface="Arial"/>
              </a:rPr>
              <a:t>NGS data analysis </a:t>
            </a:r>
            <a:r>
              <a:rPr lang="en-US" sz="1100" dirty="0" err="1" smtClean="0">
                <a:latin typeface="Arial"/>
                <a:cs typeface="Arial"/>
              </a:rPr>
              <a:t>tools:</a:t>
            </a:r>
            <a:r>
              <a:rPr lang="en-US" sz="1100" dirty="0" err="1" smtClean="0">
                <a:latin typeface="Arial"/>
                <a:cs typeface="Arial"/>
                <a:hlinkClick r:id="rId4"/>
              </a:rPr>
              <a:t>http</a:t>
            </a:r>
            <a:r>
              <a:rPr lang="en-US" sz="1100" dirty="0">
                <a:latin typeface="Arial"/>
                <a:cs typeface="Arial"/>
                <a:hlinkClick r:id="rId4"/>
              </a:rPr>
              <a:t>://galaxyproject.org/</a:t>
            </a:r>
            <a:r>
              <a:rPr lang="en-US" sz="1100" dirty="0">
                <a:latin typeface="Arial"/>
                <a:cs typeface="Arial"/>
              </a:rPr>
              <a:t> </a:t>
            </a:r>
            <a:r>
              <a:rPr lang="en-US" sz="1100" dirty="0" smtClean="0">
                <a:latin typeface="Arial"/>
                <a:cs typeface="Arial"/>
                <a:hlinkClick r:id="rId5"/>
              </a:rPr>
              <a:t>https</a:t>
            </a:r>
            <a:r>
              <a:rPr lang="en-US" sz="1100" dirty="0">
                <a:latin typeface="Arial"/>
                <a:cs typeface="Arial"/>
                <a:hlinkClick r:id="rId5"/>
              </a:rPr>
              <a:t>://wiki.galaxyproject.org/Teach/</a:t>
            </a:r>
            <a:r>
              <a:rPr lang="en-US" sz="1100" dirty="0" smtClean="0">
                <a:latin typeface="Arial"/>
                <a:cs typeface="Arial"/>
                <a:hlinkClick r:id="rId5"/>
              </a:rPr>
              <a:t>GTN</a:t>
            </a:r>
            <a:r>
              <a:rPr lang="en-US" sz="1100" dirty="0" smtClean="0">
                <a:latin typeface="Arial"/>
                <a:cs typeface="Arial"/>
              </a:rPr>
              <a:t> </a:t>
            </a:r>
            <a:endParaRPr lang="en-US" sz="1100" dirty="0">
              <a:latin typeface="Arial"/>
              <a:cs typeface="Arial"/>
            </a:endParaRPr>
          </a:p>
          <a:p>
            <a:r>
              <a:rPr lang="en-US" sz="1100" dirty="0">
                <a:latin typeface="Arial"/>
                <a:cs typeface="Arial"/>
              </a:rPr>
              <a:t>GATK NGS data analysis tools:  </a:t>
            </a:r>
            <a:r>
              <a:rPr lang="en-US" sz="1100" dirty="0">
                <a:latin typeface="Arial"/>
                <a:cs typeface="Arial"/>
                <a:hlinkClick r:id="rId6"/>
              </a:rPr>
              <a:t>http://www.broadinstitute.org/gatk/</a:t>
            </a:r>
            <a:r>
              <a:rPr lang="en-US" sz="1100" dirty="0">
                <a:latin typeface="Arial"/>
                <a:cs typeface="Arial"/>
              </a:rPr>
              <a:t> </a:t>
            </a:r>
          </a:p>
          <a:p>
            <a:r>
              <a:rPr lang="en-US" sz="1100" dirty="0"/>
              <a:t>Lectures and slides on </a:t>
            </a:r>
            <a:r>
              <a:rPr lang="en-US" sz="1100" dirty="0" err="1"/>
              <a:t>RNASeq</a:t>
            </a:r>
            <a:r>
              <a:rPr lang="en-US" sz="1100" dirty="0"/>
              <a:t> from </a:t>
            </a:r>
            <a:r>
              <a:rPr lang="en-US" sz="1100" dirty="0" err="1"/>
              <a:t>Bioinformatics.ca</a:t>
            </a:r>
            <a:r>
              <a:rPr lang="en-US" sz="1100" dirty="0"/>
              <a:t>  </a:t>
            </a:r>
            <a:r>
              <a:rPr lang="en-US" sz="1100" u="sng" dirty="0">
                <a:hlinkClick r:id="rId7"/>
              </a:rPr>
              <a:t>http://bioinformatics.ca/</a:t>
            </a:r>
            <a:endParaRPr lang="en-US" sz="1100" u="sng" dirty="0"/>
          </a:p>
          <a:p>
            <a:r>
              <a:rPr lang="en-US" sz="1100" dirty="0" err="1" smtClean="0"/>
              <a:t>Coursera</a:t>
            </a:r>
            <a:r>
              <a:rPr lang="en-US" sz="1100" dirty="0" smtClean="0"/>
              <a:t> </a:t>
            </a:r>
            <a:r>
              <a:rPr lang="en-US" sz="1100" dirty="0"/>
              <a:t>Genomic Data Science course on Galaxy here:  </a:t>
            </a:r>
            <a:r>
              <a:rPr lang="en-US" sz="1100" u="sng" dirty="0">
                <a:hlinkClick r:id="rId8"/>
              </a:rPr>
              <a:t>https://www.coursera.org/specializations/genomics </a:t>
            </a:r>
            <a:endParaRPr lang="en-US" sz="1100" u="sng" dirty="0" smtClean="0"/>
          </a:p>
          <a:p>
            <a:r>
              <a:rPr lang="en-US" sz="1100" dirty="0"/>
              <a:t>UC Davis Bioinformatics Training Program  </a:t>
            </a:r>
            <a:r>
              <a:rPr lang="en-US" sz="1100" u="sng" dirty="0"/>
              <a:t>http://training.bioinformatics.ucdavis.edu/events</a:t>
            </a:r>
            <a:r>
              <a:rPr lang="en-US" sz="1100" u="sng" dirty="0" smtClean="0"/>
              <a:t>/ </a:t>
            </a:r>
          </a:p>
          <a:p>
            <a:r>
              <a:rPr lang="en-US" sz="1100" dirty="0"/>
              <a:t>list of in-person courses, online material, or other resources on bioinformatics:  </a:t>
            </a:r>
            <a:r>
              <a:rPr lang="en-US" sz="1100" u="sng" dirty="0">
                <a:hlinkClick r:id="rId9"/>
              </a:rPr>
              <a:t>http://stephenturner.us/edu.html </a:t>
            </a:r>
            <a:endParaRPr lang="en-US" sz="1100" u="sng" dirty="0" smtClean="0"/>
          </a:p>
          <a:p>
            <a:endParaRPr lang="en-US" sz="1100" u="sng" dirty="0">
              <a:latin typeface="Arial"/>
              <a:cs typeface="Arial"/>
            </a:endParaRPr>
          </a:p>
          <a:p>
            <a:r>
              <a:rPr lang="en-US" sz="1100" dirty="0" err="1" smtClean="0">
                <a:latin typeface="Arial"/>
                <a:cs typeface="Arial"/>
              </a:rPr>
              <a:t>SeqAnswers</a:t>
            </a:r>
            <a:r>
              <a:rPr lang="en-US" sz="1100" dirty="0" smtClean="0">
                <a:latin typeface="Arial"/>
                <a:cs typeface="Arial"/>
              </a:rPr>
              <a:t> </a:t>
            </a:r>
            <a:r>
              <a:rPr lang="en-US" sz="1100" dirty="0">
                <a:latin typeface="Arial"/>
                <a:cs typeface="Arial"/>
              </a:rPr>
              <a:t>– Q&amp;A, methods forum, </a:t>
            </a:r>
            <a:r>
              <a:rPr lang="en-US" sz="1100" dirty="0">
                <a:latin typeface="Arial"/>
                <a:cs typeface="Arial"/>
                <a:hlinkClick r:id="rId10"/>
              </a:rPr>
              <a:t>http://seqanswers.com/</a:t>
            </a:r>
            <a:r>
              <a:rPr lang="en-US" sz="1100" dirty="0">
                <a:latin typeface="Arial"/>
                <a:cs typeface="Arial"/>
              </a:rPr>
              <a:t> </a:t>
            </a:r>
          </a:p>
          <a:p>
            <a:r>
              <a:rPr lang="en-US" sz="1100" dirty="0" err="1">
                <a:latin typeface="Arial"/>
                <a:cs typeface="Arial"/>
              </a:rPr>
              <a:t>BioStars</a:t>
            </a:r>
            <a:r>
              <a:rPr lang="en-US" sz="1100" dirty="0">
                <a:latin typeface="Arial"/>
                <a:cs typeface="Arial"/>
              </a:rPr>
              <a:t> – Q&amp; A, methods forum, </a:t>
            </a:r>
            <a:r>
              <a:rPr lang="en-US" sz="1100" dirty="0">
                <a:latin typeface="Arial"/>
                <a:cs typeface="Arial"/>
                <a:hlinkClick r:id="rId11"/>
              </a:rPr>
              <a:t>http://www.biostars.org/</a:t>
            </a:r>
            <a:r>
              <a:rPr lang="en-US" sz="1100" dirty="0">
                <a:latin typeface="Arial"/>
                <a:cs typeface="Arial"/>
              </a:rPr>
              <a:t> </a:t>
            </a:r>
          </a:p>
          <a:p>
            <a:r>
              <a:rPr lang="en-US" sz="1100" dirty="0">
                <a:latin typeface="Arial"/>
                <a:cs typeface="Arial"/>
              </a:rPr>
              <a:t>Getting Genetics Done - </a:t>
            </a:r>
            <a:r>
              <a:rPr lang="en-US" sz="1100" dirty="0">
                <a:latin typeface="Arial"/>
                <a:cs typeface="Arial"/>
                <a:hlinkClick r:id="rId12"/>
              </a:rPr>
              <a:t>http://gettinggeneticsdone.blogspot.com/</a:t>
            </a:r>
            <a:r>
              <a:rPr lang="en-US" sz="1100" dirty="0">
                <a:latin typeface="Arial"/>
                <a:cs typeface="Arial"/>
              </a:rPr>
              <a:t> </a:t>
            </a:r>
          </a:p>
          <a:p>
            <a:r>
              <a:rPr lang="en-US" sz="1100" dirty="0" err="1">
                <a:latin typeface="Arial"/>
                <a:cs typeface="Arial"/>
              </a:rPr>
              <a:t>GenomeWeb</a:t>
            </a:r>
            <a:r>
              <a:rPr lang="en-US" sz="1100" dirty="0">
                <a:latin typeface="Arial"/>
                <a:cs typeface="Arial"/>
              </a:rPr>
              <a:t> - </a:t>
            </a:r>
            <a:r>
              <a:rPr lang="en-US" sz="1100" dirty="0">
                <a:latin typeface="Arial"/>
                <a:cs typeface="Arial"/>
                <a:hlinkClick r:id="rId13"/>
              </a:rPr>
              <a:t>http://www.genomeweb.com/front</a:t>
            </a:r>
            <a:r>
              <a:rPr lang="en-US" sz="1100" dirty="0">
                <a:latin typeface="Arial"/>
                <a:cs typeface="Arial"/>
              </a:rPr>
              <a:t> </a:t>
            </a:r>
          </a:p>
          <a:p>
            <a:pPr marL="0" indent="0">
              <a:buNone/>
            </a:pPr>
            <a:endParaRPr lang="en-US" sz="1100" dirty="0">
              <a:latin typeface="Arial"/>
              <a:cs typeface="Arial"/>
            </a:endParaRPr>
          </a:p>
          <a:p>
            <a:r>
              <a:rPr lang="en-US" sz="1100" dirty="0" err="1">
                <a:latin typeface="Arial"/>
                <a:cs typeface="Arial"/>
              </a:rPr>
              <a:t>DataBib</a:t>
            </a:r>
            <a:r>
              <a:rPr lang="en-US" sz="1100" dirty="0">
                <a:latin typeface="Arial"/>
                <a:cs typeface="Arial"/>
              </a:rPr>
              <a:t>: directory of research data repositories  </a:t>
            </a:r>
            <a:r>
              <a:rPr lang="en-US" sz="1100" dirty="0">
                <a:latin typeface="Arial"/>
                <a:cs typeface="Arial"/>
                <a:hlinkClick r:id="rId14"/>
              </a:rPr>
              <a:t>http://databib.org/index.php</a:t>
            </a:r>
            <a:r>
              <a:rPr lang="en-US" sz="1100" dirty="0">
                <a:latin typeface="Arial"/>
                <a:cs typeface="Arial"/>
              </a:rPr>
              <a:t> </a:t>
            </a:r>
          </a:p>
          <a:p>
            <a:r>
              <a:rPr lang="en-US" sz="1100" dirty="0">
                <a:latin typeface="Arial"/>
                <a:cs typeface="Arial"/>
              </a:rPr>
              <a:t>Registry of Research Data Repositories:  </a:t>
            </a:r>
            <a:r>
              <a:rPr lang="en-US" sz="1100" dirty="0">
                <a:latin typeface="Arial"/>
                <a:cs typeface="Arial"/>
                <a:hlinkClick r:id="rId15"/>
              </a:rPr>
              <a:t>http://www.re3data.org/</a:t>
            </a:r>
            <a:r>
              <a:rPr lang="en-US" sz="1100" dirty="0">
                <a:latin typeface="Arial"/>
                <a:cs typeface="Arial"/>
              </a:rPr>
              <a:t> </a:t>
            </a:r>
          </a:p>
          <a:p>
            <a:pPr marL="0" indent="0">
              <a:buNone/>
            </a:pPr>
            <a:endParaRPr lang="en-US" sz="1100" dirty="0">
              <a:latin typeface="Arial"/>
              <a:cs typeface="Arial"/>
            </a:endParaRPr>
          </a:p>
          <a:p>
            <a:r>
              <a:rPr lang="en-US" sz="1100" dirty="0" err="1">
                <a:latin typeface="Arial"/>
                <a:cs typeface="Arial"/>
              </a:rPr>
              <a:t>PLoS</a:t>
            </a:r>
            <a:r>
              <a:rPr lang="en-US" sz="1100" dirty="0">
                <a:latin typeface="Arial"/>
                <a:cs typeface="Arial"/>
              </a:rPr>
              <a:t> Data Sharing Policy:  </a:t>
            </a:r>
            <a:r>
              <a:rPr lang="en-US" sz="1100" dirty="0">
                <a:latin typeface="Arial"/>
                <a:cs typeface="Arial"/>
                <a:hlinkClick r:id="rId16"/>
              </a:rPr>
              <a:t>http://www.plosone.org/static/policies.action#sharing</a:t>
            </a:r>
            <a:r>
              <a:rPr lang="en-US" sz="1100" dirty="0">
                <a:latin typeface="Arial"/>
                <a:cs typeface="Arial"/>
              </a:rPr>
              <a:t> </a:t>
            </a:r>
          </a:p>
          <a:p>
            <a:r>
              <a:rPr lang="en-US" sz="1100" dirty="0" err="1">
                <a:latin typeface="Arial"/>
                <a:cs typeface="Arial"/>
              </a:rPr>
              <a:t>PLoS</a:t>
            </a:r>
            <a:r>
              <a:rPr lang="en-US" sz="1100" dirty="0">
                <a:latin typeface="Arial"/>
                <a:cs typeface="Arial"/>
              </a:rPr>
              <a:t> Field Guide to Genomics Research:   </a:t>
            </a:r>
            <a:r>
              <a:rPr lang="en-US" sz="1100" u="sng" dirty="0">
                <a:latin typeface="Arial"/>
                <a:cs typeface="Arial"/>
                <a:hlinkClick r:id="rId17"/>
              </a:rPr>
              <a:t>http://www.plosbiology.org/article/info%3Adoi%2F10.1371%2Fjournal.pbio.1001744;jsessionid=E43C899FDFB15430E6E9726AF7ABCA61 </a:t>
            </a:r>
            <a:endParaRPr lang="en-US" sz="1100" u="sng" dirty="0" smtClean="0">
              <a:latin typeface="Arial"/>
              <a:cs typeface="Arial"/>
            </a:endParaRPr>
          </a:p>
          <a:p>
            <a:endParaRPr lang="en-US" sz="1100" dirty="0">
              <a:latin typeface="Arial"/>
              <a:cs typeface="Arial"/>
            </a:endParaRPr>
          </a:p>
          <a:p>
            <a:endParaRPr lang="en-US" sz="1100" dirty="0" smtClean="0">
              <a:latin typeface="Arial"/>
              <a:cs typeface="Arial"/>
            </a:endParaRPr>
          </a:p>
          <a:p>
            <a:endParaRPr lang="en-US" sz="1100" dirty="0">
              <a:latin typeface="Arial"/>
              <a:cs typeface="Arial"/>
            </a:endParaRPr>
          </a:p>
          <a:p>
            <a:pPr marL="0" indent="0">
              <a:buNone/>
            </a:pPr>
            <a:endParaRPr lang="en-US" sz="1100" dirty="0">
              <a:latin typeface="Arial"/>
              <a:cs typeface="Arial"/>
            </a:endParaRPr>
          </a:p>
          <a:p>
            <a:endParaRPr lang="en-US" sz="1100" dirty="0">
              <a:latin typeface="Arial"/>
              <a:cs typeface="Arial"/>
            </a:endParaRPr>
          </a:p>
          <a:p>
            <a:endParaRPr lang="en-US" sz="1100" dirty="0">
              <a:latin typeface="Arial"/>
              <a:cs typeface="Arial"/>
            </a:endParaRPr>
          </a:p>
          <a:p>
            <a:pPr lvl="1"/>
            <a:endParaRPr lang="en-US" sz="1100" dirty="0">
              <a:latin typeface="Arial"/>
              <a:cs typeface="Arial"/>
            </a:endParaRPr>
          </a:p>
        </p:txBody>
      </p:sp>
    </p:spTree>
    <p:extLst>
      <p:ext uri="{BB962C8B-B14F-4D97-AF65-F5344CB8AC3E}">
        <p14:creationId xmlns:p14="http://schemas.microsoft.com/office/powerpoint/2010/main" val="9498092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800" dirty="0" smtClean="0">
                <a:latin typeface="Arial"/>
                <a:cs typeface="Arial"/>
              </a:rPr>
              <a:t>Thanks for attending…..</a:t>
            </a:r>
            <a:endParaRPr lang="en-US" sz="3800" dirty="0">
              <a:latin typeface="Arial"/>
              <a:cs typeface="Arial"/>
            </a:endParaRPr>
          </a:p>
        </p:txBody>
      </p:sp>
      <p:sp>
        <p:nvSpPr>
          <p:cNvPr id="3" name="Content Placeholder 2"/>
          <p:cNvSpPr>
            <a:spLocks noGrp="1"/>
          </p:cNvSpPr>
          <p:nvPr>
            <p:ph idx="10"/>
          </p:nvPr>
        </p:nvSpPr>
        <p:spPr>
          <a:xfrm>
            <a:off x="381000" y="1752600"/>
            <a:ext cx="8458200" cy="3276600"/>
          </a:xfrm>
        </p:spPr>
        <p:txBody>
          <a:bodyPr>
            <a:noAutofit/>
          </a:bodyPr>
          <a:lstStyle/>
          <a:p>
            <a:r>
              <a:rPr lang="en-US" dirty="0" smtClean="0">
                <a:latin typeface="Arial"/>
                <a:cs typeface="Arial"/>
              </a:rPr>
              <a:t>Questions?</a:t>
            </a:r>
          </a:p>
          <a:p>
            <a:r>
              <a:rPr lang="en-US" dirty="0" smtClean="0">
                <a:latin typeface="Arial"/>
                <a:cs typeface="Arial"/>
              </a:rPr>
              <a:t>Contact me:  </a:t>
            </a:r>
            <a:r>
              <a:rPr lang="en-US" dirty="0" smtClean="0">
                <a:latin typeface="Arial"/>
                <a:cs typeface="Arial"/>
                <a:hlinkClick r:id="rId3"/>
              </a:rPr>
              <a:t>megan.laurance@ucsf.edu</a:t>
            </a:r>
            <a:r>
              <a:rPr lang="en-US" dirty="0" smtClean="0">
                <a:latin typeface="Arial"/>
                <a:cs typeface="Arial"/>
              </a:rPr>
              <a:t> </a:t>
            </a:r>
            <a:endParaRPr lang="en-US" dirty="0" smtClean="0">
              <a:latin typeface="Arial"/>
              <a:cs typeface="Arial"/>
            </a:endParaRPr>
          </a:p>
          <a:p>
            <a:r>
              <a:rPr lang="en-US" dirty="0" smtClean="0">
                <a:latin typeface="Arial"/>
                <a:cs typeface="Arial"/>
              </a:rPr>
              <a:t>Link </a:t>
            </a:r>
            <a:r>
              <a:rPr lang="en-US" dirty="0" smtClean="0">
                <a:latin typeface="Arial"/>
                <a:cs typeface="Arial"/>
              </a:rPr>
              <a:t>to </a:t>
            </a:r>
            <a:r>
              <a:rPr lang="en-US" dirty="0">
                <a:latin typeface="Arial"/>
                <a:cs typeface="Arial"/>
              </a:rPr>
              <a:t>Library Classes </a:t>
            </a:r>
            <a:r>
              <a:rPr lang="en-US" dirty="0">
                <a:latin typeface="Arial"/>
                <a:cs typeface="Arial"/>
                <a:hlinkClick r:id="rId4"/>
              </a:rPr>
              <a:t>http://www.library.ucsf.edu/help/</a:t>
            </a:r>
            <a:r>
              <a:rPr lang="en-US" dirty="0" smtClean="0">
                <a:latin typeface="Arial"/>
                <a:cs typeface="Arial"/>
                <a:hlinkClick r:id="rId4"/>
              </a:rPr>
              <a:t>classes</a:t>
            </a:r>
            <a:r>
              <a:rPr lang="en-US" dirty="0" smtClean="0">
                <a:latin typeface="Arial"/>
                <a:cs typeface="Arial"/>
              </a:rPr>
              <a:t> </a:t>
            </a:r>
            <a:endParaRPr lang="en-US" dirty="0">
              <a:latin typeface="Arial"/>
              <a:cs typeface="Arial"/>
            </a:endParaRPr>
          </a:p>
          <a:p>
            <a:endParaRPr lang="en-US" dirty="0" smtClean="0">
              <a:latin typeface="Arial"/>
              <a:cs typeface="Arial"/>
            </a:endParaRPr>
          </a:p>
        </p:txBody>
      </p:sp>
    </p:spTree>
    <p:extLst>
      <p:ext uri="{BB962C8B-B14F-4D97-AF65-F5344CB8AC3E}">
        <p14:creationId xmlns:p14="http://schemas.microsoft.com/office/powerpoint/2010/main" val="36590178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smtClean="0"/>
              <a:t>Re-analyze Raw Microarray Data:  </a:t>
            </a:r>
            <a:r>
              <a:rPr lang="en-US" dirty="0" err="1" smtClean="0"/>
              <a:t>AltAnalyze</a:t>
            </a:r>
            <a:endParaRPr lang="en-US" dirty="0"/>
          </a:p>
        </p:txBody>
      </p:sp>
      <p:pic>
        <p:nvPicPr>
          <p:cNvPr id="3" name="Picture 2" descr="Screen Shot 2013-11-21 at 9.0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667000"/>
            <a:ext cx="3713544" cy="2540000"/>
          </a:xfrm>
          <a:prstGeom prst="rect">
            <a:avLst/>
          </a:prstGeom>
          <a:ln>
            <a:solidFill>
              <a:srgbClr val="3366FF"/>
            </a:solidFill>
          </a:ln>
        </p:spPr>
      </p:pic>
      <p:sp>
        <p:nvSpPr>
          <p:cNvPr id="5" name="Rectangle 4"/>
          <p:cNvSpPr/>
          <p:nvPr/>
        </p:nvSpPr>
        <p:spPr>
          <a:xfrm>
            <a:off x="2743200" y="5410200"/>
            <a:ext cx="2648456" cy="276999"/>
          </a:xfrm>
          <a:prstGeom prst="rect">
            <a:avLst/>
          </a:prstGeom>
        </p:spPr>
        <p:txBody>
          <a:bodyPr wrap="none">
            <a:spAutoFit/>
          </a:bodyPr>
          <a:lstStyle/>
          <a:p>
            <a:r>
              <a:rPr lang="en-US" sz="1200" dirty="0">
                <a:latin typeface="Arial"/>
                <a:cs typeface="Arial"/>
                <a:hlinkClick r:id="rId3"/>
              </a:rPr>
              <a:t>http://code.google.com/p/altanalyze</a:t>
            </a:r>
            <a:r>
              <a:rPr lang="en-US" sz="1200" dirty="0" smtClean="0">
                <a:latin typeface="Arial"/>
                <a:cs typeface="Arial"/>
                <a:hlinkClick r:id="rId3"/>
              </a:rPr>
              <a:t>/</a:t>
            </a:r>
            <a:r>
              <a:rPr lang="en-US" sz="1200" dirty="0" smtClean="0">
                <a:latin typeface="Arial"/>
                <a:cs typeface="Arial"/>
              </a:rPr>
              <a:t> </a:t>
            </a:r>
            <a:endParaRPr lang="en-US" sz="1200" dirty="0">
              <a:latin typeface="Arial"/>
              <a:cs typeface="Arial"/>
            </a:endParaRPr>
          </a:p>
        </p:txBody>
      </p:sp>
      <p:pic>
        <p:nvPicPr>
          <p:cNvPr id="7" name="Picture 6" descr="Screen Shot 2014-08-21 at 11.47.5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71600"/>
            <a:ext cx="7886700" cy="1016000"/>
          </a:xfrm>
          <a:prstGeom prst="rect">
            <a:avLst/>
          </a:prstGeom>
          <a:ln>
            <a:solidFill>
              <a:srgbClr val="4F81BD"/>
            </a:solidFill>
          </a:ln>
        </p:spPr>
      </p:pic>
    </p:spTree>
    <p:extLst>
      <p:ext uri="{BB962C8B-B14F-4D97-AF65-F5344CB8AC3E}">
        <p14:creationId xmlns:p14="http://schemas.microsoft.com/office/powerpoint/2010/main" val="190540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28600" y="2667000"/>
            <a:ext cx="8458200" cy="685800"/>
          </a:xfrm>
        </p:spPr>
        <p:txBody>
          <a:bodyPr>
            <a:noAutofit/>
          </a:bodyPr>
          <a:lstStyle/>
          <a:p>
            <a:pPr marL="0" indent="0" algn="ctr">
              <a:buNone/>
            </a:pPr>
            <a:r>
              <a:rPr lang="en-US" sz="3600" dirty="0" smtClean="0">
                <a:latin typeface="Arial"/>
                <a:cs typeface="Arial"/>
              </a:rPr>
              <a:t>How did all this data get out in the public domain?</a:t>
            </a:r>
          </a:p>
          <a:p>
            <a:endParaRPr lang="en-US" sz="3600" dirty="0" smtClean="0">
              <a:latin typeface="Arial"/>
              <a:cs typeface="Arial"/>
            </a:endParaRPr>
          </a:p>
          <a:p>
            <a:pPr marL="0" indent="0">
              <a:buNone/>
            </a:pPr>
            <a:endParaRPr lang="en-US" sz="3600" dirty="0" smtClean="0">
              <a:latin typeface="Arial"/>
              <a:cs typeface="Arial"/>
            </a:endParaRPr>
          </a:p>
          <a:p>
            <a:endParaRPr lang="en-US" sz="3600" dirty="0" smtClean="0">
              <a:latin typeface="Arial"/>
              <a:cs typeface="Aria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899234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838200"/>
          </a:xfrm>
        </p:spPr>
        <p:txBody>
          <a:bodyPr>
            <a:normAutofit fontScale="90000"/>
          </a:bodyPr>
          <a:lstStyle/>
          <a:p>
            <a:r>
              <a:rPr lang="en-US" dirty="0" smtClean="0"/>
              <a:t>Why Share Data?  Sometimes you have to…</a:t>
            </a:r>
            <a:endParaRPr lang="en-US" dirty="0"/>
          </a:p>
        </p:txBody>
      </p:sp>
      <p:sp>
        <p:nvSpPr>
          <p:cNvPr id="8" name="TextBox 7"/>
          <p:cNvSpPr txBox="1"/>
          <p:nvPr/>
        </p:nvSpPr>
        <p:spPr>
          <a:xfrm>
            <a:off x="152400" y="5410200"/>
            <a:ext cx="8458199" cy="338554"/>
          </a:xfrm>
          <a:prstGeom prst="rect">
            <a:avLst/>
          </a:prstGeom>
          <a:noFill/>
        </p:spPr>
        <p:txBody>
          <a:bodyPr wrap="square" rtlCol="0">
            <a:spAutoFit/>
          </a:bodyPr>
          <a:lstStyle/>
          <a:p>
            <a:pPr algn="ctr"/>
            <a:r>
              <a:rPr lang="en-US" sz="1600" dirty="0" smtClean="0">
                <a:latin typeface="Arial"/>
                <a:cs typeface="Arial"/>
              </a:rPr>
              <a:t>Data repositories are useful when you need to comply with Funder or Publisher Policy</a:t>
            </a:r>
            <a:endParaRPr lang="en-US" sz="1600" dirty="0">
              <a:latin typeface="Arial"/>
              <a:cs typeface="Arial"/>
            </a:endParaRPr>
          </a:p>
        </p:txBody>
      </p:sp>
      <p:sp>
        <p:nvSpPr>
          <p:cNvPr id="9" name="TextBox 8"/>
          <p:cNvSpPr txBox="1"/>
          <p:nvPr/>
        </p:nvSpPr>
        <p:spPr>
          <a:xfrm>
            <a:off x="1682757" y="1447800"/>
            <a:ext cx="1313731" cy="461665"/>
          </a:xfrm>
          <a:prstGeom prst="rect">
            <a:avLst/>
          </a:prstGeom>
          <a:noFill/>
          <a:ln>
            <a:noFill/>
          </a:ln>
        </p:spPr>
        <p:txBody>
          <a:bodyPr wrap="none" rtlCol="0">
            <a:spAutoFit/>
          </a:bodyPr>
          <a:lstStyle/>
          <a:p>
            <a:r>
              <a:rPr lang="en-US" sz="2400" dirty="0" smtClean="0">
                <a:latin typeface="Arial"/>
                <a:cs typeface="Arial"/>
              </a:rPr>
              <a:t>Funders</a:t>
            </a:r>
            <a:endParaRPr lang="en-US" sz="2400" dirty="0">
              <a:latin typeface="Arial"/>
              <a:cs typeface="Arial"/>
            </a:endParaRPr>
          </a:p>
        </p:txBody>
      </p:sp>
      <p:pic>
        <p:nvPicPr>
          <p:cNvPr id="11" name="Picture 10" descr="Screen Shot 2013-10-28 at 12.49.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62200"/>
            <a:ext cx="4673600" cy="914400"/>
          </a:xfrm>
          <a:prstGeom prst="rect">
            <a:avLst/>
          </a:prstGeom>
        </p:spPr>
      </p:pic>
      <p:pic>
        <p:nvPicPr>
          <p:cNvPr id="7" name="Picture 6" descr="Screen Shot 2013-10-28 at 12.07.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600" y="2057400"/>
            <a:ext cx="1816100" cy="736600"/>
          </a:xfrm>
          <a:prstGeom prst="rect">
            <a:avLst/>
          </a:prstGeom>
        </p:spPr>
      </p:pic>
      <p:sp>
        <p:nvSpPr>
          <p:cNvPr id="12" name="TextBox 11"/>
          <p:cNvSpPr txBox="1"/>
          <p:nvPr/>
        </p:nvSpPr>
        <p:spPr>
          <a:xfrm>
            <a:off x="5913821" y="1447800"/>
            <a:ext cx="1621658" cy="461665"/>
          </a:xfrm>
          <a:prstGeom prst="rect">
            <a:avLst/>
          </a:prstGeom>
          <a:noFill/>
          <a:ln>
            <a:noFill/>
          </a:ln>
        </p:spPr>
        <p:txBody>
          <a:bodyPr wrap="none" rtlCol="0">
            <a:spAutoFit/>
          </a:bodyPr>
          <a:lstStyle/>
          <a:p>
            <a:r>
              <a:rPr lang="en-US" sz="2400" dirty="0" smtClean="0">
                <a:latin typeface="Arial"/>
                <a:cs typeface="Arial"/>
              </a:rPr>
              <a:t>Publishers</a:t>
            </a:r>
            <a:endParaRPr lang="en-US" sz="2400" dirty="0">
              <a:latin typeface="Arial"/>
              <a:cs typeface="Arial"/>
            </a:endParaRPr>
          </a:p>
        </p:txBody>
      </p:sp>
      <p:pic>
        <p:nvPicPr>
          <p:cNvPr id="13" name="Picture 12" descr="Screen Shot 2013-10-28 at 12.51.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895600"/>
            <a:ext cx="2933700" cy="812800"/>
          </a:xfrm>
          <a:prstGeom prst="rect">
            <a:avLst/>
          </a:prstGeom>
        </p:spPr>
      </p:pic>
      <p:pic>
        <p:nvPicPr>
          <p:cNvPr id="14" name="Picture 13" descr="Screen Shot 2013-10-28 at 12.56.1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6800" y="3875743"/>
            <a:ext cx="1155700" cy="768028"/>
          </a:xfrm>
          <a:prstGeom prst="rect">
            <a:avLst/>
          </a:prstGeom>
        </p:spPr>
      </p:pic>
      <p:pic>
        <p:nvPicPr>
          <p:cNvPr id="15" name="Picture 14" descr="Screen Shot 2013-10-28 at 12.57.3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4800600"/>
            <a:ext cx="1524000" cy="474133"/>
          </a:xfrm>
          <a:prstGeom prst="rect">
            <a:avLst/>
          </a:prstGeom>
        </p:spPr>
      </p:pic>
      <p:pic>
        <p:nvPicPr>
          <p:cNvPr id="3" name="Picture 2" descr="Screen Shot 2015-09-23 at 7.17.50 AM.pn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3505200"/>
            <a:ext cx="2605790" cy="1066800"/>
          </a:xfrm>
          <a:prstGeom prst="rect">
            <a:avLst/>
          </a:prstGeom>
        </p:spPr>
      </p:pic>
    </p:spTree>
    <p:extLst>
      <p:ext uri="{BB962C8B-B14F-4D97-AF65-F5344CB8AC3E}">
        <p14:creationId xmlns:p14="http://schemas.microsoft.com/office/powerpoint/2010/main" val="2811130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smtClean="0"/>
              <a:t>Example of Funder Requirements for Data Sharing</a:t>
            </a:r>
            <a:endParaRPr lang="en-US" dirty="0"/>
          </a:p>
        </p:txBody>
      </p:sp>
      <p:sp>
        <p:nvSpPr>
          <p:cNvPr id="8" name="Content Placeholder 3"/>
          <p:cNvSpPr>
            <a:spLocks noGrp="1"/>
          </p:cNvSpPr>
          <p:nvPr>
            <p:ph idx="10"/>
          </p:nvPr>
        </p:nvSpPr>
        <p:spPr>
          <a:xfrm>
            <a:off x="304800" y="1600200"/>
            <a:ext cx="8458200" cy="4267200"/>
          </a:xfrm>
        </p:spPr>
        <p:txBody>
          <a:bodyPr>
            <a:normAutofit fontScale="92500" lnSpcReduction="20000"/>
          </a:bodyPr>
          <a:lstStyle/>
          <a:p>
            <a:r>
              <a:rPr lang="en-US" dirty="0" smtClean="0"/>
              <a:t>NIH Genomic Data Sharing Policy</a:t>
            </a:r>
          </a:p>
          <a:p>
            <a:pPr lvl="1"/>
            <a:r>
              <a:rPr lang="en-US" dirty="0"/>
              <a:t>Updated August, 2014 </a:t>
            </a:r>
            <a:r>
              <a:rPr lang="en-US" dirty="0">
                <a:hlinkClick r:id="rId3"/>
              </a:rPr>
              <a:t>https://gds.nih.gov/pdf/</a:t>
            </a:r>
            <a:r>
              <a:rPr lang="en-US" dirty="0" smtClean="0">
                <a:hlinkClick r:id="rId3"/>
              </a:rPr>
              <a:t>NIH_GDS_Policy_Overview.pdf</a:t>
            </a:r>
            <a:endParaRPr lang="en-US" dirty="0"/>
          </a:p>
          <a:p>
            <a:pPr lvl="1"/>
            <a:r>
              <a:rPr lang="en-US" dirty="0" smtClean="0"/>
              <a:t>Strikes a </a:t>
            </a:r>
            <a:r>
              <a:rPr lang="en-US" dirty="0"/>
              <a:t>balance between </a:t>
            </a:r>
            <a:r>
              <a:rPr lang="en-US" dirty="0" smtClean="0"/>
              <a:t>encouraging </a:t>
            </a:r>
            <a:r>
              <a:rPr lang="en-US" dirty="0"/>
              <a:t>data sharing as broadly as possible </a:t>
            </a:r>
            <a:r>
              <a:rPr lang="en-US" dirty="0" smtClean="0"/>
              <a:t>and addressing </a:t>
            </a:r>
            <a:r>
              <a:rPr lang="en-US" dirty="0"/>
              <a:t>concerns </a:t>
            </a:r>
            <a:r>
              <a:rPr lang="en-US" dirty="0" smtClean="0"/>
              <a:t>re: identification </a:t>
            </a:r>
            <a:r>
              <a:rPr lang="en-US" dirty="0"/>
              <a:t>of patient donors from genomic </a:t>
            </a:r>
            <a:r>
              <a:rPr lang="en-US" dirty="0" smtClean="0"/>
              <a:t>data</a:t>
            </a:r>
          </a:p>
          <a:p>
            <a:pPr lvl="1"/>
            <a:r>
              <a:rPr lang="en-US" dirty="0"/>
              <a:t>NIH database of human genotypes and phenotypes, </a:t>
            </a:r>
            <a:r>
              <a:rPr lang="en-US" dirty="0" err="1"/>
              <a:t>dbGaP</a:t>
            </a:r>
            <a:r>
              <a:rPr lang="en-US" dirty="0"/>
              <a:t>, will remain the required data repository for all NIH-funded human genetic </a:t>
            </a:r>
            <a:r>
              <a:rPr lang="en-US" dirty="0" smtClean="0"/>
              <a:t>studies, GEO for gene expression studies.</a:t>
            </a:r>
          </a:p>
          <a:p>
            <a:pPr lvl="1"/>
            <a:r>
              <a:rPr lang="en-US" dirty="0" smtClean="0"/>
              <a:t>Data </a:t>
            </a:r>
            <a:r>
              <a:rPr lang="en-US" dirty="0"/>
              <a:t>release is mandated at the time of publication of results or </a:t>
            </a:r>
            <a:r>
              <a:rPr lang="en-US" dirty="0" smtClean="0"/>
              <a:t>earlier</a:t>
            </a:r>
          </a:p>
          <a:p>
            <a:r>
              <a:rPr lang="en-US" dirty="0" smtClean="0"/>
              <a:t>This policy applies to </a:t>
            </a:r>
            <a:r>
              <a:rPr lang="en-US" dirty="0"/>
              <a:t>NIH intramural research projects </a:t>
            </a:r>
            <a:r>
              <a:rPr lang="en-US" dirty="0" smtClean="0"/>
              <a:t>generating </a:t>
            </a:r>
            <a:r>
              <a:rPr lang="en-US" dirty="0"/>
              <a:t>genomic </a:t>
            </a:r>
            <a:r>
              <a:rPr lang="en-US" dirty="0" smtClean="0"/>
              <a:t>data on or </a:t>
            </a:r>
            <a:r>
              <a:rPr lang="en-US" dirty="0"/>
              <a:t>after </a:t>
            </a:r>
            <a:r>
              <a:rPr lang="en-US" dirty="0" smtClean="0"/>
              <a:t>January 25, 2014</a:t>
            </a:r>
            <a:endParaRPr lang="en-US" dirty="0"/>
          </a:p>
          <a:p>
            <a:pPr lvl="1"/>
            <a:endParaRPr lang="en-US" dirty="0"/>
          </a:p>
        </p:txBody>
      </p:sp>
    </p:spTree>
    <p:extLst>
      <p:ext uri="{BB962C8B-B14F-4D97-AF65-F5344CB8AC3E}">
        <p14:creationId xmlns:p14="http://schemas.microsoft.com/office/powerpoint/2010/main" val="6066806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smtClean="0"/>
              <a:t>Example of Publisher Requirements for Data Sharing</a:t>
            </a:r>
            <a:endParaRPr lang="en-US" dirty="0"/>
          </a:p>
        </p:txBody>
      </p:sp>
      <p:sp>
        <p:nvSpPr>
          <p:cNvPr id="8" name="Content Placeholder 3"/>
          <p:cNvSpPr>
            <a:spLocks noGrp="1"/>
          </p:cNvSpPr>
          <p:nvPr>
            <p:ph idx="10"/>
          </p:nvPr>
        </p:nvSpPr>
        <p:spPr>
          <a:xfrm>
            <a:off x="304800" y="1600200"/>
            <a:ext cx="8458200" cy="4267200"/>
          </a:xfrm>
        </p:spPr>
        <p:txBody>
          <a:bodyPr>
            <a:normAutofit fontScale="62500" lnSpcReduction="20000"/>
          </a:bodyPr>
          <a:lstStyle/>
          <a:p>
            <a:r>
              <a:rPr lang="en-US" dirty="0" smtClean="0"/>
              <a:t>From </a:t>
            </a:r>
            <a:r>
              <a:rPr lang="en-US" dirty="0">
                <a:hlinkClick r:id="rId3"/>
              </a:rPr>
              <a:t>Nature Publishing</a:t>
            </a:r>
            <a:r>
              <a:rPr lang="en-US" dirty="0"/>
              <a:t>:  </a:t>
            </a:r>
            <a:endParaRPr lang="en-US" dirty="0" smtClean="0"/>
          </a:p>
          <a:p>
            <a:pPr lvl="1"/>
            <a:r>
              <a:rPr lang="en-US" dirty="0" smtClean="0"/>
              <a:t>A</a:t>
            </a:r>
            <a:r>
              <a:rPr lang="en-US" dirty="0"/>
              <a:t> condition of publication in a Nature journal is that authors are required to make materials, data and associated protocols promptly available to others without undue qualifications.</a:t>
            </a:r>
          </a:p>
          <a:p>
            <a:pPr lvl="1"/>
            <a:r>
              <a:rPr lang="en-US" b="1" dirty="0"/>
              <a:t>Data sets must be made freely available to readers from the date of publication, and must be provided to editors and peer-reviewers at submission, for the purposes of evaluating the manuscript. </a:t>
            </a:r>
          </a:p>
          <a:p>
            <a:pPr lvl="1"/>
            <a:r>
              <a:rPr lang="en-US" dirty="0"/>
              <a:t>For the following types of data set, </a:t>
            </a:r>
            <a:r>
              <a:rPr lang="en-US" b="1" dirty="0">
                <a:solidFill>
                  <a:srgbClr val="000000"/>
                </a:solidFill>
              </a:rPr>
              <a:t>submission to a community-endorsed, public repository is mandatory</a:t>
            </a:r>
            <a:r>
              <a:rPr lang="en-US" i="1" dirty="0">
                <a:solidFill>
                  <a:srgbClr val="000000"/>
                </a:solidFill>
              </a:rPr>
              <a:t>.</a:t>
            </a:r>
            <a:r>
              <a:rPr lang="en-US" dirty="0">
                <a:solidFill>
                  <a:srgbClr val="000000"/>
                </a:solidFill>
              </a:rPr>
              <a:t> </a:t>
            </a:r>
            <a:r>
              <a:rPr lang="en-US" dirty="0"/>
              <a:t>Accession numbers must be provided in the paper. Examples of appropriate public repositories are listed below</a:t>
            </a:r>
            <a:r>
              <a:rPr lang="en-US" dirty="0" smtClean="0"/>
              <a:t>.</a:t>
            </a:r>
          </a:p>
          <a:p>
            <a:pPr lvl="2"/>
            <a:r>
              <a:rPr lang="en-US" dirty="0"/>
              <a:t>Microarray data</a:t>
            </a:r>
          </a:p>
          <a:p>
            <a:pPr lvl="3"/>
            <a:r>
              <a:rPr lang="en-US" dirty="0"/>
              <a:t>MIAME-compliant microarray data: deposit in </a:t>
            </a:r>
            <a:r>
              <a:rPr lang="en-US" dirty="0">
                <a:hlinkClick r:id="rId4"/>
              </a:rPr>
              <a:t>GEO</a:t>
            </a:r>
            <a:r>
              <a:rPr lang="en-US" dirty="0"/>
              <a:t> or </a:t>
            </a:r>
            <a:r>
              <a:rPr lang="en-US" dirty="0">
                <a:hlinkClick r:id="rId5"/>
              </a:rPr>
              <a:t>ArrayExpress</a:t>
            </a:r>
            <a:r>
              <a:rPr lang="en-US" dirty="0"/>
              <a:t> upon submission to the journal.  </a:t>
            </a:r>
          </a:p>
          <a:p>
            <a:pPr lvl="3"/>
            <a:r>
              <a:rPr lang="en-US" dirty="0"/>
              <a:t>Data must be MIAME-compliant, as described at the </a:t>
            </a:r>
            <a:r>
              <a:rPr lang="en-US" dirty="0">
                <a:hlinkClick r:id="rId6"/>
              </a:rPr>
              <a:t>MGED web site</a:t>
            </a:r>
            <a:r>
              <a:rPr lang="en-US" dirty="0"/>
              <a:t> specifying microarray standards. </a:t>
            </a:r>
            <a:endParaRPr lang="en-US" dirty="0" smtClean="0"/>
          </a:p>
          <a:p>
            <a:pPr lvl="2"/>
            <a:r>
              <a:rPr lang="en-US" dirty="0"/>
              <a:t>Simple genetic polymorphisms should be submitted to </a:t>
            </a:r>
            <a:r>
              <a:rPr lang="en-US" dirty="0">
                <a:hlinkClick r:id="rId7"/>
              </a:rPr>
              <a:t>dbSNP</a:t>
            </a:r>
            <a:r>
              <a:rPr lang="en-US" dirty="0"/>
              <a:t>. </a:t>
            </a:r>
            <a:endParaRPr lang="en-US" dirty="0" smtClean="0"/>
          </a:p>
          <a:p>
            <a:pPr lvl="2"/>
            <a:r>
              <a:rPr lang="en-US" dirty="0" smtClean="0"/>
              <a:t>For </a:t>
            </a:r>
            <a:r>
              <a:rPr lang="en-US" dirty="0"/>
              <a:t>data linking genotyping and </a:t>
            </a:r>
            <a:r>
              <a:rPr lang="en-US" dirty="0" err="1"/>
              <a:t>phenotyping</a:t>
            </a:r>
            <a:r>
              <a:rPr lang="en-US" dirty="0"/>
              <a:t> information, we strongly recommend submission to </a:t>
            </a:r>
            <a:r>
              <a:rPr lang="en-US" dirty="0">
                <a:hlinkClick r:id="rId8"/>
              </a:rPr>
              <a:t>dbGAP</a:t>
            </a:r>
            <a:r>
              <a:rPr lang="en-US" dirty="0"/>
              <a:t> or </a:t>
            </a:r>
            <a:r>
              <a:rPr lang="en-US" dirty="0">
                <a:hlinkClick r:id="rId9"/>
              </a:rPr>
              <a:t>EGA</a:t>
            </a:r>
            <a:r>
              <a:rPr lang="en-US" dirty="0"/>
              <a:t>, two repositories that have mechanisms for access control for human health-related phenotypes.</a:t>
            </a:r>
          </a:p>
        </p:txBody>
      </p:sp>
    </p:spTree>
    <p:extLst>
      <p:ext uri="{BB962C8B-B14F-4D97-AF65-F5344CB8AC3E}">
        <p14:creationId xmlns:p14="http://schemas.microsoft.com/office/powerpoint/2010/main" val="34314174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600" dirty="0" smtClean="0">
                <a:latin typeface="Arial"/>
                <a:cs typeface="Arial"/>
              </a:rPr>
              <a:t>Getting Prepared for Big Data:  </a:t>
            </a:r>
            <a:r>
              <a:rPr lang="en-US" sz="3600" dirty="0" smtClean="0">
                <a:latin typeface="Arial"/>
                <a:cs typeface="Arial"/>
                <a:hlinkClick r:id="rId2"/>
              </a:rPr>
              <a:t>NIH Big Data 2 Knowledge Initiative</a:t>
            </a:r>
            <a:endParaRPr lang="en-US" sz="3600" dirty="0">
              <a:latin typeface="Arial"/>
              <a:cs typeface="Arial"/>
            </a:endParaRPr>
          </a:p>
        </p:txBody>
      </p:sp>
      <p:pic>
        <p:nvPicPr>
          <p:cNvPr id="3" name="Picture 2" descr="Screen Shot 2016-01-07 at 11.00.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7924800" cy="4603065"/>
          </a:xfrm>
          <a:prstGeom prst="rect">
            <a:avLst/>
          </a:prstGeom>
          <a:ln>
            <a:solidFill>
              <a:srgbClr val="4F81BD"/>
            </a:solidFill>
          </a:ln>
        </p:spPr>
      </p:pic>
    </p:spTree>
    <p:extLst>
      <p:ext uri="{BB962C8B-B14F-4D97-AF65-F5344CB8AC3E}">
        <p14:creationId xmlns:p14="http://schemas.microsoft.com/office/powerpoint/2010/main" val="25940800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5128</TotalTime>
  <Words>2432</Words>
  <Application>Microsoft Macintosh PowerPoint</Application>
  <PresentationFormat>On-screen Show (4:3)</PresentationFormat>
  <Paragraphs>321</Paragraphs>
  <Slides>42</Slides>
  <Notes>33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Bioinformatics Resources for Biologists Workshop Series @ UCSF</vt:lpstr>
      <vt:lpstr>Goals for today’s workshop</vt:lpstr>
      <vt:lpstr>Research Data Repositories and Directories:  lots of data out there</vt:lpstr>
      <vt:lpstr>PowerPoint Presentation</vt:lpstr>
      <vt:lpstr>Why Share Data?  Sometimes you have to…</vt:lpstr>
      <vt:lpstr>Example of Funder Requirements for Data Sharing</vt:lpstr>
      <vt:lpstr>Example of Publisher Requirements for Data Sharing</vt:lpstr>
      <vt:lpstr>Getting Prepared for Big Data:  NIH Big Data 2 Knowledge Initiative</vt:lpstr>
      <vt:lpstr>Getting Prepared for Big Data:  NIH Big Data 2 Knowledge Initiative</vt:lpstr>
      <vt:lpstr>PowerPoint Presentation</vt:lpstr>
      <vt:lpstr>Benefits of Data Sharing and Reuse</vt:lpstr>
      <vt:lpstr>Re-analysis of TCGA gene expression and copy number alteration data</vt:lpstr>
      <vt:lpstr>Small scale example:  Gain confidence in novel findings.</vt:lpstr>
      <vt:lpstr>Small scale example:  Mining Datasets for Potential Biomarkers</vt:lpstr>
      <vt:lpstr>Example:  Mining Datasets for Potential Biomarkers</vt:lpstr>
      <vt:lpstr>PowerPoint Presentation</vt:lpstr>
      <vt:lpstr>Genomic Data Repositories</vt:lpstr>
      <vt:lpstr>Repositories with Gene Expression Data</vt:lpstr>
      <vt:lpstr>GEO:  Gene Expression Omnibus</vt:lpstr>
      <vt:lpstr>Organization of Data in GEO</vt:lpstr>
      <vt:lpstr>Why is GEO such a valuable repository?  Policy and Standards</vt:lpstr>
      <vt:lpstr>Submitting your data to GEO</vt:lpstr>
      <vt:lpstr>GEO, ArrayExpress Ecosystem</vt:lpstr>
      <vt:lpstr>Digital Expression Explorer &amp; Degust</vt:lpstr>
      <vt:lpstr>Repositories with Sequencing Datasets</vt:lpstr>
      <vt:lpstr>Sequence Read Archive – what’s in there?</vt:lpstr>
      <vt:lpstr>Sequence Read Archive</vt:lpstr>
      <vt:lpstr>NGS Data Analysis Process</vt:lpstr>
      <vt:lpstr>Sequencing Data Ecosystem </vt:lpstr>
      <vt:lpstr>CGHub to TCGA to cBioPortal</vt:lpstr>
      <vt:lpstr>cBioPortal</vt:lpstr>
      <vt:lpstr>Hands-on data mining and analysis exercise</vt:lpstr>
      <vt:lpstr>Analyze microarray data within GEO:  GEO2R</vt:lpstr>
      <vt:lpstr>GEO2R Tutorial Video</vt:lpstr>
      <vt:lpstr>Hands-on Exercise</vt:lpstr>
      <vt:lpstr>DEGs  Networks using STRING</vt:lpstr>
      <vt:lpstr>DEGs  Pathways using GeneTrail</vt:lpstr>
      <vt:lpstr>Which resource to use for which situation?</vt:lpstr>
      <vt:lpstr>Links to Additional Resources</vt:lpstr>
      <vt:lpstr>Thanks for attending…..</vt:lpstr>
      <vt:lpstr>Re-analyze Raw Microarray Data:  AltAnalyze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hayes</dc:creator>
  <cp:lastModifiedBy>Megan Laurance</cp:lastModifiedBy>
  <cp:revision>379</cp:revision>
  <cp:lastPrinted>2014-01-28T23:41:50Z</cp:lastPrinted>
  <dcterms:created xsi:type="dcterms:W3CDTF">2010-08-11T18:33:41Z</dcterms:created>
  <dcterms:modified xsi:type="dcterms:W3CDTF">2016-04-26T18:59:21Z</dcterms:modified>
</cp:coreProperties>
</file>