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57" r:id="rId2"/>
    <p:sldId id="289" r:id="rId3"/>
    <p:sldId id="282" r:id="rId4"/>
    <p:sldId id="259" r:id="rId5"/>
    <p:sldId id="292" r:id="rId6"/>
    <p:sldId id="293" r:id="rId7"/>
    <p:sldId id="294" r:id="rId8"/>
    <p:sldId id="296" r:id="rId9"/>
    <p:sldId id="295" r:id="rId10"/>
    <p:sldId id="288" r:id="rId11"/>
    <p:sldId id="291" r:id="rId12"/>
    <p:sldId id="283" r:id="rId13"/>
    <p:sldId id="300" r:id="rId14"/>
    <p:sldId id="278" r:id="rId15"/>
    <p:sldId id="277" r:id="rId16"/>
    <p:sldId id="298" r:id="rId17"/>
    <p:sldId id="299" r:id="rId18"/>
    <p:sldId id="301" r:id="rId19"/>
    <p:sldId id="303" r:id="rId20"/>
    <p:sldId id="302" r:id="rId21"/>
    <p:sldId id="284" r:id="rId22"/>
    <p:sldId id="304" r:id="rId23"/>
    <p:sldId id="280" r:id="rId24"/>
    <p:sldId id="305" r:id="rId25"/>
    <p:sldId id="306" r:id="rId26"/>
    <p:sldId id="307" r:id="rId27"/>
    <p:sldId id="28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768" autoAdjust="0"/>
  </p:normalViewPr>
  <p:slideViewPr>
    <p:cSldViewPr>
      <p:cViewPr>
        <p:scale>
          <a:sx n="75" d="100"/>
          <a:sy n="75" d="100"/>
        </p:scale>
        <p:origin x="-2652" y="-5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081E01-F331-4789-AD98-F319097AA026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6185B-5A8D-44B9-89A9-4AE70F3DB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869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6185B-5A8D-44B9-89A9-4AE70F3DB08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5884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6185B-5A8D-44B9-89A9-4AE70F3DB08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5884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Raster vs Vector files</a:t>
            </a:r>
          </a:p>
          <a:p>
            <a:pPr marL="1257300" lvl="2" indent="-457200">
              <a:buFont typeface="Wingdings"/>
              <a:buChar char="Ø"/>
            </a:pPr>
            <a:r>
              <a:rPr lang="en-US" dirty="0" smtClean="0">
                <a:solidFill>
                  <a:srgbClr val="0070C0"/>
                </a:solidFill>
              </a:rPr>
              <a:t>Pixels</a:t>
            </a:r>
          </a:p>
          <a:p>
            <a:pPr marL="1257300" lvl="2" indent="-457200">
              <a:buFont typeface="Wingdings"/>
              <a:buChar char="Ø"/>
            </a:pPr>
            <a:r>
              <a:rPr lang="en-US" dirty="0" smtClean="0">
                <a:solidFill>
                  <a:srgbClr val="0070C0"/>
                </a:solidFill>
              </a:rPr>
              <a:t>Points, lines, polygons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Vector files</a:t>
            </a:r>
          </a:p>
          <a:p>
            <a:pPr marL="1257300" lvl="2" indent="-457200">
              <a:buFont typeface="Wingdings"/>
              <a:buChar char="Ø"/>
            </a:pPr>
            <a:r>
              <a:rPr lang="en-US" dirty="0" smtClean="0">
                <a:solidFill>
                  <a:srgbClr val="0070C0"/>
                </a:solidFill>
              </a:rPr>
              <a:t>Analysis and editing</a:t>
            </a:r>
          </a:p>
          <a:p>
            <a:pPr marL="1257300" lvl="2" indent="-457200">
              <a:buFont typeface="Wingdings"/>
              <a:buChar char="Ø"/>
            </a:pPr>
            <a:r>
              <a:rPr lang="en-US" dirty="0" smtClean="0">
                <a:solidFill>
                  <a:srgbClr val="0070C0"/>
                </a:solidFill>
              </a:rPr>
              <a:t>Attribute data (this is what we map)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6185B-5A8D-44B9-89A9-4AE70F3DB08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5884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Raster vs Vector files</a:t>
            </a:r>
          </a:p>
          <a:p>
            <a:pPr marL="1257300" lvl="2" indent="-457200">
              <a:buFont typeface="Wingdings"/>
              <a:buChar char="Ø"/>
            </a:pPr>
            <a:r>
              <a:rPr lang="en-US" dirty="0" smtClean="0">
                <a:solidFill>
                  <a:srgbClr val="0070C0"/>
                </a:solidFill>
              </a:rPr>
              <a:t>Pixels</a:t>
            </a:r>
          </a:p>
          <a:p>
            <a:pPr marL="1257300" lvl="2" indent="-457200">
              <a:buFont typeface="Wingdings"/>
              <a:buChar char="Ø"/>
            </a:pPr>
            <a:r>
              <a:rPr lang="en-US" dirty="0" smtClean="0">
                <a:solidFill>
                  <a:srgbClr val="0070C0"/>
                </a:solidFill>
              </a:rPr>
              <a:t>Points, lines, polygons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Vector files</a:t>
            </a:r>
          </a:p>
          <a:p>
            <a:pPr marL="1257300" lvl="2" indent="-457200">
              <a:buFont typeface="Wingdings"/>
              <a:buChar char="Ø"/>
            </a:pPr>
            <a:r>
              <a:rPr lang="en-US" dirty="0" smtClean="0">
                <a:solidFill>
                  <a:srgbClr val="0070C0"/>
                </a:solidFill>
              </a:rPr>
              <a:t>Analysis and editing</a:t>
            </a:r>
          </a:p>
          <a:p>
            <a:pPr marL="1257300" lvl="2" indent="-457200">
              <a:buFont typeface="Wingdings"/>
              <a:buChar char="Ø"/>
            </a:pPr>
            <a:r>
              <a:rPr lang="en-US" dirty="0" smtClean="0">
                <a:solidFill>
                  <a:srgbClr val="0070C0"/>
                </a:solidFill>
              </a:rPr>
              <a:t>Attribute data (this is what we map)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6185B-5A8D-44B9-89A9-4AE70F3DB08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5884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6185B-5A8D-44B9-89A9-4AE70F3DB08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5884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6185B-5A8D-44B9-89A9-4AE70F3DB08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5884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Raster vs Vector files</a:t>
            </a:r>
          </a:p>
          <a:p>
            <a:pPr marL="1257300" lvl="2" indent="-457200">
              <a:buFont typeface="Wingdings"/>
              <a:buChar char="Ø"/>
            </a:pPr>
            <a:r>
              <a:rPr lang="en-US" dirty="0" smtClean="0">
                <a:solidFill>
                  <a:srgbClr val="0070C0"/>
                </a:solidFill>
              </a:rPr>
              <a:t>Pixels</a:t>
            </a:r>
          </a:p>
          <a:p>
            <a:pPr marL="1257300" lvl="2" indent="-457200">
              <a:buFont typeface="Wingdings"/>
              <a:buChar char="Ø"/>
            </a:pPr>
            <a:r>
              <a:rPr lang="en-US" dirty="0" smtClean="0">
                <a:solidFill>
                  <a:srgbClr val="0070C0"/>
                </a:solidFill>
              </a:rPr>
              <a:t>Points, lines, polygons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Vector files</a:t>
            </a:r>
          </a:p>
          <a:p>
            <a:pPr marL="1257300" lvl="2" indent="-457200">
              <a:buFont typeface="Wingdings"/>
              <a:buChar char="Ø"/>
            </a:pPr>
            <a:r>
              <a:rPr lang="en-US" dirty="0" smtClean="0">
                <a:solidFill>
                  <a:srgbClr val="0070C0"/>
                </a:solidFill>
              </a:rPr>
              <a:t>Analysis and editing</a:t>
            </a:r>
          </a:p>
          <a:p>
            <a:pPr marL="1257300" lvl="2" indent="-457200">
              <a:buFont typeface="Wingdings"/>
              <a:buChar char="Ø"/>
            </a:pPr>
            <a:r>
              <a:rPr lang="en-US" smtClean="0">
                <a:solidFill>
                  <a:srgbClr val="0070C0"/>
                </a:solidFill>
              </a:rPr>
              <a:t>Attribute data (this is what we map)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6185B-5A8D-44B9-89A9-4AE70F3DB08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5884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Raster vs Vector files</a:t>
            </a:r>
          </a:p>
          <a:p>
            <a:pPr marL="1257300" lvl="2" indent="-457200">
              <a:buFont typeface="Wingdings"/>
              <a:buChar char="Ø"/>
            </a:pPr>
            <a:r>
              <a:rPr lang="en-US" dirty="0" smtClean="0">
                <a:solidFill>
                  <a:srgbClr val="0070C0"/>
                </a:solidFill>
              </a:rPr>
              <a:t>Pixels</a:t>
            </a:r>
          </a:p>
          <a:p>
            <a:pPr marL="1257300" lvl="2" indent="-457200">
              <a:buFont typeface="Wingdings"/>
              <a:buChar char="Ø"/>
            </a:pPr>
            <a:r>
              <a:rPr lang="en-US" dirty="0" smtClean="0">
                <a:solidFill>
                  <a:srgbClr val="0070C0"/>
                </a:solidFill>
              </a:rPr>
              <a:t>Points, lines, polygons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Vector files</a:t>
            </a:r>
          </a:p>
          <a:p>
            <a:pPr marL="1257300" lvl="2" indent="-457200">
              <a:buFont typeface="Wingdings"/>
              <a:buChar char="Ø"/>
            </a:pPr>
            <a:r>
              <a:rPr lang="en-US" dirty="0" smtClean="0">
                <a:solidFill>
                  <a:srgbClr val="0070C0"/>
                </a:solidFill>
              </a:rPr>
              <a:t>Analysis and editing</a:t>
            </a:r>
          </a:p>
          <a:p>
            <a:pPr marL="1257300" lvl="2" indent="-457200">
              <a:buFont typeface="Wingdings"/>
              <a:buChar char="Ø"/>
            </a:pPr>
            <a:r>
              <a:rPr lang="en-US" smtClean="0">
                <a:solidFill>
                  <a:srgbClr val="0070C0"/>
                </a:solidFill>
              </a:rPr>
              <a:t>Attribute data (this is what we map)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6185B-5A8D-44B9-89A9-4AE70F3DB08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5884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6185B-5A8D-44B9-89A9-4AE70F3DB08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5884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6185B-5A8D-44B9-89A9-4AE70F3DB08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5884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6185B-5A8D-44B9-89A9-4AE70F3DB08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588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6185B-5A8D-44B9-89A9-4AE70F3DB0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7073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6185B-5A8D-44B9-89A9-4AE70F3DB08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5884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6185B-5A8D-44B9-89A9-4AE70F3DB08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5884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6185B-5A8D-44B9-89A9-4AE70F3DB08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5884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6185B-5A8D-44B9-89A9-4AE70F3DB08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5884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6185B-5A8D-44B9-89A9-4AE70F3DB08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5884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6185B-5A8D-44B9-89A9-4AE70F3DB08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5884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6185B-5A8D-44B9-89A9-4AE70F3DB08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588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6185B-5A8D-44B9-89A9-4AE70F3DB0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707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6185B-5A8D-44B9-89A9-4AE70F3DB0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707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6185B-5A8D-44B9-89A9-4AE70F3DB08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707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6185B-5A8D-44B9-89A9-4AE70F3DB08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7073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6185B-5A8D-44B9-89A9-4AE70F3DB08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7073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6185B-5A8D-44B9-89A9-4AE70F3DB08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707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6185B-5A8D-44B9-89A9-4AE70F3DB08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588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0DC5-086A-4E58-8886-A38E3BED7615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C903-3829-426C-ADE4-50D66F6AD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408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0DC5-086A-4E58-8886-A38E3BED7615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C903-3829-426C-ADE4-50D66F6AD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667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0DC5-086A-4E58-8886-A38E3BED7615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C903-3829-426C-ADE4-50D66F6AD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839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0DC5-086A-4E58-8886-A38E3BED7615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C903-3829-426C-ADE4-50D66F6AD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476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0DC5-086A-4E58-8886-A38E3BED7615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C903-3829-426C-ADE4-50D66F6AD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291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0DC5-086A-4E58-8886-A38E3BED7615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C903-3829-426C-ADE4-50D66F6AD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328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0DC5-086A-4E58-8886-A38E3BED7615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C903-3829-426C-ADE4-50D66F6AD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736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0DC5-086A-4E58-8886-A38E3BED7615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C903-3829-426C-ADE4-50D66F6AD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04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0DC5-086A-4E58-8886-A38E3BED7615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C903-3829-426C-ADE4-50D66F6AD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623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0DC5-086A-4E58-8886-A38E3BED7615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C903-3829-426C-ADE4-50D66F6AD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607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0DC5-086A-4E58-8886-A38E3BED7615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C903-3829-426C-ADE4-50D66F6AD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882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10DC5-086A-4E58-8886-A38E3BED7615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CC903-3829-426C-ADE4-50D66F6AD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030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nsus.gov/geo/maps-data/data/tiger-line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actfinder2.census.gov/faces/nav/jsf/pages/index.xhtml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tinyurl.com/dlab-gis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Choropleth_map" TargetMode="External"/><Relationship Id="rId4" Type="http://schemas.openxmlformats.org/officeDocument/2006/relationships/hyperlink" Target="http://en.wikipedia.org/wiki/Thematic_map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95400" y="1371600"/>
            <a:ext cx="6477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smtClean="0">
                <a:solidFill>
                  <a:schemeClr val="bg1"/>
                </a:solidFill>
              </a:rPr>
              <a:t>Basics of thematic mapping in GIS (</a:t>
            </a:r>
            <a:r>
              <a:rPr lang="en-US" sz="4200" b="1" dirty="0" err="1" smtClean="0">
                <a:solidFill>
                  <a:schemeClr val="bg1"/>
                </a:solidFill>
              </a:rPr>
              <a:t>ArcMap</a:t>
            </a:r>
            <a:r>
              <a:rPr lang="en-US" sz="4200" b="1" dirty="0" smtClean="0">
                <a:solidFill>
                  <a:schemeClr val="bg1"/>
                </a:solidFill>
              </a:rPr>
              <a:t>)</a:t>
            </a:r>
          </a:p>
          <a:p>
            <a:pPr algn="ctr"/>
            <a:endParaRPr lang="en-US" sz="4000" dirty="0" smtClean="0">
              <a:solidFill>
                <a:schemeClr val="bg1"/>
              </a:solidFill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Kelly </a:t>
            </a:r>
            <a:r>
              <a:rPr lang="en-US" sz="3200" dirty="0" err="1" smtClean="0">
                <a:solidFill>
                  <a:schemeClr val="bg1"/>
                </a:solidFill>
              </a:rPr>
              <a:t>Clonts</a:t>
            </a:r>
            <a:endParaRPr lang="en-US" sz="3200" dirty="0" smtClean="0">
              <a:solidFill>
                <a:schemeClr val="bg1"/>
              </a:solidFill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Presentation for UC Berkeley, D-Lab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October 29</a:t>
            </a:r>
            <a:r>
              <a:rPr lang="en-US" sz="3200" baseline="30000" dirty="0" smtClean="0">
                <a:solidFill>
                  <a:schemeClr val="bg1"/>
                </a:solidFill>
              </a:rPr>
              <a:t>th</a:t>
            </a:r>
            <a:r>
              <a:rPr lang="en-US" sz="3200" dirty="0" smtClean="0">
                <a:solidFill>
                  <a:schemeClr val="bg1"/>
                </a:solidFill>
              </a:rPr>
              <a:t>, 2014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5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382000" cy="51054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Geographic information (GIS </a:t>
            </a:r>
            <a:r>
              <a:rPr lang="en-US" dirty="0" err="1" smtClean="0"/>
              <a:t>shapefile</a:t>
            </a:r>
            <a:r>
              <a:rPr lang="en-US" dirty="0" smtClean="0"/>
              <a:t>)</a:t>
            </a:r>
          </a:p>
          <a:p>
            <a:pPr marL="685800" lvl="1"/>
            <a:r>
              <a:rPr lang="en-US" sz="2200" dirty="0"/>
              <a:t>This data can be found on the US Census TIGER website: </a:t>
            </a:r>
            <a:r>
              <a:rPr lang="en-US" sz="2200" dirty="0">
                <a:hlinkClick r:id="rId3"/>
              </a:rPr>
              <a:t>https://</a:t>
            </a:r>
            <a:r>
              <a:rPr lang="en-US" sz="2200" dirty="0" smtClean="0">
                <a:hlinkClick r:id="rId3"/>
              </a:rPr>
              <a:t>www.census.gov/geo/maps-data/data/tiger-line.html</a:t>
            </a:r>
            <a:r>
              <a:rPr lang="en-US" sz="2200" dirty="0" smtClean="0"/>
              <a:t> </a:t>
            </a:r>
          </a:p>
          <a:p>
            <a:pPr marL="685800" lvl="1"/>
            <a:r>
              <a:rPr lang="en-US" sz="2200" dirty="0" smtClean="0"/>
              <a:t>Tiger/line </a:t>
            </a:r>
            <a:r>
              <a:rPr lang="en-US" sz="2200" dirty="0" err="1" smtClean="0"/>
              <a:t>shapefiles</a:t>
            </a:r>
            <a:r>
              <a:rPr lang="en-US" sz="2200" dirty="0" smtClean="0"/>
              <a:t> &gt; 2013 &gt; Download &gt; web interface &gt; blocks &gt;</a:t>
            </a:r>
            <a:r>
              <a:rPr lang="en-US" sz="2200" dirty="0" err="1" smtClean="0"/>
              <a:t>california</a:t>
            </a:r>
            <a:endParaRPr lang="en-US" sz="2200" dirty="0" smtClean="0"/>
          </a:p>
          <a:p>
            <a:pPr marL="685800" lvl="1"/>
            <a:r>
              <a:rPr lang="en-US" sz="2200" dirty="0" smtClean="0"/>
              <a:t>Download </a:t>
            </a:r>
            <a:r>
              <a:rPr lang="en-US" sz="2200" dirty="0"/>
              <a:t>and </a:t>
            </a:r>
            <a:r>
              <a:rPr lang="en-US" sz="2200" b="1" dirty="0"/>
              <a:t>Extract</a:t>
            </a:r>
            <a:r>
              <a:rPr lang="en-US" sz="2200" dirty="0"/>
              <a:t> (to an easy-to-find location)</a:t>
            </a:r>
          </a:p>
          <a:p>
            <a:pPr marL="685800" lvl="1"/>
            <a:endParaRPr lang="en-US" sz="1500" b="1" dirty="0" smtClean="0"/>
          </a:p>
          <a:p>
            <a:pPr marL="514350" indent="-514350">
              <a:buAutoNum type="arabicPeriod"/>
            </a:pPr>
            <a:r>
              <a:rPr lang="en-US" dirty="0" smtClean="0"/>
              <a:t>Demographic information (Excel/.CSV)</a:t>
            </a:r>
          </a:p>
          <a:p>
            <a:pPr marL="685800" lvl="2" indent="-285750"/>
            <a:r>
              <a:rPr lang="en-US" sz="2200" dirty="0"/>
              <a:t>This data can be found on the US Census Factfinder2 Website </a:t>
            </a:r>
            <a:r>
              <a:rPr lang="en-US" sz="2200" dirty="0">
                <a:hlinkClick r:id="rId4"/>
              </a:rPr>
              <a:t>http://</a:t>
            </a:r>
            <a:r>
              <a:rPr lang="en-US" sz="2200" dirty="0" smtClean="0">
                <a:hlinkClick r:id="rId4"/>
              </a:rPr>
              <a:t>factfinder2.census.gov/faces/nav/jsf/pages/index.xhtml</a:t>
            </a:r>
            <a:endParaRPr lang="en-US" sz="2200" dirty="0" smtClean="0"/>
          </a:p>
          <a:p>
            <a:pPr marL="1143000" lvl="3" indent="-285750"/>
            <a:r>
              <a:rPr lang="en-US" sz="2200" dirty="0" smtClean="0"/>
              <a:t>Advanced </a:t>
            </a:r>
            <a:r>
              <a:rPr lang="en-US" sz="2200" dirty="0"/>
              <a:t>Search &gt; Show me </a:t>
            </a:r>
            <a:r>
              <a:rPr lang="en-US" sz="2200" dirty="0" smtClean="0"/>
              <a:t>All</a:t>
            </a:r>
          </a:p>
          <a:p>
            <a:pPr marL="1143000" lvl="3" indent="-285750"/>
            <a:r>
              <a:rPr lang="en-US" sz="2200" dirty="0" smtClean="0"/>
              <a:t>Geographies </a:t>
            </a:r>
            <a:r>
              <a:rPr lang="en-US" sz="2200" dirty="0"/>
              <a:t>&gt; Name &gt; “block” “San </a:t>
            </a:r>
            <a:r>
              <a:rPr lang="en-US" sz="2200" dirty="0" smtClean="0"/>
              <a:t>Francisco”</a:t>
            </a:r>
          </a:p>
          <a:p>
            <a:pPr marL="1143000" lvl="3" indent="-285750"/>
            <a:r>
              <a:rPr lang="en-US" sz="2200" dirty="0" smtClean="0"/>
              <a:t>Select</a:t>
            </a:r>
            <a:r>
              <a:rPr lang="en-US" sz="2200" dirty="0"/>
              <a:t>: all Blocks within San Francisco County, </a:t>
            </a:r>
            <a:r>
              <a:rPr lang="en-US" sz="2200" dirty="0" smtClean="0"/>
              <a:t>California</a:t>
            </a:r>
          </a:p>
          <a:p>
            <a:pPr marL="1143000" lvl="3" indent="-285750"/>
            <a:r>
              <a:rPr lang="en-US" sz="2200" dirty="0" smtClean="0"/>
              <a:t>In </a:t>
            </a:r>
            <a:r>
              <a:rPr lang="en-US" sz="2200" dirty="0"/>
              <a:t>search: </a:t>
            </a:r>
            <a:r>
              <a:rPr lang="en-US" sz="2200" dirty="0" smtClean="0"/>
              <a:t>“housing units” </a:t>
            </a:r>
            <a:r>
              <a:rPr lang="en-US" sz="2200" dirty="0"/>
              <a:t>(or </a:t>
            </a:r>
            <a:r>
              <a:rPr lang="en-US" sz="2200" dirty="0" smtClean="0"/>
              <a:t>H1), Download file</a:t>
            </a:r>
            <a:endParaRPr lang="en-US" sz="2200" dirty="0"/>
          </a:p>
          <a:p>
            <a:pPr marL="1143000" lvl="3" indent="-285750"/>
            <a:r>
              <a:rPr lang="en-US" sz="2200" dirty="0" smtClean="0"/>
              <a:t>Download and </a:t>
            </a:r>
            <a:r>
              <a:rPr lang="en-US" sz="2200" b="1" dirty="0" smtClean="0"/>
              <a:t>Extract</a:t>
            </a:r>
            <a:r>
              <a:rPr lang="en-US" sz="2200" dirty="0" smtClean="0"/>
              <a:t> (to an easy-to-find location)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1. Data files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347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1. Data files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077200" cy="4754563"/>
          </a:xfrm>
        </p:spPr>
        <p:txBody>
          <a:bodyPr>
            <a:normAutofit/>
          </a:bodyPr>
          <a:lstStyle/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Download </a:t>
            </a:r>
            <a:r>
              <a:rPr lang="en-US" dirty="0"/>
              <a:t>and </a:t>
            </a:r>
            <a:r>
              <a:rPr lang="en-US" b="1" dirty="0"/>
              <a:t>Extract</a:t>
            </a:r>
            <a:r>
              <a:rPr lang="en-US" dirty="0"/>
              <a:t> (to an easy-to-find location)</a:t>
            </a:r>
          </a:p>
          <a:p>
            <a:pPr marL="1257300" lvl="2" indent="-457200"/>
            <a:r>
              <a:rPr lang="en-US" dirty="0"/>
              <a:t>.dbf (attribute data – think of it as an excel file)</a:t>
            </a:r>
          </a:p>
          <a:p>
            <a:pPr marL="1257300" lvl="2" indent="-457200"/>
            <a:r>
              <a:rPr lang="en-US" dirty="0"/>
              <a:t>.</a:t>
            </a:r>
            <a:r>
              <a:rPr lang="en-US" dirty="0" err="1"/>
              <a:t>prj</a:t>
            </a:r>
            <a:r>
              <a:rPr lang="en-US" dirty="0"/>
              <a:t> (projection – open in notepad)</a:t>
            </a:r>
          </a:p>
          <a:p>
            <a:pPr marL="1257300" lvl="2" indent="-457200"/>
            <a:r>
              <a:rPr lang="en-US" b="1" dirty="0"/>
              <a:t>.</a:t>
            </a:r>
            <a:r>
              <a:rPr lang="en-US" b="1" dirty="0" err="1"/>
              <a:t>shp</a:t>
            </a:r>
            <a:r>
              <a:rPr lang="en-US" b="1" dirty="0"/>
              <a:t> (geometry data)</a:t>
            </a:r>
          </a:p>
          <a:p>
            <a:pPr marL="1257300" lvl="2" indent="-457200"/>
            <a:r>
              <a:rPr lang="en-US" dirty="0"/>
              <a:t>.sph.xml (</a:t>
            </a:r>
            <a:r>
              <a:rPr lang="en-US" dirty="0" err="1"/>
              <a:t>ArcMap’s</a:t>
            </a:r>
            <a:r>
              <a:rPr lang="en-US" dirty="0"/>
              <a:t> file)</a:t>
            </a:r>
          </a:p>
          <a:p>
            <a:pPr marL="1257300" lvl="2" indent="-457200"/>
            <a:r>
              <a:rPr lang="en-US" dirty="0"/>
              <a:t>.</a:t>
            </a:r>
            <a:r>
              <a:rPr lang="en-US" dirty="0" err="1"/>
              <a:t>shx</a:t>
            </a:r>
            <a:r>
              <a:rPr lang="en-US" dirty="0"/>
              <a:t> (index file)</a:t>
            </a:r>
          </a:p>
        </p:txBody>
      </p:sp>
    </p:spTree>
    <p:extLst>
      <p:ext uri="{BB962C8B-B14F-4D97-AF65-F5344CB8AC3E}">
        <p14:creationId xmlns:p14="http://schemas.microsoft.com/office/powerpoint/2010/main" val="121555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2. GIS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143000"/>
            <a:ext cx="86868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Start </a:t>
            </a:r>
            <a:r>
              <a:rPr lang="en-US" dirty="0" err="1" smtClean="0"/>
              <a:t>ArcMap</a:t>
            </a:r>
            <a:r>
              <a:rPr lang="en-US" dirty="0" smtClean="0"/>
              <a:t>		</a:t>
            </a:r>
            <a:endParaRPr lang="en-US" u="sng" dirty="0" smtClean="0"/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Start menu – All Programs – ArcMap10.1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Add data, select </a:t>
            </a:r>
            <a:r>
              <a:rPr lang="en-US" sz="2400" dirty="0" err="1" smtClean="0"/>
              <a:t>shapefile</a:t>
            </a:r>
            <a:r>
              <a:rPr lang="en-US" sz="2400" dirty="0" smtClean="0"/>
              <a:t> and excel file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8"/>
          <a:stretch/>
        </p:blipFill>
        <p:spPr bwMode="auto">
          <a:xfrm>
            <a:off x="1524000" y="3048000"/>
            <a:ext cx="5562600" cy="3187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962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810000"/>
          </a:xfrm>
        </p:spPr>
        <p:txBody>
          <a:bodyPr>
            <a:normAutofit/>
          </a:bodyPr>
          <a:lstStyle/>
          <a:p>
            <a:r>
              <a:rPr lang="en-US" dirty="0" smtClean="0"/>
              <a:t>Check projection: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View &gt; Data Frame Properties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NAD 1983 </a:t>
            </a:r>
            <a:r>
              <a:rPr lang="en-US" sz="2400" dirty="0" err="1" smtClean="0"/>
              <a:t>StatePlane</a:t>
            </a:r>
            <a:r>
              <a:rPr lang="en-US" sz="2400" dirty="0" smtClean="0"/>
              <a:t> California III FIPS 0403 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2. GIS: Basic Tools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89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2. GIS: Basic Tools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1143001"/>
            <a:ext cx="9144000" cy="3200400"/>
          </a:xfrm>
        </p:spPr>
        <p:txBody>
          <a:bodyPr>
            <a:noAutofit/>
          </a:bodyPr>
          <a:lstStyle/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Explore toolbars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Layout vs. data view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b="1" dirty="0" smtClean="0"/>
              <a:t>Table of Contents</a:t>
            </a:r>
          </a:p>
          <a:p>
            <a:pPr marL="1257300" lvl="2" indent="-457200"/>
            <a:r>
              <a:rPr lang="en-US" sz="2000" dirty="0" smtClean="0"/>
              <a:t>layers </a:t>
            </a:r>
            <a:r>
              <a:rPr lang="en-US" sz="2000" dirty="0"/>
              <a:t>in “List by Drawing Order,” “List by Source,” “List by Visibility” and “List by Selection</a:t>
            </a:r>
            <a:r>
              <a:rPr lang="en-US" sz="2000" dirty="0" smtClean="0"/>
              <a:t>”.</a:t>
            </a:r>
          </a:p>
          <a:p>
            <a:pPr marL="1257300" lvl="2" indent="-457200"/>
            <a:r>
              <a:rPr lang="en-US" sz="2000" dirty="0"/>
              <a:t>Layers on bottom = below / top = </a:t>
            </a:r>
            <a:r>
              <a:rPr lang="en-US" sz="2000" dirty="0" smtClean="0"/>
              <a:t>above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Zoom: mouse, zoom toolbar, and right click</a:t>
            </a:r>
          </a:p>
          <a:p>
            <a:pPr marL="1257300" lvl="2" indent="-457200"/>
            <a:r>
              <a:rPr lang="en-US" sz="2000" dirty="0"/>
              <a:t>Customize&gt;</a:t>
            </a:r>
            <a:r>
              <a:rPr lang="en-US" sz="2000" dirty="0" err="1"/>
              <a:t>ArcMap</a:t>
            </a:r>
            <a:r>
              <a:rPr lang="en-US" sz="2000" dirty="0"/>
              <a:t> Options</a:t>
            </a:r>
            <a:r>
              <a:rPr lang="en-US" sz="2000" dirty="0" smtClean="0"/>
              <a:t>… (for changing mouse zoom)</a:t>
            </a:r>
          </a:p>
          <a:p>
            <a:pPr lvl="2" indent="-342900"/>
            <a:endParaRPr lang="en-US" sz="2000" dirty="0" smtClean="0"/>
          </a:p>
          <a:p>
            <a:pPr marL="1257300" lvl="2" indent="-457200"/>
            <a:endParaRPr lang="en-US" sz="2000" dirty="0"/>
          </a:p>
          <a:p>
            <a:endParaRPr lang="en-US" sz="2000" dirty="0"/>
          </a:p>
          <a:p>
            <a:pPr marL="1257300" lvl="2" indent="-457200"/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414" y="4071223"/>
            <a:ext cx="3581400" cy="2786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905000" y="5195500"/>
            <a:ext cx="32570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/>
              <a:t>To measure, click the ruler, then click your map. Options to change units will appear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9256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2. GIS: Basic Tools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04800" y="1313728"/>
            <a:ext cx="8077200" cy="4754563"/>
          </a:xfrm>
        </p:spPr>
        <p:txBody>
          <a:bodyPr>
            <a:normAutofit/>
          </a:bodyPr>
          <a:lstStyle/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Toolbars: Customize&gt;Toolbars (if the toolbars aren’t already there)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Selection Tool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Editing session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3824120"/>
            <a:ext cx="9144000" cy="208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5926723"/>
            <a:ext cx="758412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toolbar: zoom in/out, move, select, information, measure options and more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903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543800" cy="3810000"/>
          </a:xfrm>
        </p:spPr>
        <p:txBody>
          <a:bodyPr>
            <a:normAutofit/>
          </a:bodyPr>
          <a:lstStyle/>
          <a:p>
            <a:r>
              <a:rPr lang="en-US" dirty="0" smtClean="0"/>
              <a:t>Calculate Area of each Polygon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Right </a:t>
            </a:r>
            <a:r>
              <a:rPr lang="en-US" sz="2400" dirty="0"/>
              <a:t>click &gt; open attributes table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Table &gt; Add Field</a:t>
            </a:r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2. GIS: Basic Tools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93"/>
          <a:stretch/>
        </p:blipFill>
        <p:spPr bwMode="auto">
          <a:xfrm>
            <a:off x="457200" y="2819400"/>
            <a:ext cx="266700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794000"/>
            <a:ext cx="290512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102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543800" cy="3810000"/>
          </a:xfrm>
        </p:spPr>
        <p:txBody>
          <a:bodyPr>
            <a:normAutofit/>
          </a:bodyPr>
          <a:lstStyle/>
          <a:p>
            <a:r>
              <a:rPr lang="en-US" dirty="0" smtClean="0"/>
              <a:t>Right click Area &gt; Calculate Geometry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2. GIS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739900"/>
            <a:ext cx="497205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850" y="1795462"/>
            <a:ext cx="414337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487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CENSUS DATA FILE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077200" cy="4754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Census Data</a:t>
            </a:r>
          </a:p>
          <a:p>
            <a:r>
              <a:rPr lang="en-US" sz="1600" dirty="0" smtClean="0"/>
              <a:t>Can Only have 1 column, specific naming rules</a:t>
            </a:r>
          </a:p>
          <a:p>
            <a:pPr lvl="1"/>
            <a:r>
              <a:rPr lang="en-US" sz="1500" dirty="0" smtClean="0"/>
              <a:t>begin </a:t>
            </a:r>
            <a:r>
              <a:rPr lang="en-US" sz="1500" dirty="0"/>
              <a:t>with a </a:t>
            </a:r>
            <a:r>
              <a:rPr lang="en-US" sz="1500" dirty="0" smtClean="0"/>
              <a:t>letter (not a number!)</a:t>
            </a:r>
          </a:p>
          <a:p>
            <a:pPr lvl="1"/>
            <a:r>
              <a:rPr lang="en-US" sz="1500" dirty="0" smtClean="0"/>
              <a:t> no </a:t>
            </a:r>
            <a:r>
              <a:rPr lang="en-US" sz="1500" dirty="0"/>
              <a:t>more than 64 </a:t>
            </a:r>
            <a:r>
              <a:rPr lang="en-US" sz="1500" dirty="0" smtClean="0"/>
              <a:t>characters</a:t>
            </a:r>
          </a:p>
          <a:p>
            <a:pPr lvl="1"/>
            <a:r>
              <a:rPr lang="en-US" sz="1500" dirty="0" smtClean="0"/>
              <a:t>may not consist solely of reserved words (these are typically very simple, such as: date, name, text, year) </a:t>
            </a:r>
          </a:p>
          <a:p>
            <a:r>
              <a:rPr lang="en-US" sz="1600" dirty="0" smtClean="0"/>
              <a:t>Need to create a “Block” column that matches our GIS data</a:t>
            </a:r>
            <a:endParaRPr lang="en-US" sz="1500" dirty="0"/>
          </a:p>
          <a:p>
            <a:pPr lvl="1"/>
            <a:endParaRPr lang="en-US" sz="1500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" t="11818" r="2204" b="15758"/>
          <a:stretch/>
        </p:blipFill>
        <p:spPr bwMode="auto">
          <a:xfrm>
            <a:off x="1376300" y="4013200"/>
            <a:ext cx="71327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563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CENSUS DATA FILE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8077200" cy="4754563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US" sz="3200" dirty="0" smtClean="0"/>
              <a:t>What ID number do we use?</a:t>
            </a:r>
            <a:endParaRPr lang="en-US" sz="3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Find an ID number on your </a:t>
            </a:r>
            <a:r>
              <a:rPr lang="en-US" sz="1600" dirty="0" err="1" smtClean="0"/>
              <a:t>shapefile</a:t>
            </a:r>
            <a:r>
              <a:rPr lang="en-US" sz="1600" dirty="0" smtClean="0"/>
              <a:t> that matches one on your spreadsheet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We need to make sure these numbers match exactly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" t="11818" r="2204" b="15758"/>
          <a:stretch/>
        </p:blipFill>
        <p:spPr bwMode="auto">
          <a:xfrm>
            <a:off x="774700" y="3619500"/>
            <a:ext cx="7747000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4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77200" cy="4754563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US" dirty="0" smtClean="0"/>
              <a:t>Download Zip file:</a:t>
            </a:r>
          </a:p>
          <a:p>
            <a:pPr marL="400050" lvl="1" indent="0">
              <a:buNone/>
            </a:pPr>
            <a:endParaRPr lang="en-US" dirty="0"/>
          </a:p>
          <a:p>
            <a:pPr marL="400050" lvl="1" indent="0">
              <a:buNone/>
            </a:pPr>
            <a:r>
              <a:rPr lang="en-US" b="1" dirty="0" smtClean="0">
                <a:hlinkClick r:id="rId3"/>
              </a:rPr>
              <a:t>tinyurl.com/dlab-gis1</a:t>
            </a:r>
            <a:endParaRPr lang="en-US" b="1" dirty="0" smtClean="0"/>
          </a:p>
          <a:p>
            <a:pPr marL="400050" lvl="1" indent="0">
              <a:buNone/>
            </a:pPr>
            <a:endParaRPr lang="en-US" b="1" dirty="0"/>
          </a:p>
          <a:p>
            <a:pPr marL="400050" lvl="1" indent="0">
              <a:buNone/>
            </a:pPr>
            <a:r>
              <a:rPr lang="en-US" sz="2400" dirty="0" smtClean="0"/>
              <a:t>(Just in case that doesn’t work):</a:t>
            </a:r>
          </a:p>
          <a:p>
            <a:pPr marL="400050" lvl="1" indent="0">
              <a:buNone/>
            </a:pPr>
            <a:r>
              <a:rPr lang="en-US" sz="2400" dirty="0" smtClean="0"/>
              <a:t>dropbox.com/s/kzpxpddqh4u06h0/</a:t>
            </a:r>
            <a:r>
              <a:rPr lang="en-US" sz="2400" dirty="0" err="1" smtClean="0"/>
              <a:t>Dlab.zip?dl</a:t>
            </a:r>
            <a:r>
              <a:rPr lang="en-US" sz="2400" dirty="0" smtClean="0"/>
              <a:t>=0</a:t>
            </a:r>
          </a:p>
          <a:p>
            <a:pPr marL="400050" lvl="1" indent="0">
              <a:buNone/>
            </a:pPr>
            <a:endParaRPr lang="en-US" dirty="0"/>
          </a:p>
          <a:p>
            <a:pPr marL="400050" lvl="1" indent="0">
              <a:buNone/>
            </a:pPr>
            <a:r>
              <a:rPr lang="en-US" dirty="0" smtClean="0"/>
              <a:t>Open download and </a:t>
            </a:r>
            <a:r>
              <a:rPr lang="en-US" b="1" dirty="0" smtClean="0"/>
              <a:t>extract </a:t>
            </a:r>
            <a:r>
              <a:rPr lang="en-US" dirty="0" smtClean="0"/>
              <a:t>the files to a folder in an easy to find location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1. Data files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48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CENSUS DATA FILE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3886200" cy="4754563"/>
          </a:xfrm>
        </p:spPr>
        <p:txBody>
          <a:bodyPr>
            <a:norm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3200" dirty="0"/>
              <a:t>What ID number do we use?</a:t>
            </a:r>
          </a:p>
          <a:p>
            <a:r>
              <a:rPr lang="en-US" sz="1600" b="1" dirty="0" smtClean="0"/>
              <a:t>Need to create a new column with a “0” in from of the GEO.id2 (or Id2)</a:t>
            </a:r>
          </a:p>
          <a:p>
            <a:pPr>
              <a:buAutoNum type="arabicPeriod"/>
            </a:pPr>
            <a:r>
              <a:rPr lang="en-US" sz="1600" dirty="0" smtClean="0"/>
              <a:t>Create new column, called “Id3”</a:t>
            </a:r>
          </a:p>
          <a:p>
            <a:pPr>
              <a:buAutoNum type="arabicPeriod"/>
            </a:pPr>
            <a:r>
              <a:rPr lang="en-US" sz="1600" dirty="0" smtClean="0"/>
              <a:t>Go to Number &gt; Custom &gt; Type &gt; 0</a:t>
            </a:r>
          </a:p>
          <a:p>
            <a:pPr>
              <a:buAutoNum type="arabicPeriod"/>
            </a:pPr>
            <a:r>
              <a:rPr lang="en-US" sz="1600" dirty="0" smtClean="0"/>
              <a:t>Type a new formula, =0&amp;B2 to create new ID number</a:t>
            </a:r>
          </a:p>
          <a:p>
            <a:pPr>
              <a:buAutoNum type="arabicPeriod"/>
            </a:pPr>
            <a:r>
              <a:rPr lang="en-US" sz="1600" dirty="0" smtClean="0"/>
              <a:t>Drag down to all cells</a:t>
            </a:r>
          </a:p>
          <a:p>
            <a:pPr>
              <a:buAutoNum type="arabicPeriod"/>
            </a:pPr>
            <a:r>
              <a:rPr lang="en-US" sz="1600" dirty="0" smtClean="0"/>
              <a:t>Save file</a:t>
            </a:r>
            <a:endParaRPr lang="en-US" sz="1500" dirty="0"/>
          </a:p>
          <a:p>
            <a:pPr lvl="1"/>
            <a:endParaRPr lang="en-US" sz="1500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057400"/>
            <a:ext cx="4724400" cy="4248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5029200"/>
            <a:ext cx="35623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991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3. Join Data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" y="1295400"/>
            <a:ext cx="7848600" cy="4525963"/>
          </a:xfrm>
        </p:spPr>
        <p:txBody>
          <a:bodyPr/>
          <a:lstStyle/>
          <a:p>
            <a:r>
              <a:rPr lang="en-US" dirty="0" smtClean="0"/>
              <a:t>Add Spreadsheet data to </a:t>
            </a:r>
            <a:r>
              <a:rPr lang="en-US" dirty="0" err="1" smtClean="0"/>
              <a:t>ArcMap</a:t>
            </a:r>
            <a:endParaRPr lang="en-US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8"/>
          <a:stretch/>
        </p:blipFill>
        <p:spPr bwMode="auto">
          <a:xfrm>
            <a:off x="1790700" y="2438400"/>
            <a:ext cx="5562600" cy="3187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63555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3. Join Data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" y="1295400"/>
            <a:ext cx="3200400" cy="4525963"/>
          </a:xfrm>
        </p:spPr>
        <p:txBody>
          <a:bodyPr/>
          <a:lstStyle/>
          <a:p>
            <a:r>
              <a:rPr lang="en-US" dirty="0" smtClean="0"/>
              <a:t>Join data</a:t>
            </a:r>
          </a:p>
          <a:p>
            <a:endParaRPr lang="en-US" dirty="0"/>
          </a:p>
          <a:p>
            <a:r>
              <a:rPr lang="en-US" dirty="0" smtClean="0"/>
              <a:t>Choose Block ID field on both files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762000"/>
            <a:ext cx="6686550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40922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4. Create Map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4983163"/>
          </a:xfrm>
        </p:spPr>
        <p:txBody>
          <a:bodyPr>
            <a:normAutofit/>
          </a:bodyPr>
          <a:lstStyle/>
          <a:p>
            <a:pPr marL="1257300" lvl="2" indent="-457200">
              <a:buFont typeface="Wingdings"/>
              <a:buChar char="Ø"/>
            </a:pP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14400"/>
            <a:ext cx="3695700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5"/>
          <p:cNvSpPr txBox="1">
            <a:spLocks/>
          </p:cNvSpPr>
          <p:nvPr/>
        </p:nvSpPr>
        <p:spPr>
          <a:xfrm>
            <a:off x="76200" y="1295400"/>
            <a:ext cx="3200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Right click on your map layer with joined data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Go to Properties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0280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4. Create Map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4983163"/>
          </a:xfrm>
        </p:spPr>
        <p:txBody>
          <a:bodyPr>
            <a:normAutofit/>
          </a:bodyPr>
          <a:lstStyle/>
          <a:p>
            <a:pPr marL="1257300" lvl="2" indent="-457200">
              <a:buFont typeface="Wingdings"/>
              <a:buChar char="Ø"/>
            </a:pP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76200" y="1295400"/>
            <a:ext cx="272415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Go to </a:t>
            </a:r>
            <a:r>
              <a:rPr lang="en-US" sz="2400" dirty="0" err="1" smtClean="0"/>
              <a:t>Symbology</a:t>
            </a:r>
            <a:r>
              <a:rPr lang="en-US" sz="2400" dirty="0" smtClean="0"/>
              <a:t> &gt; Quantities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Select Households and Normalize by Area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Experiment with different kinds of breaks (under classification)</a:t>
            </a:r>
            <a:endParaRPr lang="en-US" sz="24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1034256"/>
            <a:ext cx="634365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19609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4. Create Map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4983163"/>
          </a:xfrm>
        </p:spPr>
        <p:txBody>
          <a:bodyPr>
            <a:normAutofit/>
          </a:bodyPr>
          <a:lstStyle/>
          <a:p>
            <a:pPr marL="1257300" lvl="2" indent="-457200">
              <a:buFont typeface="Wingdings"/>
              <a:buChar char="Ø"/>
            </a:pP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228600" y="1219200"/>
            <a:ext cx="784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You can change the colors of your map by clicking on the colored box in the Table of Contents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58306"/>
            <a:ext cx="7033036" cy="4409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76698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4. Create Map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4983163"/>
          </a:xfrm>
        </p:spPr>
        <p:txBody>
          <a:bodyPr>
            <a:normAutofit/>
          </a:bodyPr>
          <a:lstStyle/>
          <a:p>
            <a:pPr marL="1257300" lvl="2" indent="-457200">
              <a:buFont typeface="Wingdings"/>
              <a:buChar char="Ø"/>
            </a:pP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228600" y="1219200"/>
            <a:ext cx="784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Go to the Layout View, add a table of contents</a:t>
            </a:r>
          </a:p>
          <a:p>
            <a:r>
              <a:rPr lang="en-US" sz="2400" dirty="0" smtClean="0"/>
              <a:t>Export &gt; Illustrator or PDF</a:t>
            </a:r>
            <a:endParaRPr lang="en-US" sz="2000" dirty="0" smtClean="0"/>
          </a:p>
          <a:p>
            <a:endParaRPr lang="en-US" sz="24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05000"/>
            <a:ext cx="356965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41676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Resources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94114" y="3244333"/>
            <a:ext cx="375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http://resources.arcgis.com/</a:t>
            </a:r>
          </a:p>
        </p:txBody>
      </p:sp>
    </p:spTree>
    <p:extLst>
      <p:ext uri="{BB962C8B-B14F-4D97-AF65-F5344CB8AC3E}">
        <p14:creationId xmlns:p14="http://schemas.microsoft.com/office/powerpoint/2010/main" val="2100721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r>
              <a:rPr lang="en-US" dirty="0" smtClean="0"/>
              <a:t>What you will learn</a:t>
            </a:r>
          </a:p>
          <a:p>
            <a:pPr lvl="1"/>
            <a:r>
              <a:rPr lang="en-US" sz="2400" dirty="0" smtClean="0"/>
              <a:t>What a thematic map is</a:t>
            </a:r>
          </a:p>
          <a:p>
            <a:pPr lvl="1"/>
            <a:r>
              <a:rPr lang="en-US" sz="2400" dirty="0" smtClean="0"/>
              <a:t>Where to find appropriate data</a:t>
            </a:r>
          </a:p>
          <a:p>
            <a:pPr lvl="1"/>
            <a:r>
              <a:rPr lang="en-US" sz="2400" dirty="0" smtClean="0"/>
              <a:t>How to download and format data in Excel</a:t>
            </a:r>
          </a:p>
          <a:p>
            <a:pPr lvl="1"/>
            <a:r>
              <a:rPr lang="en-US" sz="2400" dirty="0" smtClean="0"/>
              <a:t>How to join </a:t>
            </a:r>
            <a:r>
              <a:rPr lang="en-US" sz="2400" b="1" dirty="0" smtClean="0"/>
              <a:t>Census data </a:t>
            </a:r>
            <a:r>
              <a:rPr lang="en-US" sz="2400" dirty="0" smtClean="0"/>
              <a:t>to </a:t>
            </a:r>
            <a:r>
              <a:rPr lang="en-US" sz="2400" b="1" dirty="0" err="1" smtClean="0"/>
              <a:t>Shapefiles</a:t>
            </a:r>
            <a:r>
              <a:rPr lang="en-US" sz="2400" b="1" dirty="0" smtClean="0"/>
              <a:t> </a:t>
            </a:r>
            <a:r>
              <a:rPr lang="en-US" sz="2400" dirty="0" smtClean="0"/>
              <a:t>(geographic data) based on shared IDs </a:t>
            </a:r>
          </a:p>
          <a:p>
            <a:pPr lvl="1"/>
            <a:r>
              <a:rPr lang="en-US" sz="2400" dirty="0" smtClean="0"/>
              <a:t>How to create </a:t>
            </a:r>
            <a:r>
              <a:rPr lang="en-US" sz="2400" dirty="0" err="1" smtClean="0"/>
              <a:t>thematics</a:t>
            </a:r>
            <a:r>
              <a:rPr lang="en-US" sz="2400" dirty="0" smtClean="0"/>
              <a:t> maps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You are </a:t>
            </a:r>
            <a:r>
              <a:rPr lang="en-US" sz="2400" b="1" i="1" dirty="0" smtClean="0"/>
              <a:t>not</a:t>
            </a:r>
            <a:r>
              <a:rPr lang="en-US" sz="2400" dirty="0" smtClean="0"/>
              <a:t> learning the basics GIS, just how to use the tool for certain tasks (however, you are not required to have prior GIS experience)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Learning Objectives	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7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What is a thematic map?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1219200"/>
            <a:ext cx="39624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Also called a “</a:t>
            </a:r>
            <a:r>
              <a:rPr lang="en-US" sz="2400" dirty="0" err="1" smtClean="0"/>
              <a:t>cloropleth</a:t>
            </a:r>
            <a:r>
              <a:rPr lang="en-US" sz="2400" dirty="0" smtClean="0"/>
              <a:t> map” or “heat map”</a:t>
            </a:r>
          </a:p>
          <a:p>
            <a:r>
              <a:rPr lang="en-US" sz="2400" dirty="0"/>
              <a:t>S</a:t>
            </a:r>
            <a:r>
              <a:rPr lang="en-US" sz="2400" dirty="0" smtClean="0"/>
              <a:t>imilar to a “heat map”</a:t>
            </a:r>
          </a:p>
          <a:p>
            <a:r>
              <a:rPr lang="en-US" sz="2400" dirty="0" smtClean="0"/>
              <a:t>Best used when you have defined areas</a:t>
            </a:r>
          </a:p>
          <a:p>
            <a:r>
              <a:rPr lang="en-US" sz="2400" dirty="0" smtClean="0"/>
              <a:t>Best used when you can group the data into 3-6 categories. </a:t>
            </a:r>
          </a:p>
          <a:p>
            <a:pPr lvl="1"/>
            <a:endParaRPr lang="en-US" sz="2000" dirty="0"/>
          </a:p>
        </p:txBody>
      </p:sp>
      <p:pic>
        <p:nvPicPr>
          <p:cNvPr id="1026" name="Picture 2" descr="https://www.e-education.psu.edu/natureofgeoinfo/sites/www.e-education.psu.edu.natureofgeoinfo/files/image/hisp_chor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219200"/>
            <a:ext cx="6555825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8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What is a thematic map?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6" descr="http://www.csre.iitb.ac.in/adi/projects/maps/maps1/physio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5" r="16916" b="34274"/>
          <a:stretch/>
        </p:blipFill>
        <p:spPr bwMode="auto">
          <a:xfrm>
            <a:off x="312549" y="1054100"/>
            <a:ext cx="8518902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07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What is a thematic map?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http://www.montgomeryplanning.org/transportation/bikeways/images/bicycle_heatmap_large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14"/>
          <a:stretch/>
        </p:blipFill>
        <p:spPr bwMode="auto">
          <a:xfrm>
            <a:off x="1905000" y="1066800"/>
            <a:ext cx="8699500" cy="534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38100" y="1447800"/>
            <a:ext cx="3200400" cy="3306763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Heat Map: “</a:t>
            </a:r>
            <a:r>
              <a:rPr lang="en-US" sz="2400" dirty="0" smtClean="0">
                <a:hlinkClick r:id="rId4" tooltip="Thematic map"/>
              </a:rPr>
              <a:t>thematic</a:t>
            </a:r>
            <a:r>
              <a:rPr lang="en-US" sz="2400" dirty="0" smtClean="0"/>
              <a:t> </a:t>
            </a:r>
            <a:r>
              <a:rPr lang="en-US" sz="2400" dirty="0"/>
              <a:t>application as a </a:t>
            </a:r>
            <a:r>
              <a:rPr lang="en-US" sz="2400" dirty="0" err="1">
                <a:hlinkClick r:id="rId5" tooltip="Choropleth map"/>
              </a:rPr>
              <a:t>choropleth</a:t>
            </a:r>
            <a:r>
              <a:rPr lang="en-US" sz="2400" dirty="0">
                <a:hlinkClick r:id="rId5" tooltip="Choropleth map"/>
              </a:rPr>
              <a:t> map</a:t>
            </a:r>
            <a:r>
              <a:rPr lang="en-US" sz="2400" dirty="0" smtClean="0"/>
              <a:t>.”</a:t>
            </a:r>
          </a:p>
          <a:p>
            <a:endParaRPr lang="en-US" sz="2400" dirty="0" smtClean="0"/>
          </a:p>
          <a:p>
            <a:r>
              <a:rPr lang="en-US" sz="2400" dirty="0" smtClean="0"/>
              <a:t>Not discrete amounts or categories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8170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What will we be doing?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457200" y="1143000"/>
            <a:ext cx="8077200" cy="4876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We will create a map that shows the density of </a:t>
            </a:r>
            <a:r>
              <a:rPr lang="en-US" sz="2400" dirty="0" smtClean="0">
                <a:solidFill>
                  <a:srgbClr val="FF0000"/>
                </a:solidFill>
              </a:rPr>
              <a:t>Households</a:t>
            </a:r>
            <a:r>
              <a:rPr lang="en-US" sz="2400" dirty="0" smtClean="0"/>
              <a:t> in </a:t>
            </a:r>
            <a:r>
              <a:rPr lang="en-US" sz="2400" dirty="0" smtClean="0">
                <a:solidFill>
                  <a:srgbClr val="FF0000"/>
                </a:solidFill>
              </a:rPr>
              <a:t>SF</a:t>
            </a:r>
            <a:r>
              <a:rPr lang="en-US" sz="2400" dirty="0" smtClean="0"/>
              <a:t> by </a:t>
            </a:r>
            <a:r>
              <a:rPr lang="en-US" sz="2400" dirty="0" smtClean="0">
                <a:solidFill>
                  <a:srgbClr val="FF0000"/>
                </a:solidFill>
              </a:rPr>
              <a:t>Census Block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Show you the steps to create a map that shows the distribution/density/number of </a:t>
            </a:r>
            <a:r>
              <a:rPr lang="en-US" sz="2400" dirty="0" smtClean="0">
                <a:solidFill>
                  <a:srgbClr val="FF0000"/>
                </a:solidFill>
              </a:rPr>
              <a:t>(</a:t>
            </a:r>
            <a:r>
              <a:rPr lang="en-US" sz="2400" u="sng" dirty="0" smtClean="0">
                <a:solidFill>
                  <a:srgbClr val="FF0000"/>
                </a:solidFill>
              </a:rPr>
              <a:t>demographic data</a:t>
            </a:r>
            <a:r>
              <a:rPr lang="en-US" sz="2400" dirty="0" smtClean="0"/>
              <a:t>) in </a:t>
            </a:r>
            <a:r>
              <a:rPr lang="en-US" sz="2400" u="sng" dirty="0" smtClean="0">
                <a:solidFill>
                  <a:srgbClr val="FF0000"/>
                </a:solidFill>
              </a:rPr>
              <a:t>(geographic location)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by </a:t>
            </a:r>
            <a:r>
              <a:rPr lang="en-US" sz="2400" u="sng" dirty="0" smtClean="0">
                <a:solidFill>
                  <a:srgbClr val="FF0000"/>
                </a:solidFill>
              </a:rPr>
              <a:t>(discrete area size)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</a:p>
          <a:p>
            <a:pPr lvl="1"/>
            <a:r>
              <a:rPr lang="en-US" sz="2000" u="sng" dirty="0" smtClean="0"/>
              <a:t>Density of minority races </a:t>
            </a:r>
            <a:r>
              <a:rPr lang="en-US" sz="2000" dirty="0" smtClean="0"/>
              <a:t>in </a:t>
            </a:r>
            <a:r>
              <a:rPr lang="en-US" sz="2000" u="sng" dirty="0" smtClean="0"/>
              <a:t>Alameda County</a:t>
            </a:r>
            <a:r>
              <a:rPr lang="en-US" sz="2000" dirty="0" smtClean="0"/>
              <a:t> by </a:t>
            </a:r>
            <a:r>
              <a:rPr lang="en-US" sz="2000" u="sng" dirty="0" smtClean="0"/>
              <a:t>Census tract</a:t>
            </a:r>
          </a:p>
          <a:p>
            <a:pPr lvl="1"/>
            <a:r>
              <a:rPr lang="en-US" sz="2000" u="sng" dirty="0"/>
              <a:t>Means of transportation to work </a:t>
            </a:r>
            <a:r>
              <a:rPr lang="en-US" sz="2000" dirty="0" smtClean="0"/>
              <a:t>in </a:t>
            </a:r>
            <a:r>
              <a:rPr lang="en-US" sz="2000" u="sng" dirty="0" smtClean="0"/>
              <a:t>Berkeley </a:t>
            </a:r>
            <a:r>
              <a:rPr lang="en-US" sz="2000" dirty="0" smtClean="0"/>
              <a:t>by </a:t>
            </a:r>
            <a:r>
              <a:rPr lang="en-US" sz="2000" u="sng" dirty="0" smtClean="0"/>
              <a:t>Census Block Group</a:t>
            </a:r>
            <a:endParaRPr lang="en-US" sz="2000" u="sng" dirty="0"/>
          </a:p>
          <a:p>
            <a:pPr lvl="1"/>
            <a:r>
              <a:rPr lang="en-US" sz="2000" u="sng" dirty="0" smtClean="0"/>
              <a:t>Population density </a:t>
            </a:r>
            <a:r>
              <a:rPr lang="en-US" sz="2000" dirty="0" smtClean="0"/>
              <a:t>in </a:t>
            </a:r>
            <a:r>
              <a:rPr lang="en-US" sz="2000" u="sng" dirty="0" smtClean="0"/>
              <a:t>California </a:t>
            </a:r>
            <a:r>
              <a:rPr lang="en-US" sz="2000" dirty="0"/>
              <a:t>by </a:t>
            </a:r>
            <a:r>
              <a:rPr lang="en-US" sz="2000" u="sng" dirty="0" smtClean="0"/>
              <a:t>County</a:t>
            </a:r>
            <a:endParaRPr lang="en-US" sz="2000" u="sng" dirty="0"/>
          </a:p>
          <a:p>
            <a:pPr lvl="1"/>
            <a:endParaRPr lang="en-US" sz="2000" b="1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0778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1. Data files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457200" y="1143000"/>
            <a:ext cx="80772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We </a:t>
            </a:r>
            <a:r>
              <a:rPr lang="en-US" sz="2400" dirty="0"/>
              <a:t>will create a map that shows the density of </a:t>
            </a:r>
            <a:r>
              <a:rPr lang="en-US" sz="2400" dirty="0">
                <a:solidFill>
                  <a:srgbClr val="FF0000"/>
                </a:solidFill>
              </a:rPr>
              <a:t>Households</a:t>
            </a:r>
            <a:r>
              <a:rPr lang="en-US" sz="2400" dirty="0"/>
              <a:t> in </a:t>
            </a:r>
            <a:r>
              <a:rPr lang="en-US" sz="2400" dirty="0">
                <a:solidFill>
                  <a:srgbClr val="FF0000"/>
                </a:solidFill>
              </a:rPr>
              <a:t>SF</a:t>
            </a:r>
            <a:r>
              <a:rPr lang="en-US" sz="2400" dirty="0"/>
              <a:t> by </a:t>
            </a:r>
            <a:r>
              <a:rPr lang="en-US" sz="2400" dirty="0">
                <a:solidFill>
                  <a:srgbClr val="FF0000"/>
                </a:solidFill>
              </a:rPr>
              <a:t>Census Block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2400" u="sng" dirty="0" smtClean="0"/>
              <a:t>So what do we need?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Households data in SF</a:t>
            </a:r>
          </a:p>
          <a:p>
            <a:pPr marL="457200" indent="-457200">
              <a:buAutoNum type="arabicPeriod"/>
            </a:pPr>
            <a:r>
              <a:rPr lang="en-US" sz="2400" dirty="0"/>
              <a:t>C</a:t>
            </a:r>
            <a:r>
              <a:rPr lang="en-US" sz="2400" dirty="0" smtClean="0"/>
              <a:t>ensus block shapes in SF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" t="11818" r="2204" b="15758"/>
          <a:stretch/>
        </p:blipFill>
        <p:spPr bwMode="auto">
          <a:xfrm>
            <a:off x="2514600" y="4076700"/>
            <a:ext cx="645014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013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What will we be doing?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457200" y="1143000"/>
            <a:ext cx="80772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Overview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Find the data files 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Open </a:t>
            </a:r>
            <a:r>
              <a:rPr lang="en-US" sz="2400" dirty="0" err="1" smtClean="0"/>
              <a:t>shapefile</a:t>
            </a:r>
            <a:r>
              <a:rPr lang="en-US" sz="2400" dirty="0" smtClean="0"/>
              <a:t> in GIS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Join Geographic data with Attribute data using a common ID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Categorize and map data</a:t>
            </a:r>
          </a:p>
          <a:p>
            <a:pPr>
              <a:buAutoNum type="arabicPeriod"/>
            </a:pPr>
            <a:endParaRPr lang="en-US" sz="2400" dirty="0" smtClean="0"/>
          </a:p>
          <a:p>
            <a:pPr marL="0" indent="0">
              <a:buNone/>
            </a:pPr>
            <a:endParaRPr lang="en-US" sz="2400" u="sng" dirty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8689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562</TotalTime>
  <Words>1091</Words>
  <Application>Microsoft Office PowerPoint</Application>
  <PresentationFormat>On-screen Show (4:3)</PresentationFormat>
  <Paragraphs>199</Paragraphs>
  <Slides>27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1. Data files</vt:lpstr>
      <vt:lpstr>Learning Objectives </vt:lpstr>
      <vt:lpstr>What is a thematic map?</vt:lpstr>
      <vt:lpstr>What is a thematic map?</vt:lpstr>
      <vt:lpstr>What is a thematic map?</vt:lpstr>
      <vt:lpstr>What will we be doing?</vt:lpstr>
      <vt:lpstr>1. Data files</vt:lpstr>
      <vt:lpstr>What will we be doing?</vt:lpstr>
      <vt:lpstr>1. Data files</vt:lpstr>
      <vt:lpstr>1. Data files</vt:lpstr>
      <vt:lpstr>2. GIS</vt:lpstr>
      <vt:lpstr>2. GIS: Basic Tools</vt:lpstr>
      <vt:lpstr>2. GIS: Basic Tools</vt:lpstr>
      <vt:lpstr>2. GIS: Basic Tools</vt:lpstr>
      <vt:lpstr>2. GIS: Basic Tools</vt:lpstr>
      <vt:lpstr>2. GIS</vt:lpstr>
      <vt:lpstr>CENSUS DATA FILE</vt:lpstr>
      <vt:lpstr>CENSUS DATA FILE</vt:lpstr>
      <vt:lpstr>CENSUS DATA FILE</vt:lpstr>
      <vt:lpstr>3. Join Data</vt:lpstr>
      <vt:lpstr>3. Join Data</vt:lpstr>
      <vt:lpstr>4. Create Map</vt:lpstr>
      <vt:lpstr>4. Create Map</vt:lpstr>
      <vt:lpstr>4. Create Map</vt:lpstr>
      <vt:lpstr>4. Create Map</vt:lpstr>
      <vt:lpstr>Resources</vt:lpstr>
    </vt:vector>
  </TitlesOfParts>
  <Company>CDM Smith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Clonts, Kelly A.</dc:creator>
  <cp:lastModifiedBy>Clonts, Kelly A.</cp:lastModifiedBy>
  <cp:revision>27</cp:revision>
  <dcterms:created xsi:type="dcterms:W3CDTF">2014-03-17T22:32:58Z</dcterms:created>
  <dcterms:modified xsi:type="dcterms:W3CDTF">2014-10-29T14:28:42Z</dcterms:modified>
</cp:coreProperties>
</file>