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9" r:id="rId3"/>
    <p:sldId id="258" r:id="rId4"/>
    <p:sldId id="273" r:id="rId5"/>
    <p:sldId id="263" r:id="rId6"/>
    <p:sldId id="266" r:id="rId7"/>
    <p:sldId id="261" r:id="rId8"/>
    <p:sldId id="274" r:id="rId9"/>
    <p:sldId id="262" r:id="rId10"/>
    <p:sldId id="260" r:id="rId11"/>
    <p:sldId id="276" r:id="rId12"/>
    <p:sldId id="269" r:id="rId13"/>
    <p:sldId id="268" r:id="rId14"/>
    <p:sldId id="270" r:id="rId15"/>
    <p:sldId id="271" r:id="rId16"/>
    <p:sldId id="265" r:id="rId17"/>
    <p:sldId id="26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 varScale="1">
        <p:scale>
          <a:sx n="68" d="100"/>
          <a:sy n="68" d="100"/>
        </p:scale>
        <p:origin x="-104" y="-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ly\AppData\Local\Temp\ACS_12_5YR_B081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ontska\AppData\Local\Temp\DEC_10_SF1_QTP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ontska\AppData\Local\Temp\DEC_10_SF1_QTP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18495188101487"/>
          <c:y val="0.0514005540974045"/>
          <c:w val="0.865971128608924"/>
          <c:h val="0.496219743365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'B08101'!$H$2</c:f>
              <c:strCache>
                <c:ptCount val="1"/>
                <c:pt idx="0">
                  <c:v>SF</c:v>
                </c:pt>
              </c:strCache>
            </c:strRef>
          </c:tx>
          <c:invertIfNegative val="0"/>
          <c:cat>
            <c:strRef>
              <c:f>'B08101'!$G$3:$G$8</c:f>
              <c:strCache>
                <c:ptCount val="6"/>
                <c:pt idx="0">
                  <c:v>Drove Alone</c:v>
                </c:pt>
                <c:pt idx="1">
                  <c:v>Carpooled</c:v>
                </c:pt>
                <c:pt idx="2">
                  <c:v>Public Transportation</c:v>
                </c:pt>
                <c:pt idx="3">
                  <c:v>Walked</c:v>
                </c:pt>
                <c:pt idx="4">
                  <c:v>Taxi, Motorbike, or Bicycle</c:v>
                </c:pt>
                <c:pt idx="5">
                  <c:v>Worked from home</c:v>
                </c:pt>
              </c:strCache>
            </c:strRef>
          </c:cat>
          <c:val>
            <c:numRef>
              <c:f>'B08101'!$H$3:$H$8</c:f>
              <c:numCache>
                <c:formatCode>0%</c:formatCode>
                <c:ptCount val="6"/>
                <c:pt idx="0">
                  <c:v>0.372998185233532</c:v>
                </c:pt>
                <c:pt idx="1">
                  <c:v>0.0802795377121207</c:v>
                </c:pt>
                <c:pt idx="2">
                  <c:v>0.32372431923516</c:v>
                </c:pt>
                <c:pt idx="3">
                  <c:v>0.0986136821566157</c:v>
                </c:pt>
                <c:pt idx="4">
                  <c:v>0.0545430563578228</c:v>
                </c:pt>
                <c:pt idx="5">
                  <c:v>0.0698412193047489</c:v>
                </c:pt>
              </c:numCache>
            </c:numRef>
          </c:val>
        </c:ser>
        <c:ser>
          <c:idx val="1"/>
          <c:order val="1"/>
          <c:tx>
            <c:strRef>
              <c:f>'B08101'!$I$2</c:f>
              <c:strCache>
                <c:ptCount val="1"/>
                <c:pt idx="0">
                  <c:v>Tract 127</c:v>
                </c:pt>
              </c:strCache>
            </c:strRef>
          </c:tx>
          <c:invertIfNegative val="0"/>
          <c:cat>
            <c:strRef>
              <c:f>'B08101'!$G$3:$G$8</c:f>
              <c:strCache>
                <c:ptCount val="6"/>
                <c:pt idx="0">
                  <c:v>Drove Alone</c:v>
                </c:pt>
                <c:pt idx="1">
                  <c:v>Carpooled</c:v>
                </c:pt>
                <c:pt idx="2">
                  <c:v>Public Transportation</c:v>
                </c:pt>
                <c:pt idx="3">
                  <c:v>Walked</c:v>
                </c:pt>
                <c:pt idx="4">
                  <c:v>Taxi, Motorbike, or Bicycle</c:v>
                </c:pt>
                <c:pt idx="5">
                  <c:v>Worked from home</c:v>
                </c:pt>
              </c:strCache>
            </c:strRef>
          </c:cat>
          <c:val>
            <c:numRef>
              <c:f>'B08101'!$I$3:$I$8</c:f>
              <c:numCache>
                <c:formatCode>0%</c:formatCode>
                <c:ptCount val="6"/>
                <c:pt idx="0">
                  <c:v>0.450366151342555</c:v>
                </c:pt>
                <c:pt idx="1">
                  <c:v>0.103742880390561</c:v>
                </c:pt>
                <c:pt idx="2">
                  <c:v>0.24979658258747</c:v>
                </c:pt>
                <c:pt idx="3">
                  <c:v>0.0414971521562246</c:v>
                </c:pt>
                <c:pt idx="4">
                  <c:v>0.0370219690805533</c:v>
                </c:pt>
                <c:pt idx="5">
                  <c:v>0.117575264442636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956504"/>
        <c:axId val="2103959480"/>
      </c:barChart>
      <c:catAx>
        <c:axId val="2103956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3959480"/>
        <c:crosses val="autoZero"/>
        <c:auto val="1"/>
        <c:lblAlgn val="ctr"/>
        <c:lblOffset val="100"/>
        <c:noMultiLvlLbl val="0"/>
      </c:catAx>
      <c:valAx>
        <c:axId val="21039594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103956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820647419073"/>
          <c:y val="0.0690605861767279"/>
          <c:w val="0.331068241469816"/>
          <c:h val="0.16743438320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Population Pyramid for San Francisco Tract 127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56808836395451"/>
          <c:y val="0.250681198910082"/>
          <c:w val="0.678720034995626"/>
          <c:h val="0.6219740107418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'QT-P1-Geography-Census Tract 12'!$B$1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12'!$A$2:$A$20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12'!$B$2:$B$20</c:f>
              <c:numCache>
                <c:formatCode>General</c:formatCode>
                <c:ptCount val="19"/>
                <c:pt idx="0">
                  <c:v>100.0</c:v>
                </c:pt>
                <c:pt idx="1">
                  <c:v>56.0</c:v>
                </c:pt>
                <c:pt idx="2">
                  <c:v>40.0</c:v>
                </c:pt>
                <c:pt idx="3">
                  <c:v>17.0</c:v>
                </c:pt>
                <c:pt idx="4">
                  <c:v>74.0</c:v>
                </c:pt>
                <c:pt idx="5">
                  <c:v>336.0</c:v>
                </c:pt>
                <c:pt idx="6">
                  <c:v>295.0</c:v>
                </c:pt>
                <c:pt idx="7">
                  <c:v>230.0</c:v>
                </c:pt>
                <c:pt idx="8">
                  <c:v>147.0</c:v>
                </c:pt>
                <c:pt idx="9">
                  <c:v>109.0</c:v>
                </c:pt>
                <c:pt idx="10">
                  <c:v>89.0</c:v>
                </c:pt>
                <c:pt idx="11">
                  <c:v>90.0</c:v>
                </c:pt>
                <c:pt idx="12">
                  <c:v>61.0</c:v>
                </c:pt>
                <c:pt idx="13">
                  <c:v>60.0</c:v>
                </c:pt>
                <c:pt idx="14">
                  <c:v>58.0</c:v>
                </c:pt>
                <c:pt idx="15">
                  <c:v>45.0</c:v>
                </c:pt>
                <c:pt idx="16">
                  <c:v>32.0</c:v>
                </c:pt>
                <c:pt idx="17">
                  <c:v>26.0</c:v>
                </c:pt>
                <c:pt idx="18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'QT-P1-Geography-Census Tract 12'!$C$1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12'!$A$2:$A$20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12'!$C$2:$C$20</c:f>
              <c:numCache>
                <c:formatCode>General</c:formatCode>
                <c:ptCount val="19"/>
                <c:pt idx="0">
                  <c:v>-100.0</c:v>
                </c:pt>
                <c:pt idx="1">
                  <c:v>-56.0</c:v>
                </c:pt>
                <c:pt idx="2">
                  <c:v>-40.0</c:v>
                </c:pt>
                <c:pt idx="3">
                  <c:v>-17.0</c:v>
                </c:pt>
                <c:pt idx="4">
                  <c:v>-74.0</c:v>
                </c:pt>
                <c:pt idx="5">
                  <c:v>-336.0</c:v>
                </c:pt>
                <c:pt idx="6">
                  <c:v>-295.0</c:v>
                </c:pt>
                <c:pt idx="7">
                  <c:v>-230.0</c:v>
                </c:pt>
                <c:pt idx="8">
                  <c:v>-147.0</c:v>
                </c:pt>
                <c:pt idx="9">
                  <c:v>-109.0</c:v>
                </c:pt>
                <c:pt idx="10">
                  <c:v>-89.0</c:v>
                </c:pt>
                <c:pt idx="11">
                  <c:v>-90.0</c:v>
                </c:pt>
                <c:pt idx="12">
                  <c:v>-61.0</c:v>
                </c:pt>
                <c:pt idx="13">
                  <c:v>-60.0</c:v>
                </c:pt>
                <c:pt idx="14">
                  <c:v>-58.0</c:v>
                </c:pt>
                <c:pt idx="15">
                  <c:v>-45.0</c:v>
                </c:pt>
                <c:pt idx="16">
                  <c:v>-32.0</c:v>
                </c:pt>
                <c:pt idx="17">
                  <c:v>-26.0</c:v>
                </c:pt>
                <c:pt idx="18">
                  <c:v>-20.0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04020872"/>
        <c:axId val="2104024216"/>
      </c:barChart>
      <c:catAx>
        <c:axId val="2104020872"/>
        <c:scaling>
          <c:orientation val="minMax"/>
        </c:scaling>
        <c:delete val="0"/>
        <c:axPos val="l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2104024216"/>
        <c:crosses val="autoZero"/>
        <c:auto val="1"/>
        <c:lblAlgn val="ctr"/>
        <c:lblOffset val="100"/>
        <c:noMultiLvlLbl val="0"/>
      </c:catAx>
      <c:valAx>
        <c:axId val="2104024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People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4020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209317585302"/>
          <c:y val="0.263549672094803"/>
          <c:w val="0.129457349081365"/>
          <c:h val="0.1313926494882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Population Pyramid for San Francisco Tract 127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56808836395451"/>
          <c:y val="0.250681198910082"/>
          <c:w val="0.678720034995626"/>
          <c:h val="0.6219740107418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'QT-P1-Geography-Census Tract 12'!$B$2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12'!$A$3:$A$21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12'!$B$3:$B$21</c:f>
              <c:numCache>
                <c:formatCode>General</c:formatCode>
                <c:ptCount val="19"/>
                <c:pt idx="0">
                  <c:v>100.0</c:v>
                </c:pt>
                <c:pt idx="1">
                  <c:v>56.0</c:v>
                </c:pt>
                <c:pt idx="2">
                  <c:v>40.0</c:v>
                </c:pt>
                <c:pt idx="3">
                  <c:v>17.0</c:v>
                </c:pt>
                <c:pt idx="4">
                  <c:v>74.0</c:v>
                </c:pt>
                <c:pt idx="5">
                  <c:v>336.0</c:v>
                </c:pt>
                <c:pt idx="6">
                  <c:v>295.0</c:v>
                </c:pt>
                <c:pt idx="7">
                  <c:v>230.0</c:v>
                </c:pt>
                <c:pt idx="8">
                  <c:v>147.0</c:v>
                </c:pt>
                <c:pt idx="9">
                  <c:v>109.0</c:v>
                </c:pt>
                <c:pt idx="10">
                  <c:v>89.0</c:v>
                </c:pt>
                <c:pt idx="11">
                  <c:v>90.0</c:v>
                </c:pt>
                <c:pt idx="12">
                  <c:v>61.0</c:v>
                </c:pt>
                <c:pt idx="13">
                  <c:v>60.0</c:v>
                </c:pt>
                <c:pt idx="14">
                  <c:v>58.0</c:v>
                </c:pt>
                <c:pt idx="15">
                  <c:v>45.0</c:v>
                </c:pt>
                <c:pt idx="16">
                  <c:v>32.0</c:v>
                </c:pt>
                <c:pt idx="17">
                  <c:v>26.0</c:v>
                </c:pt>
                <c:pt idx="18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'QT-P1-Geography-Census Tract 12'!$C$2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12'!$A$3:$A$21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12'!$C$3:$C$21</c:f>
              <c:numCache>
                <c:formatCode>General</c:formatCode>
                <c:ptCount val="19"/>
                <c:pt idx="0">
                  <c:v>-100.0</c:v>
                </c:pt>
                <c:pt idx="1">
                  <c:v>-56.0</c:v>
                </c:pt>
                <c:pt idx="2">
                  <c:v>-40.0</c:v>
                </c:pt>
                <c:pt idx="3">
                  <c:v>-17.0</c:v>
                </c:pt>
                <c:pt idx="4">
                  <c:v>-74.0</c:v>
                </c:pt>
                <c:pt idx="5">
                  <c:v>-336.0</c:v>
                </c:pt>
                <c:pt idx="6">
                  <c:v>-295.0</c:v>
                </c:pt>
                <c:pt idx="7">
                  <c:v>-230.0</c:v>
                </c:pt>
                <c:pt idx="8">
                  <c:v>-147.0</c:v>
                </c:pt>
                <c:pt idx="9">
                  <c:v>-109.0</c:v>
                </c:pt>
                <c:pt idx="10">
                  <c:v>-89.0</c:v>
                </c:pt>
                <c:pt idx="11">
                  <c:v>-90.0</c:v>
                </c:pt>
                <c:pt idx="12">
                  <c:v>-61.0</c:v>
                </c:pt>
                <c:pt idx="13">
                  <c:v>-60.0</c:v>
                </c:pt>
                <c:pt idx="14">
                  <c:v>-58.0</c:v>
                </c:pt>
                <c:pt idx="15">
                  <c:v>-45.0</c:v>
                </c:pt>
                <c:pt idx="16">
                  <c:v>-32.0</c:v>
                </c:pt>
                <c:pt idx="17">
                  <c:v>-26.0</c:v>
                </c:pt>
                <c:pt idx="18">
                  <c:v>-20.0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01240088"/>
        <c:axId val="2101243432"/>
      </c:barChart>
      <c:catAx>
        <c:axId val="2101240088"/>
        <c:scaling>
          <c:orientation val="minMax"/>
        </c:scaling>
        <c:delete val="0"/>
        <c:axPos val="l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2101243432"/>
        <c:crosses val="autoZero"/>
        <c:auto val="1"/>
        <c:lblAlgn val="ctr"/>
        <c:lblOffset val="100"/>
        <c:noMultiLvlLbl val="0"/>
      </c:catAx>
      <c:valAx>
        <c:axId val="2101243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People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1240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209317585302"/>
          <c:y val="0.263549672094803"/>
          <c:w val="0.129457349081365"/>
          <c:h val="0.1313926494882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1E01-F331-4789-AD98-F319097AA026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185B-5A8D-44B9-89A9-4AE70F3D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Decennial: 100% of the US population (obviously there are problems here…homeless, students</a:t>
            </a:r>
            <a:r>
              <a:rPr lang="en-US" baseline="0" dirty="0" smtClean="0"/>
              <a:t>!?...</a:t>
            </a:r>
            <a:r>
              <a:rPr lang="en-US" dirty="0" smtClean="0"/>
              <a:t>but it’s actually</a:t>
            </a:r>
            <a:r>
              <a:rPr lang="en-US" baseline="0" dirty="0" smtClean="0"/>
              <a:t> pretty close)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Congress: “If we make the 10-year census too complicated, it will be much harder to get 100%....so instead we can do the ACS, which only gets 1 in 6 households” -&gt; this is more detail HOWEVER, it means there is also a Margin of Error (more on this later)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ACS is a continuous survey (taken throughout the decade)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Samples about 3 million addresses each year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More detailed information (place of birth, income, employment status, tenure, monthly rent)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“Maps &amp; Tables,” then “Start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“Maps &amp; Tables,” then “Start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Good source of quick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“Advanced search”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 to “geographies”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“Advanced search”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 to “geographies”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Enter your address</a:t>
            </a:r>
            <a:r>
              <a:rPr lang="en-US" baseline="0" dirty="0" smtClean="0"/>
              <a:t> (where you live) – look at the levels of geography (state, county, tract?)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What level of specificity are you looking for?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Select the “tract” level (think of this as a neighborhood), then go to “Map”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Click on the “Map” results, View your selection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Zoom out if you cannot see your area highlighted.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Close window (X in upper right) and look at “your selections”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0DC5-086A-4E58-8886-A38E3BED761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371600"/>
            <a:ext cx="647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Searching, Exporting, Cleaning, &amp; Graphing US Census Data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Kelly </a:t>
            </a:r>
            <a:r>
              <a:rPr lang="en-US" sz="3200" dirty="0" err="1" smtClean="0">
                <a:solidFill>
                  <a:schemeClr val="bg1"/>
                </a:solidFill>
              </a:rPr>
              <a:t>Clonts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Presentation for UC Berkeley, D-Lab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October 14, </a:t>
            </a:r>
            <a:r>
              <a:rPr lang="en-US" sz="3200" dirty="0" smtClean="0">
                <a:solidFill>
                  <a:schemeClr val="bg1"/>
                </a:solidFill>
              </a:rPr>
              <a:t>2014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Margin of error (</a:t>
            </a:r>
            <a:r>
              <a:rPr lang="en-US" dirty="0" err="1" smtClean="0"/>
              <a:t>MoE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 of households = 1,000 +/- 100</a:t>
            </a:r>
          </a:p>
          <a:p>
            <a:pPr lvl="1"/>
            <a:r>
              <a:rPr lang="en-US" dirty="0" smtClean="0"/>
              <a:t>Number of households = 20,000 +/- 400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1,000 +/- 100 tells us that we are </a:t>
            </a:r>
            <a:r>
              <a:rPr lang="en-US" b="1" dirty="0" smtClean="0"/>
              <a:t>90% confident </a:t>
            </a:r>
            <a:r>
              <a:rPr lang="en-US" dirty="0" smtClean="0"/>
              <a:t>that the number of households is between  900 and 1100</a:t>
            </a:r>
          </a:p>
          <a:p>
            <a:pPr lvl="1"/>
            <a:r>
              <a:rPr lang="en-US" dirty="0" smtClean="0"/>
              <a:t>When would the </a:t>
            </a:r>
            <a:r>
              <a:rPr lang="en-US" dirty="0" err="1" smtClean="0"/>
              <a:t>MoE</a:t>
            </a:r>
            <a:endParaRPr lang="en-US" dirty="0" smtClean="0"/>
          </a:p>
          <a:p>
            <a:pPr marL="914400" lvl="2" indent="0">
              <a:buNone/>
            </a:pPr>
            <a:r>
              <a:rPr lang="en-US" sz="2800" dirty="0" smtClean="0"/>
              <a:t>be a problem?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Margin of Error (ACS)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nx.org/content/m16962/latest/conf_intvls_cfpm3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7474"/>
          <a:stretch/>
        </p:blipFill>
        <p:spPr bwMode="auto">
          <a:xfrm>
            <a:off x="4797287" y="4437888"/>
            <a:ext cx="4343400" cy="22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2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/>
              <a:t>The </a:t>
            </a:r>
            <a:r>
              <a:rPr lang="en-US" altLang="en-US" b="1" dirty="0"/>
              <a:t>uncertainty</a:t>
            </a:r>
            <a:r>
              <a:rPr lang="en-US" altLang="en-US" dirty="0"/>
              <a:t> associated with an estimate that is based on data gathered from a sample of the population rather than the full </a:t>
            </a:r>
            <a:r>
              <a:rPr lang="en-US" altLang="en-US" dirty="0" smtClean="0"/>
              <a:t>population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 smtClean="0"/>
              <a:t>-US Census claims no </a:t>
            </a:r>
          </a:p>
          <a:p>
            <a:pPr>
              <a:buNone/>
            </a:pPr>
            <a:r>
              <a:rPr lang="en-US" altLang="en-US" dirty="0" smtClean="0"/>
              <a:t>Margin of Error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Margin of Error (ACS)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assets.omniture.com/en/images/blogs/accuracy_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31949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0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kind of data do you want?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Dataset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2010 100%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Subjects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Population</a:t>
            </a:r>
          </a:p>
          <a:p>
            <a:pPr marL="8001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Age Groups and Sex: 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2010 Census Summary File 1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US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552564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5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47545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Export Data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Download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CSV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Excel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Clean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CSV – change header names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Excel  </a:t>
            </a:r>
          </a:p>
          <a:p>
            <a:pPr marL="1714500" lvl="3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Delete extra rows</a:t>
            </a:r>
          </a:p>
          <a:p>
            <a:pPr marL="1714500" lvl="3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Make Columns equal size, delete unnecessary</a:t>
            </a:r>
          </a:p>
          <a:p>
            <a:pPr marL="1714500" lvl="3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Change to number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Locating an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23953" r="89114" b="33054"/>
          <a:stretch/>
        </p:blipFill>
        <p:spPr bwMode="auto">
          <a:xfrm>
            <a:off x="5638800" y="1036320"/>
            <a:ext cx="3493008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5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Analyzing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Copy data to a new Sheet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Delete Unnecessary Data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Multiply Males by -1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Copy raw values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Graphing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Highlight data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Insert&gt;bar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Clean up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Population Pyramid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87379"/>
              </p:ext>
            </p:extLst>
          </p:nvPr>
        </p:nvGraphicFramePr>
        <p:xfrm>
          <a:off x="4114800" y="2286000"/>
          <a:ext cx="5029200" cy="384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01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Graphing and Analyzing Data</a:t>
            </a:r>
          </a:p>
          <a:p>
            <a:pPr lvl="1"/>
            <a:r>
              <a:rPr lang="en-US" sz="2400" dirty="0" smtClean="0"/>
              <a:t>Compare to region (City, Bay Area, State)</a:t>
            </a:r>
          </a:p>
          <a:p>
            <a:pPr lvl="1"/>
            <a:r>
              <a:rPr lang="en-US" sz="2400" dirty="0" smtClean="0"/>
              <a:t>Analyze data</a:t>
            </a:r>
          </a:p>
          <a:p>
            <a:pPr lvl="2"/>
            <a:r>
              <a:rPr lang="en-US" dirty="0" smtClean="0"/>
              <a:t>Equality of gender?</a:t>
            </a:r>
          </a:p>
          <a:p>
            <a:pPr lvl="2"/>
            <a:r>
              <a:rPr lang="en-US" dirty="0" smtClean="0"/>
              <a:t>Age distribution?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Population Pyramid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273985"/>
              </p:ext>
            </p:extLst>
          </p:nvPr>
        </p:nvGraphicFramePr>
        <p:xfrm>
          <a:off x="4114800" y="2514600"/>
          <a:ext cx="5029200" cy="384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76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u="sng" dirty="0" smtClean="0">
                <a:solidFill>
                  <a:srgbClr val="0070C0"/>
                </a:solidFill>
              </a:rPr>
              <a:t>socialexplorer.com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Social Explorer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3230" r="15745" b="19193"/>
          <a:stretch/>
        </p:blipFill>
        <p:spPr bwMode="auto">
          <a:xfrm>
            <a:off x="0" y="2170176"/>
            <a:ext cx="9144000" cy="46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3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u="sng" dirty="0" smtClean="0">
                <a:solidFill>
                  <a:srgbClr val="0070C0"/>
                </a:solidFill>
              </a:rPr>
              <a:t>socialexplorer.com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Maps &amp; Tables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Social Explorer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5" y="982977"/>
            <a:ext cx="8453438" cy="5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895600" y="1085589"/>
            <a:ext cx="1066800" cy="64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0230" y="5410200"/>
            <a:ext cx="220817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Social Explorer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2" y="1447800"/>
            <a:ext cx="9261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To become familiar with the types of data published by the US Census Bureau</a:t>
            </a:r>
          </a:p>
          <a:p>
            <a:pPr lvl="1"/>
            <a:r>
              <a:rPr lang="en-US" sz="2400" dirty="0" smtClean="0"/>
              <a:t>US Decennial Census</a:t>
            </a:r>
          </a:p>
          <a:p>
            <a:pPr lvl="1"/>
            <a:r>
              <a:rPr lang="en-US" sz="2400" dirty="0" smtClean="0"/>
              <a:t>American Community Survey</a:t>
            </a:r>
          </a:p>
          <a:p>
            <a:r>
              <a:rPr lang="en-US" dirty="0" smtClean="0"/>
              <a:t>To understand how to search and analyze US Census data</a:t>
            </a:r>
          </a:p>
          <a:p>
            <a:pPr lvl="1"/>
            <a:r>
              <a:rPr lang="en-US" sz="2400" dirty="0" smtClean="0"/>
              <a:t>Find appropriate data</a:t>
            </a:r>
          </a:p>
          <a:p>
            <a:pPr lvl="1"/>
            <a:r>
              <a:rPr lang="en-US" sz="2400" dirty="0" smtClean="0"/>
              <a:t>Download and format data in Excel</a:t>
            </a:r>
          </a:p>
          <a:p>
            <a:pPr lvl="1"/>
            <a:r>
              <a:rPr lang="en-US" sz="2400" dirty="0" smtClean="0"/>
              <a:t>Create population pyramids using Excel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Learning Objectives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Census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Decennial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American Community 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52" y="3009900"/>
            <a:ext cx="74295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2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census.gov	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Quick Facts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Select State or 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</a:t>
            </a:r>
            <a:r>
              <a:rPr lang="en-US" dirty="0"/>
              <a:t>to American Fact Finder 2 on your web browser </a:t>
            </a:r>
            <a:r>
              <a:rPr lang="en-US" dirty="0" smtClean="0"/>
              <a:t>at:  </a:t>
            </a:r>
            <a:r>
              <a:rPr lang="en-US" u="sng" dirty="0" smtClean="0">
                <a:solidFill>
                  <a:srgbClr val="0070C0"/>
                </a:solidFill>
              </a:rPr>
              <a:t>factfinder2.census.gov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“Advanced search”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Layout 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Geographies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6179" r="10202" b="10049"/>
          <a:stretch/>
        </p:blipFill>
        <p:spPr bwMode="auto">
          <a:xfrm>
            <a:off x="6248400" y="1033113"/>
            <a:ext cx="2819400" cy="524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905500" y="3352800"/>
            <a:ext cx="3505200" cy="1296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census.gov/acs/www/img/5yearGeoHierarch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 bwMode="auto">
          <a:xfrm>
            <a:off x="2286000" y="1453323"/>
            <a:ext cx="6858000" cy="49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Level of Geography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2: Locating an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Find your neighborhood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Geographies &gt; Address &gt; Tract (like neighborhood)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1" b="20088"/>
          <a:stretch/>
        </p:blipFill>
        <p:spPr bwMode="auto">
          <a:xfrm>
            <a:off x="2348019" y="2938670"/>
            <a:ext cx="6809233" cy="432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611217" y="2994992"/>
            <a:ext cx="1066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49417" y="2994992"/>
            <a:ext cx="1066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chemeClr val="bg1"/>
                </a:solidFill>
              </a:rPr>
              <a:t>Fact Finder 2: Locating an Area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5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kind of data do you want?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Can add multiple geographies (but not overlapping subjects)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Select your current or home town tract &amp; the city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Dataset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2012 ACS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Subject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Search </a:t>
            </a:r>
            <a:r>
              <a:rPr lang="en-US" dirty="0">
                <a:solidFill>
                  <a:srgbClr val="0070C0"/>
                </a:solidFill>
              </a:rPr>
              <a:t>B08301. Means of Transportation to </a:t>
            </a:r>
            <a:r>
              <a:rPr lang="en-US" dirty="0" smtClean="0">
                <a:solidFill>
                  <a:srgbClr val="0070C0"/>
                </a:solidFill>
              </a:rPr>
              <a:t>Work</a:t>
            </a:r>
          </a:p>
          <a:p>
            <a:pPr marL="1714500" lvl="3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Must clear prior selection before re-searching</a:t>
            </a:r>
          </a:p>
          <a:p>
            <a:pPr marL="8001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View Dataset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2: ACS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8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kind of data do you want?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Subject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Search “income”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Search Means </a:t>
            </a:r>
            <a:r>
              <a:rPr lang="en-US" dirty="0">
                <a:solidFill>
                  <a:srgbClr val="0070C0"/>
                </a:solidFill>
              </a:rPr>
              <a:t>of Transportation to </a:t>
            </a:r>
            <a:r>
              <a:rPr lang="en-US" dirty="0" smtClean="0">
                <a:solidFill>
                  <a:srgbClr val="0070C0"/>
                </a:solidFill>
              </a:rPr>
              <a:t>Work</a:t>
            </a:r>
          </a:p>
          <a:p>
            <a:pPr marL="1714500" lvl="3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Must clear prior selection before re-searching</a:t>
            </a:r>
            <a:endParaRPr lang="en-US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View Dataset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2: ACS data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556909"/>
              </p:ext>
            </p:extLst>
          </p:nvPr>
        </p:nvGraphicFramePr>
        <p:xfrm>
          <a:off x="2286000" y="4267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61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750</Words>
  <Application>Microsoft Macintosh PowerPoint</Application>
  <PresentationFormat>On-screen Show (4:3)</PresentationFormat>
  <Paragraphs>140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Learning Objectives </vt:lpstr>
      <vt:lpstr>The Census</vt:lpstr>
      <vt:lpstr>The Census</vt:lpstr>
      <vt:lpstr>Fact Finder 2</vt:lpstr>
      <vt:lpstr>Fact Finder 2: Locating an Area</vt:lpstr>
      <vt:lpstr>PowerPoint Presentation</vt:lpstr>
      <vt:lpstr>PowerPoint Presentation</vt:lpstr>
      <vt:lpstr>PowerPoint Presentation</vt:lpstr>
      <vt:lpstr>Margin of Error (ACS)</vt:lpstr>
      <vt:lpstr>Margin of Error (ACS)</vt:lpstr>
      <vt:lpstr>US Census</vt:lpstr>
      <vt:lpstr>Locating an Area</vt:lpstr>
      <vt:lpstr>Population Pyramid</vt:lpstr>
      <vt:lpstr>Population Pyramid</vt:lpstr>
      <vt:lpstr>Social Explorer</vt:lpstr>
      <vt:lpstr>Social Explorer</vt:lpstr>
      <vt:lpstr>Social Explorer</vt:lpstr>
    </vt:vector>
  </TitlesOfParts>
  <Company>CDM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Clonts, Kelly A.</dc:creator>
  <cp:lastModifiedBy>Claudia</cp:lastModifiedBy>
  <cp:revision>10</cp:revision>
  <dcterms:created xsi:type="dcterms:W3CDTF">2014-03-17T22:32:58Z</dcterms:created>
  <dcterms:modified xsi:type="dcterms:W3CDTF">2014-09-22T18:24:33Z</dcterms:modified>
</cp:coreProperties>
</file>