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59" r:id="rId3"/>
    <p:sldId id="258" r:id="rId4"/>
    <p:sldId id="273" r:id="rId5"/>
    <p:sldId id="263" r:id="rId6"/>
    <p:sldId id="266" r:id="rId7"/>
    <p:sldId id="261" r:id="rId8"/>
    <p:sldId id="274" r:id="rId9"/>
    <p:sldId id="262" r:id="rId10"/>
    <p:sldId id="260" r:id="rId11"/>
    <p:sldId id="276" r:id="rId12"/>
    <p:sldId id="269" r:id="rId13"/>
    <p:sldId id="268" r:id="rId14"/>
    <p:sldId id="270" r:id="rId15"/>
    <p:sldId id="271" r:id="rId16"/>
    <p:sldId id="265" r:id="rId17"/>
    <p:sldId id="267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88" autoAdjust="0"/>
  </p:normalViewPr>
  <p:slideViewPr>
    <p:cSldViewPr>
      <p:cViewPr varScale="1">
        <p:scale>
          <a:sx n="97" d="100"/>
          <a:sy n="97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lly\AppData\Local\Temp\ACS_12_5YR_B0810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ontska\AppData\Local\Temp\DEC_10_SF1_QTP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ontska\AppData\Local\Temp\DEC_10_SF1_QTP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849518810148731E-2"/>
          <c:y val="5.1400554097404488E-2"/>
          <c:w val="0.86597112860892389"/>
          <c:h val="0.49621974336541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'B08101'!$H$2</c:f>
              <c:strCache>
                <c:ptCount val="1"/>
                <c:pt idx="0">
                  <c:v>SF</c:v>
                </c:pt>
              </c:strCache>
            </c:strRef>
          </c:tx>
          <c:invertIfNegative val="0"/>
          <c:cat>
            <c:strRef>
              <c:f>'B08101'!$G$3:$G$8</c:f>
              <c:strCache>
                <c:ptCount val="6"/>
                <c:pt idx="0">
                  <c:v>Drove Alone</c:v>
                </c:pt>
                <c:pt idx="1">
                  <c:v>Carpooled</c:v>
                </c:pt>
                <c:pt idx="2">
                  <c:v>Public Transportation</c:v>
                </c:pt>
                <c:pt idx="3">
                  <c:v>Walked</c:v>
                </c:pt>
                <c:pt idx="4">
                  <c:v>Taxi, Motorbike, or Bicycle</c:v>
                </c:pt>
                <c:pt idx="5">
                  <c:v>Worked from home</c:v>
                </c:pt>
              </c:strCache>
            </c:strRef>
          </c:cat>
          <c:val>
            <c:numRef>
              <c:f>'B08101'!$H$3:$H$8</c:f>
              <c:numCache>
                <c:formatCode>0%</c:formatCode>
                <c:ptCount val="6"/>
                <c:pt idx="0">
                  <c:v>0.37299818523353179</c:v>
                </c:pt>
                <c:pt idx="1">
                  <c:v>8.0279537712120735E-2</c:v>
                </c:pt>
                <c:pt idx="2">
                  <c:v>0.3237243192351601</c:v>
                </c:pt>
                <c:pt idx="3">
                  <c:v>9.8613682156615715E-2</c:v>
                </c:pt>
                <c:pt idx="4">
                  <c:v>5.4543056357822826E-2</c:v>
                </c:pt>
                <c:pt idx="5">
                  <c:v>6.9841219304748861E-2</c:v>
                </c:pt>
              </c:numCache>
            </c:numRef>
          </c:val>
        </c:ser>
        <c:ser>
          <c:idx val="1"/>
          <c:order val="1"/>
          <c:tx>
            <c:strRef>
              <c:f>'B08101'!$I$2</c:f>
              <c:strCache>
                <c:ptCount val="1"/>
                <c:pt idx="0">
                  <c:v>Tract 127</c:v>
                </c:pt>
              </c:strCache>
            </c:strRef>
          </c:tx>
          <c:invertIfNegative val="0"/>
          <c:cat>
            <c:strRef>
              <c:f>'B08101'!$G$3:$G$8</c:f>
              <c:strCache>
                <c:ptCount val="6"/>
                <c:pt idx="0">
                  <c:v>Drove Alone</c:v>
                </c:pt>
                <c:pt idx="1">
                  <c:v>Carpooled</c:v>
                </c:pt>
                <c:pt idx="2">
                  <c:v>Public Transportation</c:v>
                </c:pt>
                <c:pt idx="3">
                  <c:v>Walked</c:v>
                </c:pt>
                <c:pt idx="4">
                  <c:v>Taxi, Motorbike, or Bicycle</c:v>
                </c:pt>
                <c:pt idx="5">
                  <c:v>Worked from home</c:v>
                </c:pt>
              </c:strCache>
            </c:strRef>
          </c:cat>
          <c:val>
            <c:numRef>
              <c:f>'B08101'!$I$3:$I$8</c:f>
              <c:numCache>
                <c:formatCode>0%</c:formatCode>
                <c:ptCount val="6"/>
                <c:pt idx="0">
                  <c:v>0.45036615134255492</c:v>
                </c:pt>
                <c:pt idx="1">
                  <c:v>0.10374288039056143</c:v>
                </c:pt>
                <c:pt idx="2">
                  <c:v>0.24979658258746948</c:v>
                </c:pt>
                <c:pt idx="3">
                  <c:v>4.149715215622457E-2</c:v>
                </c:pt>
                <c:pt idx="4">
                  <c:v>3.7021969080553295E-2</c:v>
                </c:pt>
                <c:pt idx="5">
                  <c:v>0.11757526444263629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818880"/>
        <c:axId val="97820672"/>
      </c:barChart>
      <c:catAx>
        <c:axId val="97818880"/>
        <c:scaling>
          <c:orientation val="minMax"/>
        </c:scaling>
        <c:delete val="0"/>
        <c:axPos val="b"/>
        <c:majorTickMark val="out"/>
        <c:minorTickMark val="none"/>
        <c:tickLblPos val="nextTo"/>
        <c:crossAx val="97820672"/>
        <c:crosses val="autoZero"/>
        <c:auto val="1"/>
        <c:lblAlgn val="ctr"/>
        <c:lblOffset val="100"/>
        <c:noMultiLvlLbl val="0"/>
      </c:catAx>
      <c:valAx>
        <c:axId val="978206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9781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282064741907269"/>
          <c:y val="6.9060586176727903E-2"/>
          <c:w val="0.33106824146981628"/>
          <c:h val="0.167434383202099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/>
              <a:t>Population Pyramid for San Francisco Tract 127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25680883639545055"/>
          <c:y val="0.25068119891008173"/>
          <c:w val="0.6787200349956255"/>
          <c:h val="0.621974010741845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'QT-P1-Geography-Census Tract 12'!$B$1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'QT-P1-Geography-Census Tract 12'!$A$2:$A$20</c:f>
              <c:strCache>
                <c:ptCount val="19"/>
                <c:pt idx="0">
                  <c:v>  Under 5 years</c:v>
                </c:pt>
                <c:pt idx="1">
                  <c:v>  5 to 9 years</c:v>
                </c:pt>
                <c:pt idx="2">
                  <c:v>  10 to 14 years</c:v>
                </c:pt>
                <c:pt idx="3">
                  <c:v>  15 to 19 years</c:v>
                </c:pt>
                <c:pt idx="4">
                  <c:v>  20 to 24 years</c:v>
                </c:pt>
                <c:pt idx="5">
                  <c:v>  25 to 29 years</c:v>
                </c:pt>
                <c:pt idx="6">
                  <c:v>  30 to 34 years</c:v>
                </c:pt>
                <c:pt idx="7">
                  <c:v>  35 to 39 years</c:v>
                </c:pt>
                <c:pt idx="8">
                  <c:v>  40 to 44 years</c:v>
                </c:pt>
                <c:pt idx="9">
                  <c:v>  45 to 49 years</c:v>
                </c:pt>
                <c:pt idx="10">
                  <c:v>  50 to 54 years</c:v>
                </c:pt>
                <c:pt idx="11">
                  <c:v>  55 to 59 years</c:v>
                </c:pt>
                <c:pt idx="12">
                  <c:v>  60 to 64 years</c:v>
                </c:pt>
                <c:pt idx="13">
                  <c:v>  65 to 69 years</c:v>
                </c:pt>
                <c:pt idx="14">
                  <c:v>  70 to 74 years</c:v>
                </c:pt>
                <c:pt idx="15">
                  <c:v>  75 to 79 years</c:v>
                </c:pt>
                <c:pt idx="16">
                  <c:v>  80 to 84 years</c:v>
                </c:pt>
                <c:pt idx="17">
                  <c:v>  85 to 89 years</c:v>
                </c:pt>
                <c:pt idx="18">
                  <c:v>  90 years and over</c:v>
                </c:pt>
              </c:strCache>
            </c:strRef>
          </c:cat>
          <c:val>
            <c:numRef>
              <c:f>'QT-P1-Geography-Census Tract 12'!$B$2:$B$20</c:f>
              <c:numCache>
                <c:formatCode>General</c:formatCode>
                <c:ptCount val="19"/>
                <c:pt idx="0">
                  <c:v>100</c:v>
                </c:pt>
                <c:pt idx="1">
                  <c:v>56</c:v>
                </c:pt>
                <c:pt idx="2">
                  <c:v>40</c:v>
                </c:pt>
                <c:pt idx="3">
                  <c:v>17</c:v>
                </c:pt>
                <c:pt idx="4">
                  <c:v>74</c:v>
                </c:pt>
                <c:pt idx="5">
                  <c:v>336</c:v>
                </c:pt>
                <c:pt idx="6">
                  <c:v>295</c:v>
                </c:pt>
                <c:pt idx="7">
                  <c:v>230</c:v>
                </c:pt>
                <c:pt idx="8">
                  <c:v>147</c:v>
                </c:pt>
                <c:pt idx="9">
                  <c:v>109</c:v>
                </c:pt>
                <c:pt idx="10">
                  <c:v>89</c:v>
                </c:pt>
                <c:pt idx="11">
                  <c:v>90</c:v>
                </c:pt>
                <c:pt idx="12">
                  <c:v>61</c:v>
                </c:pt>
                <c:pt idx="13">
                  <c:v>60</c:v>
                </c:pt>
                <c:pt idx="14">
                  <c:v>58</c:v>
                </c:pt>
                <c:pt idx="15">
                  <c:v>45</c:v>
                </c:pt>
                <c:pt idx="16">
                  <c:v>32</c:v>
                </c:pt>
                <c:pt idx="17">
                  <c:v>26</c:v>
                </c:pt>
                <c:pt idx="18">
                  <c:v>20</c:v>
                </c:pt>
              </c:numCache>
            </c:numRef>
          </c:val>
        </c:ser>
        <c:ser>
          <c:idx val="1"/>
          <c:order val="1"/>
          <c:tx>
            <c:strRef>
              <c:f>'QT-P1-Geography-Census Tract 12'!$C$1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'QT-P1-Geography-Census Tract 12'!$A$2:$A$20</c:f>
              <c:strCache>
                <c:ptCount val="19"/>
                <c:pt idx="0">
                  <c:v>  Under 5 years</c:v>
                </c:pt>
                <c:pt idx="1">
                  <c:v>  5 to 9 years</c:v>
                </c:pt>
                <c:pt idx="2">
                  <c:v>  10 to 14 years</c:v>
                </c:pt>
                <c:pt idx="3">
                  <c:v>  15 to 19 years</c:v>
                </c:pt>
                <c:pt idx="4">
                  <c:v>  20 to 24 years</c:v>
                </c:pt>
                <c:pt idx="5">
                  <c:v>  25 to 29 years</c:v>
                </c:pt>
                <c:pt idx="6">
                  <c:v>  30 to 34 years</c:v>
                </c:pt>
                <c:pt idx="7">
                  <c:v>  35 to 39 years</c:v>
                </c:pt>
                <c:pt idx="8">
                  <c:v>  40 to 44 years</c:v>
                </c:pt>
                <c:pt idx="9">
                  <c:v>  45 to 49 years</c:v>
                </c:pt>
                <c:pt idx="10">
                  <c:v>  50 to 54 years</c:v>
                </c:pt>
                <c:pt idx="11">
                  <c:v>  55 to 59 years</c:v>
                </c:pt>
                <c:pt idx="12">
                  <c:v>  60 to 64 years</c:v>
                </c:pt>
                <c:pt idx="13">
                  <c:v>  65 to 69 years</c:v>
                </c:pt>
                <c:pt idx="14">
                  <c:v>  70 to 74 years</c:v>
                </c:pt>
                <c:pt idx="15">
                  <c:v>  75 to 79 years</c:v>
                </c:pt>
                <c:pt idx="16">
                  <c:v>  80 to 84 years</c:v>
                </c:pt>
                <c:pt idx="17">
                  <c:v>  85 to 89 years</c:v>
                </c:pt>
                <c:pt idx="18">
                  <c:v>  90 years and over</c:v>
                </c:pt>
              </c:strCache>
            </c:strRef>
          </c:cat>
          <c:val>
            <c:numRef>
              <c:f>'QT-P1-Geography-Census Tract 12'!$C$2:$C$20</c:f>
              <c:numCache>
                <c:formatCode>General</c:formatCode>
                <c:ptCount val="19"/>
                <c:pt idx="0">
                  <c:v>-100</c:v>
                </c:pt>
                <c:pt idx="1">
                  <c:v>-56</c:v>
                </c:pt>
                <c:pt idx="2">
                  <c:v>-40</c:v>
                </c:pt>
                <c:pt idx="3">
                  <c:v>-17</c:v>
                </c:pt>
                <c:pt idx="4">
                  <c:v>-74</c:v>
                </c:pt>
                <c:pt idx="5">
                  <c:v>-336</c:v>
                </c:pt>
                <c:pt idx="6">
                  <c:v>-295</c:v>
                </c:pt>
                <c:pt idx="7">
                  <c:v>-230</c:v>
                </c:pt>
                <c:pt idx="8">
                  <c:v>-147</c:v>
                </c:pt>
                <c:pt idx="9">
                  <c:v>-109</c:v>
                </c:pt>
                <c:pt idx="10">
                  <c:v>-89</c:v>
                </c:pt>
                <c:pt idx="11">
                  <c:v>-90</c:v>
                </c:pt>
                <c:pt idx="12">
                  <c:v>-61</c:v>
                </c:pt>
                <c:pt idx="13">
                  <c:v>-60</c:v>
                </c:pt>
                <c:pt idx="14">
                  <c:v>-58</c:v>
                </c:pt>
                <c:pt idx="15">
                  <c:v>-45</c:v>
                </c:pt>
                <c:pt idx="16">
                  <c:v>-32</c:v>
                </c:pt>
                <c:pt idx="17">
                  <c:v>-26</c:v>
                </c:pt>
                <c:pt idx="18">
                  <c:v>-20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7840512"/>
        <c:axId val="99193984"/>
      </c:barChart>
      <c:catAx>
        <c:axId val="97840512"/>
        <c:scaling>
          <c:orientation val="minMax"/>
        </c:scaling>
        <c:delete val="0"/>
        <c:axPos val="l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crossAx val="99193984"/>
        <c:crosses val="autoZero"/>
        <c:auto val="1"/>
        <c:lblAlgn val="ctr"/>
        <c:lblOffset val="100"/>
        <c:noMultiLvlLbl val="0"/>
      </c:catAx>
      <c:valAx>
        <c:axId val="99193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People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7840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20931758530177"/>
          <c:y val="0.26354967209480284"/>
          <c:w val="0.12945734908136483"/>
          <c:h val="0.1313926494882962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/>
              <a:t>Population Pyramid for San Francisco Tract 127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25680883639545055"/>
          <c:y val="0.25068119891008173"/>
          <c:w val="0.6787200349956255"/>
          <c:h val="0.621974010741845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'QT-P1-Geography-Census Tract 12'!$B$2</c:f>
              <c:strCache>
                <c:ptCount val="1"/>
                <c:pt idx="0">
                  <c:v>Female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'QT-P1-Geography-Census Tract 12'!$A$3:$A$21</c:f>
              <c:strCache>
                <c:ptCount val="19"/>
                <c:pt idx="0">
                  <c:v>  Under 5 years</c:v>
                </c:pt>
                <c:pt idx="1">
                  <c:v>  5 to 9 years</c:v>
                </c:pt>
                <c:pt idx="2">
                  <c:v>  10 to 14 years</c:v>
                </c:pt>
                <c:pt idx="3">
                  <c:v>  15 to 19 years</c:v>
                </c:pt>
                <c:pt idx="4">
                  <c:v>  20 to 24 years</c:v>
                </c:pt>
                <c:pt idx="5">
                  <c:v>  25 to 29 years</c:v>
                </c:pt>
                <c:pt idx="6">
                  <c:v>  30 to 34 years</c:v>
                </c:pt>
                <c:pt idx="7">
                  <c:v>  35 to 39 years</c:v>
                </c:pt>
                <c:pt idx="8">
                  <c:v>  40 to 44 years</c:v>
                </c:pt>
                <c:pt idx="9">
                  <c:v>  45 to 49 years</c:v>
                </c:pt>
                <c:pt idx="10">
                  <c:v>  50 to 54 years</c:v>
                </c:pt>
                <c:pt idx="11">
                  <c:v>  55 to 59 years</c:v>
                </c:pt>
                <c:pt idx="12">
                  <c:v>  60 to 64 years</c:v>
                </c:pt>
                <c:pt idx="13">
                  <c:v>  65 to 69 years</c:v>
                </c:pt>
                <c:pt idx="14">
                  <c:v>  70 to 74 years</c:v>
                </c:pt>
                <c:pt idx="15">
                  <c:v>  75 to 79 years</c:v>
                </c:pt>
                <c:pt idx="16">
                  <c:v>  80 to 84 years</c:v>
                </c:pt>
                <c:pt idx="17">
                  <c:v>  85 to 89 years</c:v>
                </c:pt>
                <c:pt idx="18">
                  <c:v>  90 years and over</c:v>
                </c:pt>
              </c:strCache>
            </c:strRef>
          </c:cat>
          <c:val>
            <c:numRef>
              <c:f>'QT-P1-Geography-Census Tract 12'!$B$3:$B$21</c:f>
              <c:numCache>
                <c:formatCode>General</c:formatCode>
                <c:ptCount val="19"/>
                <c:pt idx="0">
                  <c:v>100</c:v>
                </c:pt>
                <c:pt idx="1">
                  <c:v>56</c:v>
                </c:pt>
                <c:pt idx="2">
                  <c:v>40</c:v>
                </c:pt>
                <c:pt idx="3">
                  <c:v>17</c:v>
                </c:pt>
                <c:pt idx="4">
                  <c:v>74</c:v>
                </c:pt>
                <c:pt idx="5">
                  <c:v>336</c:v>
                </c:pt>
                <c:pt idx="6">
                  <c:v>295</c:v>
                </c:pt>
                <c:pt idx="7">
                  <c:v>230</c:v>
                </c:pt>
                <c:pt idx="8">
                  <c:v>147</c:v>
                </c:pt>
                <c:pt idx="9">
                  <c:v>109</c:v>
                </c:pt>
                <c:pt idx="10">
                  <c:v>89</c:v>
                </c:pt>
                <c:pt idx="11">
                  <c:v>90</c:v>
                </c:pt>
                <c:pt idx="12">
                  <c:v>61</c:v>
                </c:pt>
                <c:pt idx="13">
                  <c:v>60</c:v>
                </c:pt>
                <c:pt idx="14">
                  <c:v>58</c:v>
                </c:pt>
                <c:pt idx="15">
                  <c:v>45</c:v>
                </c:pt>
                <c:pt idx="16">
                  <c:v>32</c:v>
                </c:pt>
                <c:pt idx="17">
                  <c:v>26</c:v>
                </c:pt>
                <c:pt idx="18">
                  <c:v>20</c:v>
                </c:pt>
              </c:numCache>
            </c:numRef>
          </c:val>
        </c:ser>
        <c:ser>
          <c:idx val="1"/>
          <c:order val="1"/>
          <c:tx>
            <c:strRef>
              <c:f>'QT-P1-Geography-Census Tract 12'!$C$2</c:f>
              <c:strCache>
                <c:ptCount val="1"/>
                <c:pt idx="0">
                  <c:v>Male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'QT-P1-Geography-Census Tract 12'!$A$3:$A$21</c:f>
              <c:strCache>
                <c:ptCount val="19"/>
                <c:pt idx="0">
                  <c:v>  Under 5 years</c:v>
                </c:pt>
                <c:pt idx="1">
                  <c:v>  5 to 9 years</c:v>
                </c:pt>
                <c:pt idx="2">
                  <c:v>  10 to 14 years</c:v>
                </c:pt>
                <c:pt idx="3">
                  <c:v>  15 to 19 years</c:v>
                </c:pt>
                <c:pt idx="4">
                  <c:v>  20 to 24 years</c:v>
                </c:pt>
                <c:pt idx="5">
                  <c:v>  25 to 29 years</c:v>
                </c:pt>
                <c:pt idx="6">
                  <c:v>  30 to 34 years</c:v>
                </c:pt>
                <c:pt idx="7">
                  <c:v>  35 to 39 years</c:v>
                </c:pt>
                <c:pt idx="8">
                  <c:v>  40 to 44 years</c:v>
                </c:pt>
                <c:pt idx="9">
                  <c:v>  45 to 49 years</c:v>
                </c:pt>
                <c:pt idx="10">
                  <c:v>  50 to 54 years</c:v>
                </c:pt>
                <c:pt idx="11">
                  <c:v>  55 to 59 years</c:v>
                </c:pt>
                <c:pt idx="12">
                  <c:v>  60 to 64 years</c:v>
                </c:pt>
                <c:pt idx="13">
                  <c:v>  65 to 69 years</c:v>
                </c:pt>
                <c:pt idx="14">
                  <c:v>  70 to 74 years</c:v>
                </c:pt>
                <c:pt idx="15">
                  <c:v>  75 to 79 years</c:v>
                </c:pt>
                <c:pt idx="16">
                  <c:v>  80 to 84 years</c:v>
                </c:pt>
                <c:pt idx="17">
                  <c:v>  85 to 89 years</c:v>
                </c:pt>
                <c:pt idx="18">
                  <c:v>  90 years and over</c:v>
                </c:pt>
              </c:strCache>
            </c:strRef>
          </c:cat>
          <c:val>
            <c:numRef>
              <c:f>'QT-P1-Geography-Census Tract 12'!$C$3:$C$21</c:f>
              <c:numCache>
                <c:formatCode>General</c:formatCode>
                <c:ptCount val="19"/>
                <c:pt idx="0">
                  <c:v>-100</c:v>
                </c:pt>
                <c:pt idx="1">
                  <c:v>-56</c:v>
                </c:pt>
                <c:pt idx="2">
                  <c:v>-40</c:v>
                </c:pt>
                <c:pt idx="3">
                  <c:v>-17</c:v>
                </c:pt>
                <c:pt idx="4">
                  <c:v>-74</c:v>
                </c:pt>
                <c:pt idx="5">
                  <c:v>-336</c:v>
                </c:pt>
                <c:pt idx="6">
                  <c:v>-295</c:v>
                </c:pt>
                <c:pt idx="7">
                  <c:v>-230</c:v>
                </c:pt>
                <c:pt idx="8">
                  <c:v>-147</c:v>
                </c:pt>
                <c:pt idx="9">
                  <c:v>-109</c:v>
                </c:pt>
                <c:pt idx="10">
                  <c:v>-89</c:v>
                </c:pt>
                <c:pt idx="11">
                  <c:v>-90</c:v>
                </c:pt>
                <c:pt idx="12">
                  <c:v>-61</c:v>
                </c:pt>
                <c:pt idx="13">
                  <c:v>-60</c:v>
                </c:pt>
                <c:pt idx="14">
                  <c:v>-58</c:v>
                </c:pt>
                <c:pt idx="15">
                  <c:v>-45</c:v>
                </c:pt>
                <c:pt idx="16">
                  <c:v>-32</c:v>
                </c:pt>
                <c:pt idx="17">
                  <c:v>-26</c:v>
                </c:pt>
                <c:pt idx="18">
                  <c:v>-20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9815808"/>
        <c:axId val="99817344"/>
      </c:barChart>
      <c:catAx>
        <c:axId val="99815808"/>
        <c:scaling>
          <c:orientation val="minMax"/>
        </c:scaling>
        <c:delete val="0"/>
        <c:axPos val="l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crossAx val="99817344"/>
        <c:crosses val="autoZero"/>
        <c:auto val="1"/>
        <c:lblAlgn val="ctr"/>
        <c:lblOffset val="100"/>
        <c:noMultiLvlLbl val="0"/>
      </c:catAx>
      <c:valAx>
        <c:axId val="99817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People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981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20931758530177"/>
          <c:y val="0.26354967209480284"/>
          <c:w val="0.12945734908136483"/>
          <c:h val="0.1313926494882962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81E01-F331-4789-AD98-F319097AA026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6185B-5A8D-44B9-89A9-4AE70F3DB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6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Decennial: 100% of the US population (obviously there are problems here…homeless, students</a:t>
            </a:r>
            <a:r>
              <a:rPr lang="en-US" baseline="0" dirty="0" smtClean="0"/>
              <a:t>!?...</a:t>
            </a:r>
            <a:r>
              <a:rPr lang="en-US" dirty="0" smtClean="0"/>
              <a:t>but it’s actually</a:t>
            </a:r>
            <a:r>
              <a:rPr lang="en-US" baseline="0" dirty="0" smtClean="0"/>
              <a:t> pretty close)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Congress: “If we make the 10-year census too complicated, it will be much harder to get 100%....so instead we can do the ACS, which only gets 1 in 6 households” -&gt; this is more detail HOWEVER, it means there is also a Margin of Error (more on this later)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ACS is a continuous survey (taken throughout the decade)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Samples about 3 million addresses each year 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More detailed information (place of birth, income, employment status, tenure, monthly rent)</a:t>
            </a:r>
          </a:p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“Maps &amp; Tables,” then “Start Here”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7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“Maps &amp; Tables,” then “Start Here”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7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Good source of quick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Click</a:t>
            </a:r>
            <a:r>
              <a:rPr lang="en-US" baseline="0" dirty="0" smtClean="0"/>
              <a:t> “Advanced search”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Go to “geographies”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Click</a:t>
            </a:r>
            <a:r>
              <a:rPr lang="en-US" baseline="0" dirty="0" smtClean="0"/>
              <a:t> “Advanced search”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Go to “geographies”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Enter your address</a:t>
            </a:r>
            <a:r>
              <a:rPr lang="en-US" baseline="0" dirty="0" smtClean="0"/>
              <a:t> (where you live) – look at the levels of geography (state, county, tract?)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What level of specificity are you looking for?</a:t>
            </a:r>
          </a:p>
          <a:p>
            <a:pPr marL="685800" lvl="1" indent="-228600">
              <a:buAutoNum type="arabicPeriod"/>
            </a:pPr>
            <a:r>
              <a:rPr lang="en-US" baseline="0" dirty="0" smtClean="0"/>
              <a:t>Select the “tract” level (think of this as a neighborhood), then go to “Map”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Click on the “Map” results, View your selection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aseline="0" dirty="0" smtClean="0"/>
              <a:t>Zoom out if you cannot see your area highlighted.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Close window (X in upper right) and look at “your selections”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6185B-5A8D-44B9-89A9-4AE70F3DB0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0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76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9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2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3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2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07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0DC5-086A-4E58-8886-A38E3BED7615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8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0DC5-086A-4E58-8886-A38E3BED7615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CC903-3829-426C-ADE4-50D66F6AD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3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1371600"/>
            <a:ext cx="6477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Searching, Exporting, Cleaning, &amp; Graphing US Census Data</a:t>
            </a:r>
          </a:p>
          <a:p>
            <a:pPr algn="ctr"/>
            <a:endParaRPr lang="en-US" sz="40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Kelly </a:t>
            </a:r>
            <a:r>
              <a:rPr lang="en-US" sz="3200" dirty="0" err="1" smtClean="0">
                <a:solidFill>
                  <a:schemeClr val="bg1"/>
                </a:solidFill>
              </a:rPr>
              <a:t>Clonts</a:t>
            </a:r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Presentation for UC Berkeley, D-Lab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March 18, 2014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4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Margin of error (</a:t>
            </a:r>
            <a:r>
              <a:rPr lang="en-US" dirty="0" err="1" smtClean="0"/>
              <a:t>MoE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Number of households = 1,000 +/- 100</a:t>
            </a:r>
          </a:p>
          <a:p>
            <a:pPr lvl="1"/>
            <a:r>
              <a:rPr lang="en-US" dirty="0" smtClean="0"/>
              <a:t>Number of households = 20,000 +/- 400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1,000 +/- 100 tells us that we are </a:t>
            </a:r>
            <a:r>
              <a:rPr lang="en-US" b="1" dirty="0" smtClean="0"/>
              <a:t>90% confident </a:t>
            </a:r>
            <a:r>
              <a:rPr lang="en-US" dirty="0" smtClean="0"/>
              <a:t>that the number of households is between  900 and 1100</a:t>
            </a:r>
          </a:p>
          <a:p>
            <a:pPr lvl="1"/>
            <a:r>
              <a:rPr lang="en-US" dirty="0" smtClean="0"/>
              <a:t>When would the </a:t>
            </a:r>
            <a:r>
              <a:rPr lang="en-US" dirty="0" err="1" smtClean="0"/>
              <a:t>MoE</a:t>
            </a:r>
            <a:endParaRPr lang="en-US" dirty="0" smtClean="0"/>
          </a:p>
          <a:p>
            <a:pPr marL="914400" lvl="2" indent="0">
              <a:buNone/>
            </a:pPr>
            <a:r>
              <a:rPr lang="en-US" sz="2800" dirty="0" smtClean="0"/>
              <a:t>be a problem?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Margin of Error (ACS)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cnx.org/content/m16962/latest/conf_intvls_cfpm3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7474"/>
          <a:stretch/>
        </p:blipFill>
        <p:spPr bwMode="auto">
          <a:xfrm>
            <a:off x="4797287" y="4437888"/>
            <a:ext cx="4343400" cy="22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2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r>
              <a:rPr lang="en-US" altLang="en-US" dirty="0" smtClean="0"/>
              <a:t>The </a:t>
            </a:r>
            <a:r>
              <a:rPr lang="en-US" altLang="en-US" b="1" dirty="0"/>
              <a:t>uncertainty</a:t>
            </a:r>
            <a:r>
              <a:rPr lang="en-US" altLang="en-US" dirty="0"/>
              <a:t> associated with an estimate that is based on data gathered from a sample of the population rather than the full </a:t>
            </a:r>
            <a:r>
              <a:rPr lang="en-US" altLang="en-US" dirty="0" smtClean="0"/>
              <a:t>population</a:t>
            </a:r>
          </a:p>
          <a:p>
            <a:pPr>
              <a:buNone/>
            </a:pPr>
            <a:endParaRPr lang="en-US" altLang="en-US" dirty="0"/>
          </a:p>
          <a:p>
            <a:pPr>
              <a:buNone/>
            </a:pPr>
            <a:r>
              <a:rPr lang="en-US" altLang="en-US" dirty="0" smtClean="0"/>
              <a:t>-US Census claims no </a:t>
            </a:r>
          </a:p>
          <a:p>
            <a:pPr>
              <a:buNone/>
            </a:pPr>
            <a:r>
              <a:rPr lang="en-US" altLang="en-US" dirty="0" smtClean="0"/>
              <a:t>Margin of Error</a:t>
            </a:r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Margin of Error (ACS)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assets.omniture.com/en/images/blogs/accuracy_cu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31949"/>
            <a:ext cx="38100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02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7545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What kind of data do you want?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Dataset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2010 100%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Subjects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Population</a:t>
            </a:r>
          </a:p>
          <a:p>
            <a:pPr marL="8001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800100" lvl="2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Age Groups and Sex: 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2010 Census Summary File 1</a:t>
            </a:r>
          </a:p>
          <a:p>
            <a:pPr marL="800100" lvl="2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US Census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552564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85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638800" cy="47545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Export Data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Download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CSV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Excel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Clean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CSV – change header names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Excel  </a:t>
            </a:r>
          </a:p>
          <a:p>
            <a:pPr marL="1714500" lvl="3" indent="-4572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Delete extra rows</a:t>
            </a:r>
          </a:p>
          <a:p>
            <a:pPr marL="1714500" lvl="3" indent="-4572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Make Columns equal size, delete unnecessary</a:t>
            </a:r>
          </a:p>
          <a:p>
            <a:pPr marL="1714500" lvl="3" indent="-457200"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Change to number</a:t>
            </a:r>
          </a:p>
          <a:p>
            <a:pPr marL="800100" lvl="2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Locating an Area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23953" r="89114" b="33054"/>
          <a:stretch/>
        </p:blipFill>
        <p:spPr bwMode="auto">
          <a:xfrm>
            <a:off x="5638800" y="1036320"/>
            <a:ext cx="3493008" cy="542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350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Analyzing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Copy data to a new Sheet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Delete Unnecessary Data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Multiply Males by -1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Copy raw values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Graphing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Highlight data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Insert&gt;bar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Clean up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Population Pyramid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087379"/>
              </p:ext>
            </p:extLst>
          </p:nvPr>
        </p:nvGraphicFramePr>
        <p:xfrm>
          <a:off x="4114800" y="2286000"/>
          <a:ext cx="5029200" cy="384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1016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Graphing and Analyzing Data</a:t>
            </a:r>
          </a:p>
          <a:p>
            <a:pPr lvl="1"/>
            <a:r>
              <a:rPr lang="en-US" sz="2400" dirty="0" smtClean="0"/>
              <a:t>Compare to region (City, Bay Area, State)</a:t>
            </a:r>
          </a:p>
          <a:p>
            <a:pPr lvl="1"/>
            <a:r>
              <a:rPr lang="en-US" sz="2400" dirty="0" smtClean="0"/>
              <a:t>Analyze data</a:t>
            </a:r>
          </a:p>
          <a:p>
            <a:pPr lvl="2"/>
            <a:r>
              <a:rPr lang="en-US" dirty="0" smtClean="0"/>
              <a:t>Equality of gender?</a:t>
            </a:r>
          </a:p>
          <a:p>
            <a:pPr lvl="2"/>
            <a:r>
              <a:rPr lang="en-US" dirty="0" smtClean="0"/>
              <a:t>Age distribution?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Population Pyramid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273985"/>
              </p:ext>
            </p:extLst>
          </p:nvPr>
        </p:nvGraphicFramePr>
        <p:xfrm>
          <a:off x="4114800" y="2514600"/>
          <a:ext cx="5029200" cy="384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768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Go to </a:t>
            </a:r>
            <a:r>
              <a:rPr lang="en-US" u="sng" dirty="0" smtClean="0">
                <a:solidFill>
                  <a:srgbClr val="0070C0"/>
                </a:solidFill>
              </a:rPr>
              <a:t>socialexplorer.com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Social Explorer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t="3230" r="15745" b="19193"/>
          <a:stretch/>
        </p:blipFill>
        <p:spPr bwMode="auto">
          <a:xfrm>
            <a:off x="0" y="2170176"/>
            <a:ext cx="9144000" cy="46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43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Go to </a:t>
            </a:r>
            <a:r>
              <a:rPr lang="en-US" u="sng" dirty="0" smtClean="0">
                <a:solidFill>
                  <a:srgbClr val="0070C0"/>
                </a:solidFill>
              </a:rPr>
              <a:t>socialexplorer.com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 Maps &amp; Tables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Social Explorer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5" y="982977"/>
            <a:ext cx="8453438" cy="536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2895600" y="1085589"/>
            <a:ext cx="1066800" cy="6468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0230" y="5410200"/>
            <a:ext cx="220817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9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Social Explorer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82" y="1447800"/>
            <a:ext cx="92617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609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To become familiar with the types of data published by the US Census Bureau</a:t>
            </a:r>
          </a:p>
          <a:p>
            <a:pPr lvl="1"/>
            <a:r>
              <a:rPr lang="en-US" sz="2400" dirty="0" smtClean="0"/>
              <a:t>US Decennial Census</a:t>
            </a:r>
          </a:p>
          <a:p>
            <a:pPr lvl="1"/>
            <a:r>
              <a:rPr lang="en-US" sz="2400" dirty="0" smtClean="0"/>
              <a:t>American Community Survey</a:t>
            </a:r>
          </a:p>
          <a:p>
            <a:r>
              <a:rPr lang="en-US" dirty="0" smtClean="0"/>
              <a:t>To understand how to search and analyze US Census data</a:t>
            </a:r>
          </a:p>
          <a:p>
            <a:pPr lvl="1"/>
            <a:r>
              <a:rPr lang="en-US" sz="2400" dirty="0" smtClean="0"/>
              <a:t>Find appropriate data</a:t>
            </a:r>
          </a:p>
          <a:p>
            <a:pPr lvl="1"/>
            <a:r>
              <a:rPr lang="en-US" sz="2400" dirty="0" smtClean="0"/>
              <a:t>Download and format data in Excel</a:t>
            </a:r>
          </a:p>
          <a:p>
            <a:pPr lvl="1"/>
            <a:r>
              <a:rPr lang="en-US" sz="2400" dirty="0" smtClean="0"/>
              <a:t>Create population pyramids using Excel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Learning Objectives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Census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Decennial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American Community Survey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 Census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52" y="3009900"/>
            <a:ext cx="74295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822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 to census.gov	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Quick Facts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Select State or City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 Census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7912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 </a:t>
            </a:r>
            <a:r>
              <a:rPr lang="en-US" dirty="0"/>
              <a:t>to American Fact Finder 2 on your web browser </a:t>
            </a:r>
            <a:r>
              <a:rPr lang="en-US" dirty="0" smtClean="0"/>
              <a:t>at:  </a:t>
            </a:r>
            <a:r>
              <a:rPr lang="en-US" u="sng" dirty="0" smtClean="0">
                <a:solidFill>
                  <a:srgbClr val="0070C0"/>
                </a:solidFill>
              </a:rPr>
              <a:t>factfinder2.census.gov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“Advanced search”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Layout 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Geographies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Fact Finder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6179" r="10202" b="10049"/>
          <a:stretch/>
        </p:blipFill>
        <p:spPr bwMode="auto">
          <a:xfrm>
            <a:off x="6248400" y="1033113"/>
            <a:ext cx="2819400" cy="524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905500" y="3352800"/>
            <a:ext cx="3505200" cy="12960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65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www.census.gov/acs/www/img/5yearGeoHierarch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/>
          <a:stretch/>
        </p:blipFill>
        <p:spPr bwMode="auto">
          <a:xfrm>
            <a:off x="2286000" y="1453323"/>
            <a:ext cx="6858000" cy="499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7912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Level of Geography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Fact Finder 2: Locating an Area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14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Find your neighborhood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Geographies &gt; Address &gt; Tract (like neighborhood)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41" b="20088"/>
          <a:stretch/>
        </p:blipFill>
        <p:spPr bwMode="auto">
          <a:xfrm>
            <a:off x="2348019" y="2938670"/>
            <a:ext cx="6809233" cy="432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611217" y="2994992"/>
            <a:ext cx="1066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449417" y="2994992"/>
            <a:ext cx="10668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solidFill>
                  <a:schemeClr val="bg1"/>
                </a:solidFill>
              </a:rPr>
              <a:t>Fact Finder 2: Locating an Area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55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7545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kind of data do you want?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Can add multiple geographies (but not overlapping subjects)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Select your current or home town tract &amp; the city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Dataset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2012 ACS</a:t>
            </a: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Subject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Search </a:t>
            </a:r>
            <a:r>
              <a:rPr lang="en-US" dirty="0">
                <a:solidFill>
                  <a:srgbClr val="0070C0"/>
                </a:solidFill>
              </a:rPr>
              <a:t>B08301. Means of Transportation to </a:t>
            </a:r>
            <a:r>
              <a:rPr lang="en-US" dirty="0" smtClean="0">
                <a:solidFill>
                  <a:srgbClr val="0070C0"/>
                </a:solidFill>
              </a:rPr>
              <a:t>Work</a:t>
            </a:r>
          </a:p>
          <a:p>
            <a:pPr marL="1714500" lvl="3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Must clear prior selection before re-searching</a:t>
            </a:r>
          </a:p>
          <a:p>
            <a:pPr marL="800100" lvl="2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800100" lvl="2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View Dataset</a:t>
            </a:r>
          </a:p>
          <a:p>
            <a:pPr marL="800100" lvl="2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Fact Finder 2: ACS data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82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7545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What kind of data do you want?</a:t>
            </a:r>
            <a:endParaRPr lang="en-US" u="sng" dirty="0" smtClean="0">
              <a:solidFill>
                <a:srgbClr val="0070C0"/>
              </a:solidFill>
            </a:endParaRPr>
          </a:p>
          <a:p>
            <a:pPr marL="857250" lvl="1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Subject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Search “income”</a:t>
            </a:r>
          </a:p>
          <a:p>
            <a:pPr marL="1257300" lvl="2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Search Means </a:t>
            </a:r>
            <a:r>
              <a:rPr lang="en-US" dirty="0">
                <a:solidFill>
                  <a:srgbClr val="0070C0"/>
                </a:solidFill>
              </a:rPr>
              <a:t>of Transportation to </a:t>
            </a:r>
            <a:r>
              <a:rPr lang="en-US" dirty="0" smtClean="0">
                <a:solidFill>
                  <a:srgbClr val="0070C0"/>
                </a:solidFill>
              </a:rPr>
              <a:t>Work</a:t>
            </a:r>
          </a:p>
          <a:p>
            <a:pPr marL="1714500" lvl="3" indent="-457200">
              <a:buFont typeface="Wingdings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Must clear prior selection before re-searching</a:t>
            </a:r>
            <a:endParaRPr lang="en-US" dirty="0">
              <a:solidFill>
                <a:srgbClr val="0070C0"/>
              </a:solidFill>
            </a:endParaRPr>
          </a:p>
          <a:p>
            <a:pPr marL="800100" lvl="2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View Dataset</a:t>
            </a:r>
          </a:p>
          <a:p>
            <a:pPr marL="800100" lvl="2" indent="0">
              <a:buNone/>
            </a:pP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Fact Finder 2: ACS data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556909"/>
              </p:ext>
            </p:extLst>
          </p:nvPr>
        </p:nvGraphicFramePr>
        <p:xfrm>
          <a:off x="2286000" y="4267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461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717</Words>
  <Application>Microsoft Office PowerPoint</Application>
  <PresentationFormat>On-screen Show (4:3)</PresentationFormat>
  <Paragraphs>140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Learning Objectives </vt:lpstr>
      <vt:lpstr>The Census</vt:lpstr>
      <vt:lpstr>The Census</vt:lpstr>
      <vt:lpstr>Fact Finder 2</vt:lpstr>
      <vt:lpstr>Fact Finder 2: Locating an Area</vt:lpstr>
      <vt:lpstr>PowerPoint Presentation</vt:lpstr>
      <vt:lpstr>PowerPoint Presentation</vt:lpstr>
      <vt:lpstr>PowerPoint Presentation</vt:lpstr>
      <vt:lpstr>Margin of Error (ACS)</vt:lpstr>
      <vt:lpstr>Margin of Error (ACS)</vt:lpstr>
      <vt:lpstr>US Census</vt:lpstr>
      <vt:lpstr>Locating an Area</vt:lpstr>
      <vt:lpstr>Population Pyramid</vt:lpstr>
      <vt:lpstr>Population Pyramid</vt:lpstr>
      <vt:lpstr>Social Explorer</vt:lpstr>
      <vt:lpstr>Social Explorer</vt:lpstr>
      <vt:lpstr>Social Explorer</vt:lpstr>
    </vt:vector>
  </TitlesOfParts>
  <Company>CDM Smith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Clonts, Kelly A.</dc:creator>
  <cp:lastModifiedBy>Clonts, Kelly A.</cp:lastModifiedBy>
  <cp:revision>9</cp:revision>
  <dcterms:created xsi:type="dcterms:W3CDTF">2014-03-17T22:32:58Z</dcterms:created>
  <dcterms:modified xsi:type="dcterms:W3CDTF">2014-03-18T21:44:46Z</dcterms:modified>
</cp:coreProperties>
</file>