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4" r:id="rId5"/>
    <p:sldId id="257" r:id="rId6"/>
    <p:sldId id="258" r:id="rId7"/>
    <p:sldId id="265" r:id="rId8"/>
    <p:sldId id="266" r:id="rId9"/>
    <p:sldId id="259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4DBC-43C9-4290-8582-39AD3F8275A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0B-604A-4FAB-84A0-1F69FEB4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5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4DBC-43C9-4290-8582-39AD3F8275A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0B-604A-4FAB-84A0-1F69FEB4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9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4DBC-43C9-4290-8582-39AD3F8275A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0B-604A-4FAB-84A0-1F69FEB4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4DBC-43C9-4290-8582-39AD3F8275A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0B-604A-4FAB-84A0-1F69FEB4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5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4DBC-43C9-4290-8582-39AD3F8275A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0B-604A-4FAB-84A0-1F69FEB4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9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4DBC-43C9-4290-8582-39AD3F8275A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0B-604A-4FAB-84A0-1F69FEB4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6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4DBC-43C9-4290-8582-39AD3F8275A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0B-604A-4FAB-84A0-1F69FEB4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3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4DBC-43C9-4290-8582-39AD3F8275A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0B-604A-4FAB-84A0-1F69FEB4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5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4DBC-43C9-4290-8582-39AD3F8275A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0B-604A-4FAB-84A0-1F69FEB4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8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4DBC-43C9-4290-8582-39AD3F8275A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0B-604A-4FAB-84A0-1F69FEB4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3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4DBC-43C9-4290-8582-39AD3F8275A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0B-604A-4FAB-84A0-1F69FEB4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8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44DBC-43C9-4290-8582-39AD3F8275A7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970B-604A-4FAB-84A0-1F69FEB4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1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dc.gov/nchs/data/databriefs/db213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familymedicine.medschool.ucsf.edu/fhop/htm/pub_health_data/index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oskicat.berkeley.edu/record=b18157441~S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Finding </a:t>
            </a:r>
            <a:r>
              <a:rPr lang="en-US" b="1" dirty="0"/>
              <a:t>Health Statistics &amp; </a:t>
            </a:r>
            <a:r>
              <a:rPr lang="en-US" b="1" dirty="0" smtClean="0"/>
              <a:t>Data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100" dirty="0"/>
              <a:t>Presented by </a:t>
            </a:r>
            <a:r>
              <a:rPr lang="en-US" sz="4100" dirty="0" smtClean="0"/>
              <a:t>Michael Sholinbeck, </a:t>
            </a:r>
            <a:br>
              <a:rPr lang="en-US" sz="4100" dirty="0" smtClean="0"/>
            </a:br>
            <a:r>
              <a:rPr lang="en-US" sz="3300" dirty="0" smtClean="0"/>
              <a:t>Outreach &amp; Instruction Librarian, </a:t>
            </a:r>
            <a:br>
              <a:rPr lang="en-US" sz="3300" dirty="0" smtClean="0"/>
            </a:br>
            <a:r>
              <a:rPr lang="en-US" sz="3300" dirty="0" smtClean="0"/>
              <a:t>Sheldon Margen Public Health Library</a:t>
            </a:r>
            <a:br>
              <a:rPr lang="en-US" sz="33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UC </a:t>
            </a:r>
            <a:r>
              <a:rPr lang="en-US" sz="3600" dirty="0"/>
              <a:t>Berkeley D-Lab,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March 1, 2016</a:t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 smtClean="0"/>
              <a:t>me: </a:t>
            </a:r>
            <a:r>
              <a:rPr lang="en-US" sz="3600" dirty="0" smtClean="0"/>
              <a:t>msholinb@library.berkeley.edu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52400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	</a:t>
            </a:r>
            <a:r>
              <a:rPr lang="en-US" dirty="0" smtClean="0"/>
              <a:t>						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bar chart of things US adults do to improve their m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848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5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Thank you!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edc13.education.ed.ac.uk/phild/files/2013/01/margritti-this-is-not-a-pip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8" y="381001"/>
            <a:ext cx="801052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2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Asthma Diagnosis in Bay Area </a:t>
            </a:r>
            <a:r>
              <a:rPr lang="en-US" sz="3600" b="1" dirty="0" smtClean="0"/>
              <a:t>Kids, 2011-12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400" b="1" i="1" dirty="0" smtClean="0"/>
              <a:t>from Kidsdata.org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 Percentage of children ages 1-17 whose parents report that their child has ever been diagnosed with asth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76036"/>
            <a:ext cx="7848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257800"/>
            <a:ext cx="8534400" cy="1341438"/>
          </a:xfrm>
        </p:spPr>
        <p:txBody>
          <a:bodyPr>
            <a:normAutofit fontScale="90000"/>
          </a:bodyPr>
          <a:lstStyle/>
          <a:p>
            <a:r>
              <a:rPr lang="en-US" sz="2800" i="1" dirty="0" smtClean="0"/>
              <a:t>From NHANES data</a:t>
            </a:r>
            <a:r>
              <a:rPr lang="en-US" sz="2800" i="1" dirty="0"/>
              <a:t>: </a:t>
            </a:r>
            <a:br>
              <a:rPr lang="en-US" sz="2800" i="1" dirty="0"/>
            </a:br>
            <a:r>
              <a:rPr lang="en-US" sz="2200" i="1" dirty="0">
                <a:hlinkClick r:id="rId2"/>
              </a:rPr>
              <a:t>http://</a:t>
            </a:r>
            <a:r>
              <a:rPr lang="en-US" sz="2200" i="1" dirty="0" smtClean="0">
                <a:hlinkClick r:id="rId2"/>
              </a:rPr>
              <a:t>www.cdc.gov/nchs/data/databriefs/db213.htm</a:t>
            </a:r>
            <a:r>
              <a:rPr lang="en-US" sz="2200" i="1" dirty="0" smtClean="0"/>
              <a:t>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400" dirty="0"/>
              <a:t>Caloric Intake From Fast Food Among Children and Adolescents in the United States, 2011–2012</a:t>
            </a:r>
            <a:br>
              <a:rPr lang="en-US" sz="2400" dirty="0"/>
            </a:br>
            <a:endParaRPr lang="en-US" sz="28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239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Caution: Survey Ahead!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Lots </a:t>
            </a:r>
            <a:r>
              <a:rPr lang="en-US" b="1" dirty="0"/>
              <a:t>of health data comes from surveys</a:t>
            </a:r>
            <a:r>
              <a:rPr lang="en-US" dirty="0"/>
              <a:t>. Here are some issues to consider when looking at survey or estimated data:</a:t>
            </a:r>
          </a:p>
          <a:p>
            <a:r>
              <a:rPr lang="en-US" dirty="0"/>
              <a:t>Look at sample sizes and survey response rates - representative of your population? Enough responses to be valid?</a:t>
            </a:r>
          </a:p>
          <a:p>
            <a:r>
              <a:rPr lang="en-US" dirty="0"/>
              <a:t>Who was surveyed? - representative of population being compared to? Include group you are interested in?</a:t>
            </a:r>
          </a:p>
          <a:p>
            <a:r>
              <a:rPr lang="en-US" dirty="0"/>
              <a:t>Were the survey respondents from heterogeneous groups? Do the survey questions have a similar meaning to members of different groups?</a:t>
            </a:r>
          </a:p>
          <a:p>
            <a:r>
              <a:rPr lang="en-US" dirty="0"/>
              <a:t>How was survey conducted? Via telephone? - Many people only have cell phones. Random selection or targeted group?</a:t>
            </a:r>
          </a:p>
          <a:p>
            <a:r>
              <a:rPr lang="en-US" dirty="0"/>
              <a:t>What assumptions and methods were used for extrapolating the data?</a:t>
            </a:r>
          </a:p>
          <a:p>
            <a:r>
              <a:rPr lang="en-US" dirty="0"/>
              <a:t>Look at definitions of characteristics - Does this match your own definitions?</a:t>
            </a:r>
          </a:p>
          <a:p>
            <a:r>
              <a:rPr lang="en-US" dirty="0"/>
              <a:t>When was the data collected?</a:t>
            </a:r>
          </a:p>
          <a:p>
            <a:pPr marL="0" indent="0">
              <a:buNone/>
            </a:pPr>
            <a:r>
              <a:rPr lang="en-US" i="1" dirty="0"/>
              <a:t>(Adopted from information on the </a:t>
            </a:r>
            <a:r>
              <a:rPr lang="en-US" i="1" dirty="0">
                <a:hlinkClick r:id="rId2"/>
              </a:rPr>
              <a:t>UCSF Family Health Outcomes Project</a:t>
            </a:r>
            <a:r>
              <a:rPr lang="en-US" i="1" dirty="0"/>
              <a:t> web site)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Reliability and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Reliable</a:t>
            </a:r>
            <a:r>
              <a:rPr lang="en-US" dirty="0"/>
              <a:t> data collection: relatively free from "measurement error."</a:t>
            </a:r>
          </a:p>
          <a:p>
            <a:r>
              <a:rPr lang="en-US" i="1" dirty="0"/>
              <a:t>Is the device used to measure elapsed time in an experiment accurate?</a:t>
            </a:r>
            <a:endParaRPr lang="en-US" dirty="0"/>
          </a:p>
          <a:p>
            <a:r>
              <a:rPr lang="en-US" i="1" dirty="0"/>
              <a:t>Is the survey written at a reading level too high for the people completing it?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Validity</a:t>
            </a:r>
            <a:r>
              <a:rPr lang="en-US" dirty="0"/>
              <a:t> refers to how well a measure assesses what it claims to measure</a:t>
            </a:r>
          </a:p>
          <a:p>
            <a:r>
              <a:rPr lang="en-US" i="1" dirty="0"/>
              <a:t>If the survey is supposed to measure "quality of life," how is that concept defined?</a:t>
            </a:r>
            <a:endParaRPr lang="en-US" dirty="0"/>
          </a:p>
          <a:p>
            <a:r>
              <a:rPr lang="en-US" i="1" dirty="0"/>
              <a:t>How accurately can this animal study of drug metabolism be extrapolated to humans?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(Adopted from Chapter 3, </a:t>
            </a:r>
            <a:r>
              <a:rPr lang="en-US" i="1" dirty="0">
                <a:hlinkClick r:id="rId2"/>
              </a:rPr>
              <a:t>Conducting research literature reviews : from the Internet to paper</a:t>
            </a:r>
            <a:r>
              <a:rPr lang="en-US" i="1" dirty="0"/>
              <a:t>, by Arlene Fink; Sage, 2010.)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Is it “health”?</a:t>
            </a:r>
            <a:endParaRPr lang="en-US" sz="40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2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00" dirty="0" smtClean="0"/>
              <a:t>From </a:t>
            </a:r>
            <a:r>
              <a:rPr lang="en-US" sz="1100" dirty="0"/>
              <a:t>Measuring What Works to Achieve Health Equity: Metrics for the Determinants of </a:t>
            </a:r>
            <a:r>
              <a:rPr lang="en-US" sz="1100" dirty="0" smtClean="0"/>
              <a:t>Health; </a:t>
            </a:r>
            <a:r>
              <a:rPr lang="en-US" sz="1100" dirty="0"/>
              <a:t>Robert Wood Johnson </a:t>
            </a:r>
            <a:r>
              <a:rPr lang="en-US" sz="1100" dirty="0" smtClean="0"/>
              <a:t>Foundation, 2014</a:t>
            </a: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239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0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Let’s find some statistics!</a:t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4900" dirty="0" smtClean="0"/>
              <a:t>guides.lib.berkeley.edu/</a:t>
            </a:r>
            <a:br>
              <a:rPr lang="en-US" sz="4900" dirty="0" smtClean="0"/>
            </a:br>
            <a:r>
              <a:rPr lang="en-US" sz="4900" dirty="0" err="1" smtClean="0"/>
              <a:t>publichealth</a:t>
            </a:r>
            <a:r>
              <a:rPr lang="en-US" sz="4900" dirty="0" smtClean="0"/>
              <a:t>/stats4dlab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BEEE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192</Words>
  <Application>Microsoft Office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 Finding Health Statistics &amp; Data  Presented by Michael Sholinbeck,  Outreach &amp; Instruction Librarian,  Sheldon Margen Public Health Library  UC Berkeley D-Lab,  March 1, 2016  me: msholinb@library.berkeley.edu </vt:lpstr>
      <vt:lpstr>PowerPoint Presentation</vt:lpstr>
      <vt:lpstr>Asthma Diagnosis in Bay Area Kids, 2011-12 from Kidsdata.org </vt:lpstr>
      <vt:lpstr>From NHANES data:  http://www.cdc.gov/nchs/data/databriefs/db213.htm  Caloric Intake From Fast Food Among Children and Adolescents in the United States, 2011–2012 </vt:lpstr>
      <vt:lpstr>Caution: Survey Ahead!</vt:lpstr>
      <vt:lpstr>Reliability and Validity</vt:lpstr>
      <vt:lpstr>Is it “health”?</vt:lpstr>
      <vt:lpstr>From Measuring What Works to Achieve Health Equity: Metrics for the Determinants of Health; Robert Wood Johnson Foundation, 2014 </vt:lpstr>
      <vt:lpstr>  Let’s find some statistics!  guides.lib.berkeley.edu/ publichealth/stats4dlab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Windows</cp:lastModifiedBy>
  <cp:revision>22</cp:revision>
  <dcterms:created xsi:type="dcterms:W3CDTF">2014-11-10T17:09:29Z</dcterms:created>
  <dcterms:modified xsi:type="dcterms:W3CDTF">2016-02-25T00:56:04Z</dcterms:modified>
</cp:coreProperties>
</file>