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4" r:id="rId7"/>
    <p:sldId id="293" r:id="rId8"/>
    <p:sldId id="265" r:id="rId9"/>
    <p:sldId id="266" r:id="rId10"/>
    <p:sldId id="267" r:id="rId11"/>
    <p:sldId id="268" r:id="rId12"/>
    <p:sldId id="269" r:id="rId13"/>
    <p:sldId id="291" r:id="rId14"/>
    <p:sldId id="270" r:id="rId15"/>
    <p:sldId id="271" r:id="rId16"/>
    <p:sldId id="292" r:id="rId17"/>
    <p:sldId id="288" r:id="rId18"/>
    <p:sldId id="289" r:id="rId19"/>
    <p:sldId id="290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2" d="100"/>
          <a:sy n="82" d="100"/>
        </p:scale>
        <p:origin x="-1696" y="-112"/>
      </p:cViewPr>
      <p:guideLst>
        <p:guide orient="horz" pos="2160"/>
        <p:guide pos="28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A3BFF-B192-A64F-8AEA-6E99263FB9A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BE01-BF58-174C-9A6D-BAAAC46B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80580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9734"/>
            <a:ext cx="4038600" cy="47664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9734"/>
            <a:ext cx="4038600" cy="47664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1458"/>
            <a:ext cx="8229600" cy="4894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358348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Basics of Drupal</a:t>
            </a:r>
          </a:p>
          <a:p>
            <a:pPr>
              <a:spcBef>
                <a:spcPts val="0"/>
              </a:spcBef>
              <a:buNone/>
            </a:pPr>
            <a:r>
              <a:rPr lang="en" dirty="0"/>
              <a:t>for </a:t>
            </a:r>
            <a:r>
              <a:rPr lang="en-US" dirty="0" smtClean="0"/>
              <a:t>Admins</a:t>
            </a:r>
            <a:endParaRPr lang="en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618934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Rochelle Terman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-US" dirty="0" err="1" smtClean="0"/>
              <a:t>rterman@berkeley.edu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this workshop will cover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Final week: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Views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Menus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Users / roles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Image styles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Slideshows, maps, timelines, etc. as needed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Hosting: Pantheon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Free for anyone to develop a site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$20/month for a basic site with few visitors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$75/month for more server resources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vs. &lt; $10/month for inexpensive external shared hosting, capable of running multiple </a:t>
            </a:r>
            <a:r>
              <a:rPr lang="en" dirty="0" smtClean="0"/>
              <a:t>sites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Technical overview of Drupal</a:t>
            </a:r>
          </a:p>
        </p:txBody>
      </p:sp>
      <p:pic>
        <p:nvPicPr>
          <p:cNvPr id="4" name="Content Placeholder 3" descr="drupalCMS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69" r="-601" b="-3810"/>
          <a:stretch/>
        </p:blipFill>
        <p:spPr>
          <a:xfrm>
            <a:off x="127000" y="1385476"/>
            <a:ext cx="8686800" cy="4740687"/>
          </a:xfr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Technical overview of Drupal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Codebase</a:t>
            </a:r>
            <a:endParaRPr lang="en-US" dirty="0"/>
          </a:p>
        </p:txBody>
      </p:sp>
      <p:sp>
        <p:nvSpPr>
          <p:cNvPr id="108" name="Shape 10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Drupal core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Modules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Theme</a:t>
            </a:r>
            <a:r>
              <a:rPr lang="en-US" dirty="0" smtClean="0"/>
              <a:t>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Libraries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Views, blocks, breadcrumbs**</a:t>
            </a:r>
            <a:endParaRPr lang="en" dirty="0"/>
          </a:p>
          <a:p>
            <a:pPr marL="3810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dirty="0"/>
          </a:p>
          <a:p>
            <a:pPr marL="3810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UI Configurations</a:t>
            </a:r>
          </a:p>
          <a:p>
            <a:r>
              <a:rPr lang="en-US" dirty="0" smtClean="0"/>
              <a:t>Users</a:t>
            </a:r>
          </a:p>
          <a:p>
            <a:r>
              <a:rPr lang="en-US" dirty="0" smtClean="0"/>
              <a:t>Permissions</a:t>
            </a:r>
          </a:p>
          <a:p>
            <a:r>
              <a:rPr lang="en-US" dirty="0" smtClean="0"/>
              <a:t>Content (nodes, taxonomies)</a:t>
            </a:r>
          </a:p>
          <a:p>
            <a:r>
              <a:rPr lang="en-US" dirty="0" smtClean="0"/>
              <a:t>Blocks Menus, Views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192889"/>
            <a:ext cx="504497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kern="1200" dirty="0" smtClean="0">
                <a:solidFill>
                  <a:prstClr val="black"/>
                </a:solidFill>
                <a:latin typeface="Corbel"/>
                <a:ea typeface="+mn-ea"/>
                <a:cs typeface="+mn-cs"/>
              </a:rPr>
              <a:t>Other: File Uploads  </a:t>
            </a:r>
          </a:p>
          <a:p>
            <a:pPr marL="342900" indent="-342900">
              <a:buFontTx/>
              <a:buChar char="•"/>
            </a:pPr>
            <a:r>
              <a:rPr lang="en-US" sz="24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in file structure with Code </a:t>
            </a:r>
          </a:p>
          <a:p>
            <a:pPr marL="342900" indent="-342900">
              <a:buFontTx/>
              <a:buChar char="•"/>
            </a:pPr>
            <a:r>
              <a:rPr lang="en-US" sz="24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but treated as Content by Pantheon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78579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Site Building </a:t>
            </a:r>
            <a:r>
              <a:rPr lang="en-US" dirty="0"/>
              <a:t>C</a:t>
            </a:r>
            <a:r>
              <a:rPr lang="en" dirty="0" smtClean="0"/>
              <a:t>omponents</a:t>
            </a:r>
            <a:endParaRPr lang="en" dirty="0"/>
          </a:p>
        </p:txBody>
      </p:sp>
      <p:sp>
        <p:nvSpPr>
          <p:cNvPr id="114" name="Shape 11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Content </a:t>
            </a:r>
            <a:r>
              <a:rPr lang="en" dirty="0" smtClean="0"/>
              <a:t>type</a:t>
            </a:r>
            <a:r>
              <a:rPr lang="en-US" dirty="0" smtClean="0"/>
              <a:t>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Node</a:t>
            </a:r>
            <a:r>
              <a:rPr lang="en-US" dirty="0" smtClean="0"/>
              <a:t>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Taxonom</a:t>
            </a:r>
            <a:r>
              <a:rPr lang="en-US" dirty="0" err="1" smtClean="0"/>
              <a:t>ies</a:t>
            </a:r>
            <a:r>
              <a:rPr lang="en" dirty="0" smtClean="0"/>
              <a:t> </a:t>
            </a:r>
            <a:r>
              <a:rPr lang="en" dirty="0"/>
              <a:t>(</a:t>
            </a:r>
            <a:r>
              <a:rPr lang="en" dirty="0" smtClean="0"/>
              <a:t>vocabular</a:t>
            </a:r>
            <a:r>
              <a:rPr lang="en-US" dirty="0" err="1" smtClean="0"/>
              <a:t>ies</a:t>
            </a:r>
            <a:r>
              <a:rPr lang="en" dirty="0" smtClean="0"/>
              <a:t>, term</a:t>
            </a:r>
            <a:r>
              <a:rPr lang="en-US" dirty="0" smtClean="0"/>
              <a:t>s</a:t>
            </a:r>
            <a:r>
              <a:rPr lang="en" dirty="0" smtClean="0"/>
              <a:t>)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View</a:t>
            </a:r>
            <a:r>
              <a:rPr lang="en-US" dirty="0" smtClean="0"/>
              <a:t>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Block</a:t>
            </a:r>
            <a:r>
              <a:rPr lang="en-US" dirty="0" smtClean="0"/>
              <a:t>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Menu</a:t>
            </a:r>
            <a:r>
              <a:rPr lang="en-US" dirty="0" smtClean="0"/>
              <a:t>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Panels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Users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Roles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 sites...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Your Site</a:t>
            </a:r>
            <a:endParaRPr lang="e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Which major Drupal version (6, 7, </a:t>
            </a:r>
            <a:r>
              <a:rPr lang="en-US" dirty="0" err="1" smtClean="0"/>
              <a:t>etc</a:t>
            </a:r>
            <a:r>
              <a:rPr lang="en-US" dirty="0" smtClean="0"/>
              <a:t>)?</a:t>
            </a:r>
          </a:p>
          <a:p>
            <a:r>
              <a:rPr lang="en-US" dirty="0" smtClean="0"/>
              <a:t>Where is it hosted?</a:t>
            </a:r>
          </a:p>
          <a:p>
            <a:r>
              <a:rPr lang="en-US" dirty="0" smtClean="0"/>
              <a:t>Which distribution? (Berkeley,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modules are you using? (Core, contributed, custom)</a:t>
            </a:r>
          </a:p>
          <a:p>
            <a:r>
              <a:rPr lang="en-US" dirty="0" smtClean="0"/>
              <a:t>What theme are you using (Core, contributed, custom,  Berkeley)</a:t>
            </a:r>
          </a:p>
          <a:p>
            <a:r>
              <a:rPr lang="en-US" dirty="0" smtClean="0"/>
              <a:t>Who built it and when?</a:t>
            </a:r>
          </a:p>
          <a:p>
            <a:r>
              <a:rPr lang="en-US" dirty="0" smtClean="0"/>
              <a:t>Reverse engineering…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2160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Installing modules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Administration menu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Backup and migrate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CTools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Pathauto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Token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Views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Modules for building content types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Date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Fieldgroup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Link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References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Hundreds of others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Data modeling considerations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Data or metadata?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Data becomes content types, metadata becomes fields (including taxonomy fields)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Taxonomy or content type?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Merging similar content types?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Drupal-based considerations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Hiding/displaying author/date information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Comments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URL patterns (Pathauto)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Permissions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21051" y="296333"/>
            <a:ext cx="8229600" cy="71965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latin typeface="+mj-lt"/>
              </a:rPr>
              <a:t>Who am I and why am I here?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321051" y="1325105"/>
            <a:ext cx="3940506" cy="4982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 rtl="0"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latin typeface="+mn-lt"/>
              </a:rPr>
              <a:t>Townsend Center for Humanities</a:t>
            </a:r>
          </a:p>
          <a:p>
            <a:pPr marL="342900" indent="-342900" rtl="0"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latin typeface="+mn-lt"/>
              </a:rPr>
              <a:t>Campus Technology Services</a:t>
            </a:r>
          </a:p>
          <a:p>
            <a:pPr marL="342900" indent="-342900" rtl="0"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latin typeface="+mn-lt"/>
              </a:rPr>
              <a:t>D-Lab</a:t>
            </a:r>
          </a:p>
          <a:p>
            <a:pPr marL="342900" indent="-342900" rtl="0"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latin typeface="+mn-lt"/>
              </a:rPr>
              <a:t>Social Science Matrix</a:t>
            </a:r>
            <a:endParaRPr lang="en" sz="2400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/>
        </p:nvSpPr>
        <p:spPr>
          <a:xfrm>
            <a:off x="616699" y="5638055"/>
            <a:ext cx="7033099" cy="103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 smtClean="0"/>
              <a:t>Quinn </a:t>
            </a:r>
            <a:r>
              <a:rPr lang="en-US" sz="1800" dirty="0" err="1" smtClean="0"/>
              <a:t>Dombrowski</a:t>
            </a:r>
            <a:endParaRPr lang="en" sz="1800" dirty="0"/>
          </a:p>
        </p:txBody>
      </p:sp>
      <p:pic>
        <p:nvPicPr>
          <p:cNvPr id="40" name="Shape 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700" y="1265762"/>
            <a:ext cx="7033099" cy="420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latin typeface="+mj-lt"/>
              </a:rPr>
              <a:t>Do you need Drupal?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… or WordPress?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… or </a:t>
            </a:r>
            <a:r>
              <a:rPr lang="en-US" dirty="0" smtClean="0"/>
              <a:t>Google Sites</a:t>
            </a:r>
            <a:r>
              <a:rPr lang="en" dirty="0" smtClean="0"/>
              <a:t>?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… or </a:t>
            </a:r>
            <a:r>
              <a:rPr lang="en-US" dirty="0" err="1" smtClean="0"/>
              <a:t>Wix</a:t>
            </a:r>
            <a:r>
              <a:rPr lang="en-US" dirty="0" smtClean="0"/>
              <a:t>/</a:t>
            </a:r>
            <a:r>
              <a:rPr lang="en-US" dirty="0" err="1" smtClean="0"/>
              <a:t>Weebly</a:t>
            </a:r>
            <a:r>
              <a:rPr lang="en-US" dirty="0" smtClean="0"/>
              <a:t>/</a:t>
            </a:r>
            <a:r>
              <a:rPr lang="en-US" dirty="0" err="1" smtClean="0"/>
              <a:t>SquareSpace</a:t>
            </a:r>
            <a:r>
              <a:rPr lang="en" dirty="0" smtClean="0"/>
              <a:t>?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… or custom programming?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… or any of the many </a:t>
            </a:r>
            <a:r>
              <a:rPr lang="en-US" dirty="0" smtClean="0"/>
              <a:t>web-building tools</a:t>
            </a:r>
            <a:r>
              <a:rPr lang="en" dirty="0" smtClean="0"/>
              <a:t>?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Builders &amp; Software</a:t>
            </a:r>
            <a:endParaRPr lang="en" dirty="0">
              <a:latin typeface="+mj-lt"/>
            </a:endParaRPr>
          </a:p>
        </p:txBody>
      </p:sp>
      <p:graphicFrame>
        <p:nvGraphicFramePr>
          <p:cNvPr id="6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018954"/>
              </p:ext>
            </p:extLst>
          </p:nvPr>
        </p:nvGraphicFramePr>
        <p:xfrm>
          <a:off x="457202" y="1125529"/>
          <a:ext cx="8229598" cy="4808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743"/>
                <a:gridCol w="1175657"/>
                <a:gridCol w="1175657"/>
                <a:gridCol w="1175657"/>
                <a:gridCol w="1249135"/>
                <a:gridCol w="1249135"/>
                <a:gridCol w="1322614"/>
              </a:tblGrid>
              <a:tr h="8766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 Sites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Adobe Muse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CSS</a:t>
                      </a:r>
                      <a:r>
                        <a:rPr lang="en-US" baseline="0" dirty="0" smtClean="0"/>
                        <a:t> Templates 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Wordpress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Drupal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Others</a:t>
                      </a:r>
                      <a:r>
                        <a:rPr lang="en-US" baseline="0" dirty="0" smtClean="0"/>
                        <a:t> for Sale (</a:t>
                      </a:r>
                      <a:r>
                        <a:rPr lang="en-US" sz="1600" baseline="0" dirty="0" smtClean="0"/>
                        <a:t>e.g. </a:t>
                      </a:r>
                      <a:r>
                        <a:rPr lang="en-US" sz="1600" baseline="0" dirty="0" err="1" smtClean="0"/>
                        <a:t>SquareSpace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 marL="85134" marR="85134"/>
                </a:tc>
              </a:tr>
              <a:tr h="507890">
                <a:tc>
                  <a:txBody>
                    <a:bodyPr/>
                    <a:lstStyle/>
                    <a:p>
                      <a:r>
                        <a:rPr lang="en-US" dirty="0" smtClean="0"/>
                        <a:t>$$$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High*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Low*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Free*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Free*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marL="85134" marR="85134"/>
                </a:tc>
              </a:tr>
              <a:tr h="87663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Skill</a:t>
                      </a:r>
                      <a:endParaRPr lang="en-US" b="1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r>
                        <a:rPr lang="en-US" baseline="0" dirty="0" smtClean="0"/>
                        <a:t> (Design)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(Code)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(install)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- High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 marL="85134" marR="85134"/>
                </a:tc>
              </a:tr>
              <a:tr h="5078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Static?</a:t>
                      </a:r>
                      <a:endParaRPr lang="en-US" b="1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Static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Static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Static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endParaRPr lang="en-US" dirty="0"/>
                    </a:p>
                  </a:txBody>
                  <a:tcPr marL="85134" marR="85134"/>
                </a:tc>
              </a:tr>
              <a:tr h="5078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Pretty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Plain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Beautiful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Makeup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Beautiful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Makeup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Makeup</a:t>
                      </a:r>
                      <a:endParaRPr lang="en-US" dirty="0"/>
                    </a:p>
                  </a:txBody>
                  <a:tcPr marL="85134" marR="85134"/>
                </a:tc>
              </a:tr>
              <a:tr h="5078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Power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Superman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Muscle</a:t>
                      </a:r>
                      <a:r>
                        <a:rPr lang="en-US" baseline="0" dirty="0" smtClean="0"/>
                        <a:t> for Sale</a:t>
                      </a:r>
                      <a:endParaRPr lang="en-US" dirty="0"/>
                    </a:p>
                  </a:txBody>
                  <a:tcPr marL="85134" marR="85134"/>
                </a:tc>
              </a:tr>
              <a:tr h="5078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FTP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Kinda</a:t>
                      </a:r>
                      <a:r>
                        <a:rPr lang="en-US" dirty="0" smtClean="0"/>
                        <a:t>**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marL="85134" marR="8513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marL="85134" marR="85134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6104466"/>
            <a:ext cx="189667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Plus </a:t>
            </a:r>
            <a:r>
              <a:rPr lang="en-US" sz="1600" dirty="0" smtClean="0"/>
              <a:t>Hosting Costs</a:t>
            </a:r>
            <a:endParaRPr lang="en-US" sz="1600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6104466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It’s very possible to set up and maintain a WP site without ever having to use FTP.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Drupal </a:t>
            </a:r>
            <a:r>
              <a:rPr lang="en-US" dirty="0" smtClean="0"/>
              <a:t>at a glance</a:t>
            </a:r>
            <a:endParaRPr lang="en" dirty="0"/>
          </a:p>
        </p:txBody>
      </p:sp>
      <p:sp>
        <p:nvSpPr>
          <p:cNvPr id="78" name="Shape 7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Free, open source Content Management System (CMS)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Many features and add-ons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Large community of developers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Used by companies, higher </a:t>
            </a:r>
            <a:r>
              <a:rPr lang="en-US" dirty="0" err="1" smtClean="0"/>
              <a:t>ed</a:t>
            </a:r>
            <a:r>
              <a:rPr lang="en-US" dirty="0" smtClean="0"/>
              <a:t>, NGOs, scholars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Very flexible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Learning Curve</a:t>
            </a:r>
            <a:endParaRPr lang="en-US" dirty="0"/>
          </a:p>
        </p:txBody>
      </p:sp>
      <p:pic>
        <p:nvPicPr>
          <p:cNvPr id="4" name="Content Placeholder 3" descr="learning-curv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61" r="-14361"/>
          <a:stretch>
            <a:fillRect/>
          </a:stretch>
        </p:blipFill>
        <p:spPr>
          <a:xfrm>
            <a:off x="273755" y="1231900"/>
            <a:ext cx="8229600" cy="4894263"/>
          </a:xfrm>
        </p:spPr>
      </p:pic>
    </p:spTree>
    <p:extLst>
      <p:ext uri="{BB962C8B-B14F-4D97-AF65-F5344CB8AC3E}">
        <p14:creationId xmlns:p14="http://schemas.microsoft.com/office/powerpoint/2010/main" val="3366614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this workshop will cover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Today: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Technical overview of Drupal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Setting up a new Drupal site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Installing &amp; enabling modules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Key concepts for Drupal sites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Intro to data modeling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this workshop will cover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Next week: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Further discussion of data modeling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Building content types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Adding content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Blocks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Themes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dlab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dlab presentation.thmx</Template>
  <TotalTime>1267</TotalTime>
  <Words>546</Words>
  <Application>Microsoft Macintosh PowerPoint</Application>
  <PresentationFormat>On-screen Show (4:3)</PresentationFormat>
  <Paragraphs>159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dlab presentation</vt:lpstr>
      <vt:lpstr>Basics of Drupal for Admins</vt:lpstr>
      <vt:lpstr>Who am I and why am I here?</vt:lpstr>
      <vt:lpstr>PowerPoint Presentation</vt:lpstr>
      <vt:lpstr>Do you need Drupal?</vt:lpstr>
      <vt:lpstr>Builders &amp; Software</vt:lpstr>
      <vt:lpstr>Drupal at a glance</vt:lpstr>
      <vt:lpstr>The Learning Curve</vt:lpstr>
      <vt:lpstr>What this workshop will cover</vt:lpstr>
      <vt:lpstr>What this workshop will cover</vt:lpstr>
      <vt:lpstr>What this workshop will cover</vt:lpstr>
      <vt:lpstr>Hosting: Pantheon</vt:lpstr>
      <vt:lpstr>Technical overview of Drupal</vt:lpstr>
      <vt:lpstr>Technical overview of Drupal</vt:lpstr>
      <vt:lpstr>Site Building Components</vt:lpstr>
      <vt:lpstr>Example sites...</vt:lpstr>
      <vt:lpstr>Your Site</vt:lpstr>
      <vt:lpstr>Installing modules</vt:lpstr>
      <vt:lpstr>Modules for building content types</vt:lpstr>
      <vt:lpstr>Data modeling considerations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Drupal for Admins</dc:title>
  <cp:lastModifiedBy>EEI</cp:lastModifiedBy>
  <cp:revision>9</cp:revision>
  <dcterms:modified xsi:type="dcterms:W3CDTF">2015-03-11T19:29:02Z</dcterms:modified>
</cp:coreProperties>
</file>