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59" r:id="rId3"/>
    <p:sldId id="283" r:id="rId4"/>
    <p:sldId id="282" r:id="rId5"/>
    <p:sldId id="258" r:id="rId6"/>
    <p:sldId id="273" r:id="rId7"/>
    <p:sldId id="266" r:id="rId8"/>
    <p:sldId id="277" r:id="rId9"/>
    <p:sldId id="278" r:id="rId10"/>
    <p:sldId id="279" r:id="rId11"/>
    <p:sldId id="284" r:id="rId12"/>
    <p:sldId id="288" r:id="rId13"/>
    <p:sldId id="280" r:id="rId14"/>
    <p:sldId id="285" r:id="rId15"/>
    <p:sldId id="286" r:id="rId16"/>
    <p:sldId id="287" r:id="rId17"/>
    <p:sldId id="281" r:id="rId18"/>
    <p:sldId id="28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089" autoAdjust="0"/>
  </p:normalViewPr>
  <p:slideViewPr>
    <p:cSldViewPr>
      <p:cViewPr varScale="1">
        <p:scale>
          <a:sx n="68" d="100"/>
          <a:sy n="68" d="100"/>
        </p:scale>
        <p:origin x="-44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81E01-F331-4789-AD98-F319097AA026}" type="datetimeFigureOut">
              <a:rPr lang="en-US" smtClean="0"/>
              <a:t>4/10/14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6185B-5A8D-44B9-89A9-4AE70F3D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6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07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Chose the data you want to display</a:t>
            </a:r>
          </a:p>
          <a:p>
            <a:pPr lvl="1"/>
            <a:r>
              <a:rPr lang="en-US" dirty="0" err="1" smtClean="0"/>
              <a:t>MedYrBuilt</a:t>
            </a:r>
            <a:r>
              <a:rPr lang="en-US" dirty="0" smtClean="0"/>
              <a:t>:  median construction year for buildings in tract</a:t>
            </a:r>
          </a:p>
          <a:p>
            <a:pPr lvl="1"/>
            <a:r>
              <a:rPr lang="en-US" dirty="0" err="1" smtClean="0"/>
              <a:t>MedTenancy</a:t>
            </a:r>
            <a:r>
              <a:rPr lang="en-US" dirty="0" smtClean="0"/>
              <a:t>: median householder move-in year for occupied residences in tract</a:t>
            </a:r>
          </a:p>
          <a:p>
            <a:pPr lvl="1"/>
            <a:r>
              <a:rPr lang="en-US" dirty="0" err="1" smtClean="0"/>
              <a:t>MedRent</a:t>
            </a:r>
            <a:r>
              <a:rPr lang="en-US" dirty="0" smtClean="0"/>
              <a:t>: Median gross rent paid for all rental housing units in tract</a:t>
            </a:r>
          </a:p>
          <a:p>
            <a:pPr lvl="1"/>
            <a:r>
              <a:rPr lang="en-US" dirty="0" err="1" smtClean="0"/>
              <a:t>HomeValue</a:t>
            </a:r>
            <a:r>
              <a:rPr lang="en-US" dirty="0" smtClean="0"/>
              <a:t>: Median home value for owner-occupied housing units in tract</a:t>
            </a:r>
          </a:p>
          <a:p>
            <a:pPr lvl="1"/>
            <a:endParaRPr lang="en-US" dirty="0" smtClean="0"/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to edit your legend title: After inserting a legend, right-click on it, and go to Properties&gt;"Items" tab and click the "Style" button. If you want total control over your legend text, select the style option that includes only a title. You can edit the title however you wish (use more than one line,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print or export the formatted map as a .JPG or a .PDF for use in MS Word,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other programs.  Have fun.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07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07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Shapefiles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(.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  Consist of at least three separate files (one that refers to the geographic shapes themselves, one that tells the computer how to project it, and a .dbf (spreadsheet) that contains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attribute data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Three major kinds of spatial data:  Polygons, lines, and points.</a:t>
            </a:r>
          </a:p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map you opened displays the Census 2000 tracts (same tracts as ACS 2005-2009, though different from ACS 2007-2011 and from Census 2010 tracts) for all of Alameda and San Francisco Counties. The data comes from the Metropolitan Transportation Commission (MTC), the transportation planning body for the nine-county Bay Area.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185B-5A8D-44B9-89A9-4AE70F3DB0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0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6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3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7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9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2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3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2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0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8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10DC5-086A-4E58-8886-A38E3BED7615}" type="datetimeFigureOut">
              <a:rPr lang="en-US" smtClean="0"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CC903-3829-426C-ADE4-50D66F6A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3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ta.gov/" TargetMode="External"/><Relationship Id="rId4" Type="http://schemas.openxmlformats.org/officeDocument/2006/relationships/hyperlink" Target="http://www.nationalatlas.gov/maplayers.html" TargetMode="External"/><Relationship Id="rId5" Type="http://schemas.openxmlformats.org/officeDocument/2006/relationships/hyperlink" Target="http://www.nationalmap.gov/" TargetMode="External"/><Relationship Id="rId6" Type="http://schemas.openxmlformats.org/officeDocument/2006/relationships/hyperlink" Target="http://www.nrcs.usda.gov/Technical/NRI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p" TargetMode="External"/><Relationship Id="rId4" Type="http://schemas.openxmlformats.org/officeDocument/2006/relationships/hyperlink" Target="http://en.wikipedia.org/wiki/Chart" TargetMode="External"/><Relationship Id="rId5" Type="http://schemas.openxmlformats.org/officeDocument/2006/relationships/hyperlink" Target="http://en.wikipedia.org/wiki/Geographic_area" TargetMode="External"/><Relationship Id="rId6" Type="http://schemas.openxmlformats.org/officeDocument/2006/relationships/image" Target="../media/image1.gif"/><Relationship Id="rId7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1371600"/>
            <a:ext cx="6477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Basics of thematic maps in GIS (</a:t>
            </a:r>
            <a:r>
              <a:rPr lang="en-US" sz="4000" b="1" dirty="0" err="1" smtClean="0">
                <a:solidFill>
                  <a:schemeClr val="bg1"/>
                </a:solidFill>
              </a:rPr>
              <a:t>ArcMap</a:t>
            </a:r>
            <a:r>
              <a:rPr lang="en-US" sz="4000" b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n-US" sz="40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Kelly </a:t>
            </a:r>
            <a:r>
              <a:rPr lang="en-US" sz="3200" dirty="0" err="1" smtClean="0">
                <a:solidFill>
                  <a:schemeClr val="bg1"/>
                </a:solidFill>
              </a:rPr>
              <a:t>Clonts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Presentation for UC Berkeley, D-Lab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April 1, 2014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54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Basic Tools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/>
          </a:bodyPr>
          <a:lstStyle/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Table of Contents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layers </a:t>
            </a:r>
            <a:r>
              <a:rPr lang="en-US" dirty="0">
                <a:solidFill>
                  <a:srgbClr val="0070C0"/>
                </a:solidFill>
              </a:rPr>
              <a:t>in “List by Drawing Order,” “List by Source,” “List by Visibility” and “List by Selection</a:t>
            </a:r>
            <a:r>
              <a:rPr lang="en-US" dirty="0" smtClean="0">
                <a:solidFill>
                  <a:srgbClr val="0070C0"/>
                </a:solidFill>
              </a:rPr>
              <a:t>”.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Layers on bottom = below / top = above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Selecting only one layer at a time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3657600"/>
            <a:ext cx="29051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8229600" y="4038600"/>
            <a:ext cx="914400" cy="8953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" idx="1"/>
          </p:cNvCxnSpPr>
          <p:nvPr/>
        </p:nvCxnSpPr>
        <p:spPr>
          <a:xfrm flipH="1" flipV="1">
            <a:off x="5715000" y="3124200"/>
            <a:ext cx="2648511" cy="10455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921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Basic Tools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Change colors of </a:t>
            </a:r>
            <a:r>
              <a:rPr lang="en-US" sz="2800" b="1" dirty="0" err="1" smtClean="0">
                <a:solidFill>
                  <a:srgbClr val="0070C0"/>
                </a:solidFill>
              </a:rPr>
              <a:t>bayarea_general</a:t>
            </a:r>
            <a:r>
              <a:rPr lang="en-US" sz="2800" b="1" dirty="0" smtClean="0">
                <a:solidFill>
                  <a:srgbClr val="0070C0"/>
                </a:solidFill>
              </a:rPr>
              <a:t> so that land is hollow and water is blue.</a:t>
            </a:r>
          </a:p>
          <a:p>
            <a:pPr marL="1714500" lvl="3" indent="-457200">
              <a:buFont typeface="Wingdings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Right click&gt;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Properites</a:t>
            </a:r>
            <a:r>
              <a:rPr lang="en-US" sz="2400" dirty="0" smtClean="0">
                <a:solidFill>
                  <a:srgbClr val="0070C0"/>
                </a:solidFill>
              </a:rPr>
              <a:t> &gt; </a:t>
            </a:r>
            <a:r>
              <a:rPr lang="en-US" sz="2400" dirty="0" err="1" smtClean="0">
                <a:solidFill>
                  <a:srgbClr val="0070C0"/>
                </a:solidFill>
              </a:rPr>
              <a:t>Symbology</a:t>
            </a:r>
            <a:r>
              <a:rPr lang="en-US" sz="2400" dirty="0" smtClean="0">
                <a:solidFill>
                  <a:srgbClr val="0070C0"/>
                </a:solidFill>
              </a:rPr>
              <a:t> &gt; Categories&gt; Add All Values</a:t>
            </a:r>
          </a:p>
          <a:p>
            <a:pPr marL="1714500" lvl="3" indent="-457200">
              <a:buFont typeface="Wingdings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Double click on color icons</a:t>
            </a:r>
          </a:p>
          <a:p>
            <a:pPr marL="1714500" lvl="3" indent="-457200">
              <a:buFont typeface="Wingdings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Click okay and arrange your layers accordingly</a:t>
            </a:r>
            <a:endParaRPr lang="en-US" sz="2400" dirty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7" t="15672" r="27148" b="20329"/>
          <a:stretch/>
        </p:blipFill>
        <p:spPr bwMode="auto">
          <a:xfrm>
            <a:off x="5715000" y="3967463"/>
            <a:ext cx="2910840" cy="2663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371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Data from FactFinder2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34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data displayed in ALAMEDASF.xls were downloaded from American Fact Finder 2.  </a:t>
            </a:r>
            <a:r>
              <a:rPr lang="en-US" dirty="0" smtClean="0">
                <a:solidFill>
                  <a:srgbClr val="0070C0"/>
                </a:solidFill>
              </a:rPr>
              <a:t>The process: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Get your data from Fact Finder 2. Download the data into Excel.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Open the Excel file. Whatever format your data comes in, you need to make sure you have a field (column) that includes the tract numbers as a unique identifier.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Correct Column names</a:t>
            </a:r>
            <a:endParaRPr lang="en-US" dirty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57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Joining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/>
          </a:bodyPr>
          <a:lstStyle/>
          <a:p>
            <a:pPr marL="857250" lvl="1" indent="-457200">
              <a:buFont typeface="Wingdings"/>
              <a:buChar char="Ø"/>
            </a:pPr>
            <a:r>
              <a:rPr lang="en-US" sz="2400" b="1" dirty="0" smtClean="0">
                <a:solidFill>
                  <a:srgbClr val="0070C0"/>
                </a:solidFill>
              </a:rPr>
              <a:t>Add labels 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Right click &gt; Properties &gt; Labels &gt; tract ID#s</a:t>
            </a:r>
            <a:endParaRPr lang="en-US" dirty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 marL="857250" lvl="1" indent="-457200">
              <a:buFont typeface="Wingdings"/>
              <a:buChar char="Ø"/>
            </a:pPr>
            <a:r>
              <a:rPr lang="en-US" sz="2400" b="1" dirty="0" smtClean="0">
                <a:solidFill>
                  <a:srgbClr val="0070C0"/>
                </a:solidFill>
              </a:rPr>
              <a:t>Join Data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Common Problems (naming, file specifics)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Add </a:t>
            </a:r>
            <a:r>
              <a:rPr lang="en-US" dirty="0" err="1" smtClean="0">
                <a:solidFill>
                  <a:srgbClr val="0070C0"/>
                </a:solidFill>
              </a:rPr>
              <a:t>AlamedaSF</a:t>
            </a:r>
            <a:r>
              <a:rPr lang="en-US" dirty="0" smtClean="0">
                <a:solidFill>
                  <a:srgbClr val="0070C0"/>
                </a:solidFill>
              </a:rPr>
              <a:t>$ excel file</a:t>
            </a:r>
            <a:endParaRPr lang="en-US" dirty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r>
              <a:rPr lang="en-US" dirty="0">
                <a:solidFill>
                  <a:srgbClr val="0070C0"/>
                </a:solidFill>
              </a:rPr>
              <a:t>Right click &gt; </a:t>
            </a:r>
            <a:r>
              <a:rPr lang="en-US" dirty="0" smtClean="0">
                <a:solidFill>
                  <a:srgbClr val="0070C0"/>
                </a:solidFill>
              </a:rPr>
              <a:t>Joins &amp; Relates &gt; Join</a:t>
            </a:r>
          </a:p>
          <a:p>
            <a:pPr marL="1257300" lvl="2" indent="-457200">
              <a:buFont typeface="Wingdings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28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Joining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/>
          </a:bodyPr>
          <a:lstStyle/>
          <a:p>
            <a:pPr marL="857250" lvl="1" indent="-457200">
              <a:buFont typeface="Wingdings"/>
              <a:buChar char="Ø"/>
            </a:pPr>
            <a:r>
              <a:rPr lang="en-US" sz="2400" b="1" dirty="0" smtClean="0">
                <a:solidFill>
                  <a:srgbClr val="0070C0"/>
                </a:solidFill>
              </a:rPr>
              <a:t>Add labels 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Right click &gt; Properties &gt; Labels &gt; tract ID#s</a:t>
            </a:r>
            <a:endParaRPr lang="en-US" dirty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 marL="857250" lvl="1" indent="-457200">
              <a:buFont typeface="Wingdings"/>
              <a:buChar char="Ø"/>
            </a:pPr>
            <a:r>
              <a:rPr lang="en-US" sz="2400" b="1" dirty="0" smtClean="0">
                <a:solidFill>
                  <a:srgbClr val="0070C0"/>
                </a:solidFill>
              </a:rPr>
              <a:t>Join Data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Common Problems (naming, file specifics)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Add </a:t>
            </a:r>
            <a:r>
              <a:rPr lang="en-US" dirty="0" err="1" smtClean="0">
                <a:solidFill>
                  <a:srgbClr val="0070C0"/>
                </a:solidFill>
              </a:rPr>
              <a:t>AlamedaSF</a:t>
            </a:r>
            <a:r>
              <a:rPr lang="en-US" dirty="0" smtClean="0">
                <a:solidFill>
                  <a:srgbClr val="0070C0"/>
                </a:solidFill>
              </a:rPr>
              <a:t>$ excel file</a:t>
            </a:r>
            <a:endParaRPr lang="en-US" dirty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r>
              <a:rPr lang="en-US" dirty="0">
                <a:solidFill>
                  <a:srgbClr val="0070C0"/>
                </a:solidFill>
              </a:rPr>
              <a:t>Right click &gt; </a:t>
            </a:r>
            <a:r>
              <a:rPr lang="en-US" dirty="0" smtClean="0">
                <a:solidFill>
                  <a:srgbClr val="0070C0"/>
                </a:solidFill>
              </a:rPr>
              <a:t>Joins &amp; Relates &gt; Join</a:t>
            </a:r>
          </a:p>
          <a:p>
            <a:pPr marL="1257300" lvl="2" indent="-457200">
              <a:buFont typeface="Wingdings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89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Thematic Maps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34000"/>
          </a:xfrm>
        </p:spPr>
        <p:txBody>
          <a:bodyPr>
            <a:normAutofit lnSpcReduction="10000"/>
          </a:bodyPr>
          <a:lstStyle/>
          <a:p>
            <a:pPr marL="857250" lvl="1" indent="-45720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Make sure data is properly joined</a:t>
            </a:r>
          </a:p>
          <a:p>
            <a:pPr marL="914400" lvl="1" indent="-51435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Properties &gt; </a:t>
            </a:r>
            <a:r>
              <a:rPr lang="en-US" sz="2400" b="1" dirty="0" err="1" smtClean="0">
                <a:solidFill>
                  <a:srgbClr val="0070C0"/>
                </a:solidFill>
              </a:rPr>
              <a:t>Symbology</a:t>
            </a:r>
            <a:r>
              <a:rPr lang="en-US" sz="2400" b="1" dirty="0" smtClean="0">
                <a:solidFill>
                  <a:srgbClr val="0070C0"/>
                </a:solidFill>
              </a:rPr>
              <a:t> &gt; Quantities </a:t>
            </a:r>
          </a:p>
          <a:p>
            <a:pPr marL="800100" lvl="2" indent="0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(note: categorical data is for categories, such as “land use”)</a:t>
            </a:r>
          </a:p>
          <a:p>
            <a:pPr marL="914400" lvl="1" indent="-514350">
              <a:buAutoNum type="arabicPeriod"/>
            </a:pPr>
            <a:endParaRPr lang="en-US" sz="2400" b="1" dirty="0">
              <a:solidFill>
                <a:srgbClr val="0070C0"/>
              </a:solidFill>
            </a:endParaRPr>
          </a:p>
          <a:p>
            <a:pPr marL="914400" lvl="1" indent="-51435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Select value (</a:t>
            </a:r>
            <a:r>
              <a:rPr lang="en-US" sz="2400" b="1" dirty="0" err="1" smtClean="0">
                <a:solidFill>
                  <a:srgbClr val="0070C0"/>
                </a:solidFill>
              </a:rPr>
              <a:t>MedYrBuilt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</a:rPr>
              <a:t>MedTenancy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</a:rPr>
              <a:t>MedRent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</a:rPr>
              <a:t>HomeValue</a:t>
            </a:r>
            <a:r>
              <a:rPr lang="en-US" sz="2400" b="1" dirty="0" smtClean="0">
                <a:solidFill>
                  <a:srgbClr val="0070C0"/>
                </a:solidFill>
              </a:rPr>
              <a:t>)</a:t>
            </a:r>
          </a:p>
          <a:p>
            <a:pPr marL="914400" lvl="1" indent="-51435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Experiment with changing </a:t>
            </a:r>
            <a:r>
              <a:rPr lang="en-US" sz="2400" b="1" dirty="0" err="1" smtClean="0">
                <a:solidFill>
                  <a:srgbClr val="0070C0"/>
                </a:solidFill>
              </a:rPr>
              <a:t>quantile</a:t>
            </a:r>
            <a:r>
              <a:rPr lang="en-US" sz="2400" b="1" dirty="0" smtClean="0">
                <a:solidFill>
                  <a:srgbClr val="0070C0"/>
                </a:solidFill>
              </a:rPr>
              <a:t> breaks/labeling</a:t>
            </a:r>
          </a:p>
          <a:p>
            <a:pPr lvl="2" indent="-34290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equal interval (3-6%, 6-9%, 9-12%)</a:t>
            </a:r>
          </a:p>
          <a:p>
            <a:pPr lvl="2" indent="-34290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Defined interval (define your own)</a:t>
            </a:r>
          </a:p>
          <a:p>
            <a:pPr lvl="2" indent="-342900">
              <a:buFontTx/>
              <a:buChar char="-"/>
            </a:pPr>
            <a:r>
              <a:rPr lang="en-US" u="sng" dirty="0" err="1" smtClean="0">
                <a:solidFill>
                  <a:srgbClr val="0070C0"/>
                </a:solidFill>
              </a:rPr>
              <a:t>Quantile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(each class has an equal number)</a:t>
            </a:r>
          </a:p>
          <a:p>
            <a:pPr lvl="2" indent="-342900">
              <a:buFontTx/>
              <a:buChar char="-"/>
            </a:pPr>
            <a:r>
              <a:rPr lang="en-US" u="sng" dirty="0" smtClean="0">
                <a:solidFill>
                  <a:srgbClr val="0070C0"/>
                </a:solidFill>
              </a:rPr>
              <a:t>natural breaks </a:t>
            </a:r>
            <a:r>
              <a:rPr lang="en-US" dirty="0" smtClean="0">
                <a:solidFill>
                  <a:srgbClr val="0070C0"/>
                </a:solidFill>
              </a:rPr>
              <a:t>(groupings inherent in the data, if there are “clumps”)</a:t>
            </a:r>
          </a:p>
          <a:p>
            <a:pPr lvl="2" indent="-342900">
              <a:buFontTx/>
              <a:buChar char="-"/>
            </a:pPr>
            <a:endParaRPr lang="en-US" dirty="0">
              <a:solidFill>
                <a:srgbClr val="0070C0"/>
              </a:solidFill>
            </a:endParaRPr>
          </a:p>
          <a:p>
            <a:pPr lvl="2" indent="-34290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Edit labels so they make more sense</a:t>
            </a:r>
          </a:p>
          <a:p>
            <a:pPr marL="1257300" lvl="2" indent="-457200">
              <a:buFont typeface="Wingdings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87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Displaying Maps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34000"/>
          </a:xfrm>
        </p:spPr>
        <p:txBody>
          <a:bodyPr>
            <a:normAutofit/>
          </a:bodyPr>
          <a:lstStyle/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After you have chosen data, quantity interval, and changed labels…</a:t>
            </a:r>
          </a:p>
          <a:p>
            <a:pPr marL="1257300" lvl="2" indent="-457200">
              <a:buFont typeface="Wingdings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Change to </a:t>
            </a:r>
            <a:r>
              <a:rPr lang="en-US" b="1" dirty="0" smtClean="0">
                <a:solidFill>
                  <a:srgbClr val="0070C0"/>
                </a:solidFill>
              </a:rPr>
              <a:t>Layout View</a:t>
            </a:r>
            <a:r>
              <a:rPr lang="en-US" dirty="0" smtClean="0">
                <a:solidFill>
                  <a:srgbClr val="0070C0"/>
                </a:solidFill>
              </a:rPr>
              <a:t>, add:</a:t>
            </a:r>
          </a:p>
          <a:p>
            <a:pPr lvl="3"/>
            <a:r>
              <a:rPr lang="en-US" sz="2200" dirty="0">
                <a:solidFill>
                  <a:srgbClr val="0070C0"/>
                </a:solidFill>
              </a:rPr>
              <a:t>A clear and readable legend</a:t>
            </a:r>
          </a:p>
          <a:p>
            <a:pPr lvl="3"/>
            <a:r>
              <a:rPr lang="en-US" sz="2200" dirty="0">
                <a:solidFill>
                  <a:srgbClr val="0070C0"/>
                </a:solidFill>
              </a:rPr>
              <a:t>A scale bar</a:t>
            </a:r>
          </a:p>
          <a:p>
            <a:pPr lvl="3"/>
            <a:r>
              <a:rPr lang="en-US" sz="2200" dirty="0">
                <a:solidFill>
                  <a:srgbClr val="0070C0"/>
                </a:solidFill>
              </a:rPr>
              <a:t>A north arrow</a:t>
            </a:r>
          </a:p>
          <a:p>
            <a:pPr lvl="3"/>
            <a:r>
              <a:rPr lang="en-US" sz="2200" dirty="0">
                <a:solidFill>
                  <a:srgbClr val="0070C0"/>
                </a:solidFill>
              </a:rPr>
              <a:t>A title </a:t>
            </a:r>
          </a:p>
          <a:p>
            <a:pPr lvl="3"/>
            <a:r>
              <a:rPr lang="en-US" sz="2200" dirty="0">
                <a:solidFill>
                  <a:srgbClr val="0070C0"/>
                </a:solidFill>
              </a:rPr>
              <a:t>Data source</a:t>
            </a:r>
          </a:p>
          <a:p>
            <a:pPr marL="1257300" lvl="2" indent="-457200">
              <a:buFont typeface="Wingdings"/>
              <a:buChar char="Ø"/>
            </a:pP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25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Resources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9652" y="1295400"/>
            <a:ext cx="4935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GIS help: http</a:t>
            </a:r>
            <a:r>
              <a:rPr lang="en-US" sz="2400" dirty="0"/>
              <a:t>://resources.arcgis.com/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209800"/>
            <a:ext cx="8077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Demographic data by tract: Factfinder2</a:t>
            </a:r>
          </a:p>
          <a:p>
            <a:endParaRPr lang="en-US" b="1" dirty="0"/>
          </a:p>
          <a:p>
            <a:r>
              <a:rPr lang="en-US" b="1" dirty="0" smtClean="0"/>
              <a:t>Online </a:t>
            </a:r>
            <a:r>
              <a:rPr lang="en-US" b="1" dirty="0"/>
              <a:t>mapping tools</a:t>
            </a:r>
            <a:endParaRPr lang="en-US" dirty="0"/>
          </a:p>
          <a:p>
            <a:pPr lvl="0"/>
            <a:r>
              <a:rPr lang="en-US" b="1" dirty="0"/>
              <a:t>Social Explorer</a:t>
            </a:r>
            <a:r>
              <a:rPr lang="en-US" dirty="0"/>
              <a:t> - you can use this to QUICKLY map census and ACS data at the tract level, as well as data from a couple other data sets (religion!): www.socialexplorer.com/pub/maps/home.aspx </a:t>
            </a:r>
          </a:p>
          <a:p>
            <a:pPr lvl="0"/>
            <a:r>
              <a:rPr lang="en-US" b="1" dirty="0"/>
              <a:t>NY Times, Mapping America: Every City, Every Block</a:t>
            </a:r>
            <a:r>
              <a:rPr lang="en-US" dirty="0"/>
              <a:t> – this QUICKLY shows mapped 2005-2009 ACS data at the tract level, using several different visual representations: </a:t>
            </a:r>
          </a:p>
          <a:p>
            <a:r>
              <a:rPr lang="en-US" dirty="0"/>
              <a:t>projects.nytimes.com/census/2010/explorer</a:t>
            </a:r>
          </a:p>
        </p:txBody>
      </p:sp>
    </p:spTree>
    <p:extLst>
      <p:ext uri="{BB962C8B-B14F-4D97-AF65-F5344CB8AC3E}">
        <p14:creationId xmlns:p14="http://schemas.microsoft.com/office/powerpoint/2010/main" val="2100721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Resources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1752" y="1035189"/>
            <a:ext cx="4117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Useful sites for downloading free spatial </a:t>
            </a:r>
            <a:r>
              <a:rPr lang="en-US" b="1" dirty="0" smtClean="0"/>
              <a:t>data</a:t>
            </a:r>
            <a:endParaRPr lang="en-US" dirty="0"/>
          </a:p>
          <a:p>
            <a:r>
              <a:rPr lang="en-US" dirty="0" smtClean="0"/>
              <a:t>www.mtc.ca.gov/maps_and_data/GIS/data.htm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US Federal Government </a:t>
            </a:r>
            <a:r>
              <a:rPr lang="en-US" b="1" dirty="0" smtClean="0"/>
              <a:t>www.census.gov/geo/www/tiger/tgrshp2010/tgrshp2010.html </a:t>
            </a:r>
            <a:endParaRPr lang="en-US" dirty="0"/>
          </a:p>
          <a:p>
            <a:pPr lvl="0"/>
            <a:r>
              <a:rPr lang="en-US" dirty="0" smtClean="0">
                <a:hlinkClick r:id="rId3"/>
              </a:rPr>
              <a:t>www.data.gov</a:t>
            </a:r>
            <a:endParaRPr lang="en-US" dirty="0"/>
          </a:p>
          <a:p>
            <a:pPr lvl="0"/>
            <a:r>
              <a:rPr lang="en-US" dirty="0" smtClean="0">
                <a:hlinkClick r:id="rId4"/>
              </a:rPr>
              <a:t>www.nationalatlas.gov/maplayers.html</a:t>
            </a:r>
            <a:endParaRPr lang="en-US" dirty="0"/>
          </a:p>
          <a:p>
            <a:pPr lvl="0"/>
            <a:r>
              <a:rPr lang="en-US" dirty="0" smtClean="0">
                <a:hlinkClick r:id="rId5"/>
              </a:rPr>
              <a:t>www.nationalmap.gov</a:t>
            </a:r>
            <a:endParaRPr lang="en-US" dirty="0"/>
          </a:p>
          <a:p>
            <a:pPr lvl="0"/>
            <a:r>
              <a:rPr lang="en-US" dirty="0" smtClean="0"/>
              <a:t>msc.fema.gov</a:t>
            </a:r>
            <a:endParaRPr lang="en-US" dirty="0"/>
          </a:p>
          <a:p>
            <a:pPr lvl="0"/>
            <a:r>
              <a:rPr lang="en-US" dirty="0" smtClean="0">
                <a:hlinkClick r:id="rId6"/>
              </a:rPr>
              <a:t>www.nrcs.usda.gov/Technical/NRI</a:t>
            </a:r>
            <a:endParaRPr lang="en-US" dirty="0"/>
          </a:p>
          <a:p>
            <a:pPr lvl="0"/>
            <a:r>
              <a:rPr lang="en-US" dirty="0" smtClean="0"/>
              <a:t>datagateway.nrcs.usda.gov</a:t>
            </a:r>
            <a:endParaRPr lang="en-US" dirty="0"/>
          </a:p>
          <a:p>
            <a:pPr lvl="0"/>
            <a:r>
              <a:rPr lang="en-US" dirty="0" smtClean="0"/>
              <a:t>cumulus.cr.usgs.gov</a:t>
            </a:r>
            <a:endParaRPr lang="en-US" dirty="0"/>
          </a:p>
          <a:p>
            <a:pPr lvl="0"/>
            <a:r>
              <a:rPr lang="en-US" dirty="0" smtClean="0"/>
              <a:t>www.usgs.gov/ngpo</a:t>
            </a:r>
            <a:r>
              <a:rPr lang="en-US" dirty="0"/>
              <a:t>/</a:t>
            </a:r>
          </a:p>
          <a:p>
            <a:r>
              <a:rPr lang="en-US" dirty="0"/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925461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/>
              <a:t>California Government</a:t>
            </a:r>
          </a:p>
          <a:p>
            <a:pPr lvl="1"/>
            <a:r>
              <a:rPr lang="en-US" dirty="0"/>
              <a:t>atlas.ca.gov</a:t>
            </a:r>
          </a:p>
          <a:p>
            <a:pPr lvl="1"/>
            <a:r>
              <a:rPr lang="en-US" dirty="0"/>
              <a:t>ceres.ca.gov</a:t>
            </a:r>
          </a:p>
          <a:p>
            <a:pPr lvl="1"/>
            <a:r>
              <a:rPr lang="en-US" dirty="0"/>
              <a:t>atlas.resources.ca.gov</a:t>
            </a:r>
          </a:p>
          <a:p>
            <a:pPr lvl="1"/>
            <a:r>
              <a:rPr lang="en-US" dirty="0"/>
              <a:t>www.consrv.ca.gov/DLRP/fmmp</a:t>
            </a:r>
          </a:p>
          <a:p>
            <a:pPr lvl="1"/>
            <a:r>
              <a:rPr lang="en-US" dirty="0" smtClean="0"/>
              <a:t>gis.abag.ca.gov</a:t>
            </a:r>
            <a:endParaRPr lang="en-US" dirty="0"/>
          </a:p>
          <a:p>
            <a:pPr lvl="1"/>
            <a:r>
              <a:rPr lang="en-US" dirty="0"/>
              <a:t>www.scag.ca.gov/mappingGIS.htm</a:t>
            </a:r>
          </a:p>
          <a:p>
            <a:pPr lvl="1"/>
            <a:r>
              <a:rPr lang="en-US" dirty="0"/>
              <a:t>www.sandag.org/index.asp</a:t>
            </a:r>
          </a:p>
          <a:p>
            <a:pPr lvl="1"/>
            <a:r>
              <a:rPr lang="en-US" dirty="0"/>
              <a:t>www.sfgov.org/site/gis_index.asp?id=371</a:t>
            </a:r>
          </a:p>
          <a:p>
            <a:pPr lvl="1"/>
            <a:r>
              <a:rPr lang="en-US" dirty="0"/>
              <a:t>www.sanjoseca.gov/gis/</a:t>
            </a:r>
          </a:p>
          <a:p>
            <a:pPr lvl="0"/>
            <a:r>
              <a:rPr lang="en-US" dirty="0"/>
              <a:t>GIS Community</a:t>
            </a:r>
          </a:p>
          <a:p>
            <a:pPr lvl="1"/>
            <a:r>
              <a:rPr lang="en-US" dirty="0"/>
              <a:t>data.geocomm.com/catalog/index.html</a:t>
            </a:r>
          </a:p>
          <a:p>
            <a:pPr lvl="1"/>
            <a:r>
              <a:rPr lang="en-US" b="1" dirty="0"/>
              <a:t>http://www.esri.com/data/free-data/index.html</a:t>
            </a:r>
            <a:endParaRPr lang="en-US" dirty="0"/>
          </a:p>
          <a:p>
            <a:pPr lvl="0"/>
            <a:r>
              <a:rPr lang="en-US" dirty="0"/>
              <a:t>Universities</a:t>
            </a:r>
          </a:p>
          <a:p>
            <a:pPr lvl="1"/>
            <a:r>
              <a:rPr lang="en-US" dirty="0"/>
              <a:t>www-sul.stanford.edu/</a:t>
            </a:r>
            <a:r>
              <a:rPr lang="en-US" dirty="0" err="1"/>
              <a:t>depts</a:t>
            </a:r>
            <a:r>
              <a:rPr lang="en-US" dirty="0"/>
              <a:t>/</a:t>
            </a:r>
            <a:r>
              <a:rPr lang="en-US" dirty="0" err="1"/>
              <a:t>gis</a:t>
            </a:r>
            <a:r>
              <a:rPr lang="en-US" dirty="0"/>
              <a:t>/web.html</a:t>
            </a:r>
          </a:p>
          <a:p>
            <a:pPr lvl="1"/>
            <a:r>
              <a:rPr lang="en-US" dirty="0"/>
              <a:t>issrweb.asu.edu/</a:t>
            </a:r>
            <a:r>
              <a:rPr lang="en-US" dirty="0" err="1"/>
              <a:t>research_services</a:t>
            </a:r>
            <a:r>
              <a:rPr lang="en-US" dirty="0"/>
              <a:t>/</a:t>
            </a:r>
            <a:r>
              <a:rPr lang="en-US" dirty="0" err="1"/>
              <a:t>gis</a:t>
            </a:r>
            <a:endParaRPr lang="en-US" dirty="0"/>
          </a:p>
          <a:p>
            <a:pPr lvl="1"/>
            <a:r>
              <a:rPr lang="en-US" dirty="0"/>
              <a:t>www.ciesin.columbia.edu/download_data.html</a:t>
            </a:r>
          </a:p>
        </p:txBody>
      </p:sp>
    </p:spTree>
    <p:extLst>
      <p:ext uri="{BB962C8B-B14F-4D97-AF65-F5344CB8AC3E}">
        <p14:creationId xmlns:p14="http://schemas.microsoft.com/office/powerpoint/2010/main" val="390106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Wikipedia: A </a:t>
            </a:r>
            <a:r>
              <a:rPr lang="en-US" sz="2400" b="1" dirty="0"/>
              <a:t>thematic map</a:t>
            </a:r>
            <a:r>
              <a:rPr lang="en-US" sz="2400" dirty="0"/>
              <a:t> is a type of </a:t>
            </a:r>
            <a:r>
              <a:rPr lang="en-US" sz="2400" dirty="0">
                <a:hlinkClick r:id="rId3" tooltip="Map"/>
              </a:rPr>
              <a:t>map</a:t>
            </a:r>
            <a:r>
              <a:rPr lang="en-US" sz="2400" dirty="0"/>
              <a:t> or </a:t>
            </a:r>
            <a:r>
              <a:rPr lang="en-US" sz="2400" dirty="0">
                <a:hlinkClick r:id="rId4" tooltip="Chart"/>
              </a:rPr>
              <a:t>chart</a:t>
            </a:r>
            <a:r>
              <a:rPr lang="en-US" sz="2400" dirty="0"/>
              <a:t> especially designed to show a particular theme connected with a specific </a:t>
            </a:r>
            <a:r>
              <a:rPr lang="en-US" sz="2400" dirty="0">
                <a:hlinkClick r:id="rId5" tooltip="Geographic area"/>
              </a:rPr>
              <a:t>geographic area</a:t>
            </a:r>
            <a:r>
              <a:rPr lang="en-US" sz="2400" dirty="0"/>
              <a:t>. These maps "can portray physical, social, political, cultural, economic, sociological, agricultural, or any other aspects of a city, state, region, nation, or continent".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What is thematic mapping?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e-education.psu.edu/files/geog482/image/hisp_choro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313" y="3279266"/>
            <a:ext cx="4752975" cy="359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e-education.psu.edu/files/geog482/image/pop_exp_1995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599628"/>
            <a:ext cx="4485513" cy="333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8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/>
              <a:t>A geographic information system (GIS) lets us visualize, question, analyze, interpret, and understand data to reveal relationships, patterns, and trends</a:t>
            </a:r>
            <a:r>
              <a:rPr lang="en-US" sz="24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What is GIS?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257251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 computer tool for making maps? (sure, today)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Used for complex environmental research (example: flood risk)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Provides real world geographic information: location, attributes, spatial relationships (shape)</a:t>
            </a:r>
          </a:p>
        </p:txBody>
      </p:sp>
      <p:pic>
        <p:nvPicPr>
          <p:cNvPr id="2052" name="Picture 4" descr="http://wolfgis.com/portals/0/Images/gislay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484" y="2572512"/>
            <a:ext cx="3891516" cy="390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70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Feel comfortable with basic GIS skills</a:t>
            </a:r>
          </a:p>
          <a:p>
            <a:pPr lvl="1"/>
            <a:r>
              <a:rPr lang="en-US" sz="2400" dirty="0" smtClean="0"/>
              <a:t>Understand basics of file types </a:t>
            </a:r>
          </a:p>
          <a:p>
            <a:pPr lvl="1"/>
            <a:r>
              <a:rPr lang="en-US" sz="2400" dirty="0" smtClean="0"/>
              <a:t>Be able to use the basic tools</a:t>
            </a:r>
          </a:p>
          <a:p>
            <a:pPr lvl="1"/>
            <a:r>
              <a:rPr lang="en-US" sz="2400" dirty="0" smtClean="0"/>
              <a:t>Import excel data and shape files</a:t>
            </a:r>
          </a:p>
          <a:p>
            <a:pPr lvl="1"/>
            <a:r>
              <a:rPr lang="en-US" sz="2400" dirty="0" smtClean="0"/>
              <a:t>Join and relate data</a:t>
            </a:r>
          </a:p>
          <a:p>
            <a:pPr lvl="1"/>
            <a:r>
              <a:rPr lang="en-US" sz="2400" dirty="0" smtClean="0"/>
              <a:t>Map and visualize data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Learning Objectives	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http://www.srh.noaa.gov/images/bmx/gislay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34" y="2971800"/>
            <a:ext cx="3570654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87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754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Basics of spatial data	</a:t>
            </a:r>
            <a:endParaRPr lang="en-US" u="sng" dirty="0" smtClean="0">
              <a:solidFill>
                <a:srgbClr val="0070C0"/>
              </a:solidFill>
            </a:endParaRPr>
          </a:p>
          <a:p>
            <a:pPr marL="857250" lvl="1" indent="-457200">
              <a:buFont typeface="Wingdings"/>
              <a:buChar char="Ø"/>
            </a:pPr>
            <a:r>
              <a:rPr lang="en-US" dirty="0" err="1" smtClean="0">
                <a:solidFill>
                  <a:srgbClr val="0070C0"/>
                </a:solidFill>
              </a:rPr>
              <a:t>Shapefiles</a:t>
            </a:r>
            <a:r>
              <a:rPr lang="en-US" dirty="0" smtClean="0">
                <a:solidFill>
                  <a:srgbClr val="0070C0"/>
                </a:solidFill>
              </a:rPr>
              <a:t> (.</a:t>
            </a:r>
            <a:r>
              <a:rPr lang="en-US" dirty="0" err="1" smtClean="0">
                <a:solidFill>
                  <a:srgbClr val="0070C0"/>
                </a:solidFill>
              </a:rPr>
              <a:t>shp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1. geographic shapes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2. Projection (coordinate system, transformations)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3. Spreadsheet (attribute data)</a:t>
            </a: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Kinds of spatial data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Polygons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Lines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points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</a:rPr>
              <a:t>ArcMap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22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754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Download data		</a:t>
            </a:r>
            <a:endParaRPr lang="en-US" u="sng" dirty="0" smtClean="0">
              <a:solidFill>
                <a:srgbClr val="0070C0"/>
              </a:solidFill>
            </a:endParaRP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Download </a:t>
            </a:r>
            <a:r>
              <a:rPr lang="en-US" dirty="0" err="1" smtClean="0">
                <a:solidFill>
                  <a:srgbClr val="0070C0"/>
                </a:solidFill>
              </a:rPr>
              <a:t>Dlab_data</a:t>
            </a:r>
            <a:endParaRPr lang="en-US" dirty="0" smtClean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1 excel file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2 shape files</a:t>
            </a: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Make sure files are extracted and in an easy-to-find location</a:t>
            </a:r>
          </a:p>
          <a:p>
            <a:pPr marL="0" indent="0">
              <a:buNone/>
            </a:pPr>
            <a:r>
              <a:rPr lang="en-US" dirty="0" smtClean="0"/>
              <a:t>Start </a:t>
            </a:r>
            <a:r>
              <a:rPr lang="en-US" dirty="0" err="1" smtClean="0"/>
              <a:t>ArcMap</a:t>
            </a:r>
            <a:r>
              <a:rPr lang="en-US" dirty="0"/>
              <a:t>		</a:t>
            </a:r>
            <a:endParaRPr lang="en-US" u="sng" dirty="0">
              <a:solidFill>
                <a:srgbClr val="0070C0"/>
              </a:solidFill>
            </a:endParaRP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Start menu – All Programs – ArcMap10.1</a:t>
            </a:r>
            <a:endParaRPr lang="en-US" dirty="0">
              <a:solidFill>
                <a:srgbClr val="0070C0"/>
              </a:solidFill>
            </a:endParaRPr>
          </a:p>
          <a:p>
            <a:pPr marL="857250" lvl="1" indent="-457200">
              <a:buFont typeface="Wingdings"/>
              <a:buChar char="Ø"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Getting Started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Getting Started: add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5824" y="1280318"/>
            <a:ext cx="8077200" cy="4754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data to your empty map</a:t>
            </a:r>
            <a:endParaRPr lang="en-US" u="sng" dirty="0" smtClean="0">
              <a:solidFill>
                <a:srgbClr val="0070C0"/>
              </a:solidFill>
            </a:endParaRP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Click on the            icon</a:t>
            </a: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Link your file folder </a:t>
            </a: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Add </a:t>
            </a:r>
            <a:r>
              <a:rPr lang="en-US" dirty="0" err="1" smtClean="0">
                <a:solidFill>
                  <a:srgbClr val="0070C0"/>
                </a:solidFill>
              </a:rPr>
              <a:t>shapefiles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marL="1257300" lvl="2" indent="-457200">
              <a:buFont typeface="Wingdings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bayarea_tract2000.shp </a:t>
            </a:r>
          </a:p>
          <a:p>
            <a:pPr marL="1257300" lvl="2" indent="-457200">
              <a:buFont typeface="Wingdings"/>
              <a:buChar char="Ø"/>
            </a:pPr>
            <a:r>
              <a:rPr lang="en-US" sz="2000" dirty="0" err="1" smtClean="0">
                <a:solidFill>
                  <a:srgbClr val="0070C0"/>
                </a:solidFill>
              </a:rPr>
              <a:t>bayarea_general.shp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 smtClean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61" r="23273" b="24348"/>
          <a:stretch/>
        </p:blipFill>
        <p:spPr bwMode="auto">
          <a:xfrm>
            <a:off x="2866644" y="1950720"/>
            <a:ext cx="643128" cy="40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77565"/>
            <a:ext cx="4810125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7848600" y="3657600"/>
            <a:ext cx="381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3" idx="1"/>
          </p:cNvCxnSpPr>
          <p:nvPr/>
        </p:nvCxnSpPr>
        <p:spPr>
          <a:xfrm flipH="1" flipV="1">
            <a:off x="4038600" y="2667000"/>
            <a:ext cx="3865796" cy="105755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51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Basic Tools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13728"/>
            <a:ext cx="8077200" cy="4754563"/>
          </a:xfrm>
        </p:spPr>
        <p:txBody>
          <a:bodyPr/>
          <a:lstStyle/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View data in </a:t>
            </a:r>
            <a:r>
              <a:rPr lang="en-US" dirty="0" err="1" smtClean="0">
                <a:solidFill>
                  <a:srgbClr val="0070C0"/>
                </a:solidFill>
              </a:rPr>
              <a:t>shapefile</a:t>
            </a:r>
            <a:endParaRPr lang="en-US" dirty="0" smtClean="0">
              <a:solidFill>
                <a:srgbClr val="0070C0"/>
              </a:solidFill>
            </a:endParaRP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Toolbars: Customize&gt;Toolbars </a:t>
            </a: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Check </a:t>
            </a:r>
            <a:r>
              <a:rPr lang="en-US" dirty="0">
                <a:solidFill>
                  <a:srgbClr val="0070C0"/>
                </a:solidFill>
              </a:rPr>
              <a:t>the projection </a:t>
            </a:r>
            <a:r>
              <a:rPr lang="en-US" dirty="0" smtClean="0">
                <a:solidFill>
                  <a:srgbClr val="0070C0"/>
                </a:solidFill>
              </a:rPr>
              <a:t>(Properties&gt; Source)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3824120"/>
            <a:ext cx="9144000" cy="2081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926723"/>
            <a:ext cx="75841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toolbar: zoom in/out, move, select, information, measure options and more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903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Basic Tools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 fontScale="92500" lnSpcReduction="10000"/>
          </a:bodyPr>
          <a:lstStyle/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Explore toolbars</a:t>
            </a: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Layout vs. data view</a:t>
            </a: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Table of Contents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layers </a:t>
            </a:r>
            <a:r>
              <a:rPr lang="en-US" dirty="0">
                <a:solidFill>
                  <a:srgbClr val="0070C0"/>
                </a:solidFill>
              </a:rPr>
              <a:t>in “List by Drawing Order,” “List by Source,” “List by Visibility” and “List by Selection</a:t>
            </a:r>
            <a:r>
              <a:rPr lang="en-US" dirty="0" smtClean="0">
                <a:solidFill>
                  <a:srgbClr val="0070C0"/>
                </a:solidFill>
              </a:rPr>
              <a:t>”.</a:t>
            </a:r>
          </a:p>
          <a:p>
            <a:pPr marL="857250" lvl="1" indent="-457200">
              <a:buFont typeface="Wingdings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Zoom: mouse, zoom toolbar, and right click</a:t>
            </a:r>
          </a:p>
          <a:p>
            <a:pPr marL="1257300" lvl="2" indent="-457200">
              <a:buFont typeface="Wingdings"/>
              <a:buChar char="Ø"/>
            </a:pPr>
            <a:r>
              <a:rPr lang="en-US" dirty="0">
                <a:solidFill>
                  <a:srgbClr val="0070C0"/>
                </a:solidFill>
              </a:rPr>
              <a:t>Customize&gt;</a:t>
            </a:r>
            <a:r>
              <a:rPr lang="en-US" dirty="0" err="1">
                <a:solidFill>
                  <a:srgbClr val="0070C0"/>
                </a:solidFill>
              </a:rPr>
              <a:t>ArcMap</a:t>
            </a:r>
            <a:r>
              <a:rPr lang="en-US" dirty="0">
                <a:solidFill>
                  <a:srgbClr val="0070C0"/>
                </a:solidFill>
              </a:rPr>
              <a:t> Options</a:t>
            </a:r>
            <a:r>
              <a:rPr lang="en-US" dirty="0" smtClean="0">
                <a:solidFill>
                  <a:srgbClr val="0070C0"/>
                </a:solidFill>
              </a:rPr>
              <a:t>… (for changing mouse zoom)</a:t>
            </a:r>
          </a:p>
          <a:p>
            <a:pPr marL="800100" lvl="2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>
              <a:solidFill>
                <a:srgbClr val="0070C0"/>
              </a:solidFill>
            </a:endParaRPr>
          </a:p>
          <a:p>
            <a:pPr marL="1257300" lvl="2" indent="-457200">
              <a:buFont typeface="Wingdings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18" y="4071223"/>
            <a:ext cx="3581400" cy="278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05000" y="5195500"/>
            <a:ext cx="32570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/>
              <a:t>To measure, click the ruler, then click your map. Options to change units will appear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256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1176</Words>
  <Application>Microsoft Macintosh PowerPoint</Application>
  <PresentationFormat>On-screen Show (4:3)</PresentationFormat>
  <Paragraphs>186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What is thematic mapping?</vt:lpstr>
      <vt:lpstr>What is GIS?</vt:lpstr>
      <vt:lpstr>Learning Objectives </vt:lpstr>
      <vt:lpstr>ArcMap</vt:lpstr>
      <vt:lpstr>Getting Started</vt:lpstr>
      <vt:lpstr>Getting Started: add data</vt:lpstr>
      <vt:lpstr>Basic Tools</vt:lpstr>
      <vt:lpstr>Basic Tools</vt:lpstr>
      <vt:lpstr>Basic Tools</vt:lpstr>
      <vt:lpstr>Basic Tools</vt:lpstr>
      <vt:lpstr>Data from FactFinder2</vt:lpstr>
      <vt:lpstr>Joining Data</vt:lpstr>
      <vt:lpstr>Joining Data</vt:lpstr>
      <vt:lpstr>Thematic Maps</vt:lpstr>
      <vt:lpstr>Displaying Maps</vt:lpstr>
      <vt:lpstr>Resources</vt:lpstr>
      <vt:lpstr>Resources</vt:lpstr>
    </vt:vector>
  </TitlesOfParts>
  <Company>CDM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Clonts, Kelly A.</dc:creator>
  <cp:lastModifiedBy>G</cp:lastModifiedBy>
  <cp:revision>16</cp:revision>
  <dcterms:created xsi:type="dcterms:W3CDTF">2014-03-17T22:32:58Z</dcterms:created>
  <dcterms:modified xsi:type="dcterms:W3CDTF">2014-04-10T17:43:14Z</dcterms:modified>
</cp:coreProperties>
</file>