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8.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9.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0.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1.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2.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3.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14.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15.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notesSlides/notesSlide16.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17.xml" ContentType="application/vnd.openxmlformats-officedocument.presentationml.notesSlide+xml"/>
  <Override PartName="/ppt/tags/tag204.xml" ContentType="application/vnd.openxmlformats-officedocument.presentationml.tags+xml"/>
  <Override PartName="/ppt/notesSlides/notesSlide18.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41"/>
  </p:notesMasterIdLst>
  <p:handoutMasterIdLst>
    <p:handoutMasterId r:id="rId42"/>
  </p:handoutMasterIdLst>
  <p:sldIdLst>
    <p:sldId id="410" r:id="rId2"/>
    <p:sldId id="424" r:id="rId3"/>
    <p:sldId id="460" r:id="rId4"/>
    <p:sldId id="461" r:id="rId5"/>
    <p:sldId id="565" r:id="rId6"/>
    <p:sldId id="549" r:id="rId7"/>
    <p:sldId id="550" r:id="rId8"/>
    <p:sldId id="551" r:id="rId9"/>
    <p:sldId id="552" r:id="rId10"/>
    <p:sldId id="553" r:id="rId11"/>
    <p:sldId id="554" r:id="rId12"/>
    <p:sldId id="507" r:id="rId13"/>
    <p:sldId id="503" r:id="rId14"/>
    <p:sldId id="548" r:id="rId15"/>
    <p:sldId id="564" r:id="rId16"/>
    <p:sldId id="504" r:id="rId17"/>
    <p:sldId id="505" r:id="rId18"/>
    <p:sldId id="506" r:id="rId19"/>
    <p:sldId id="563" r:id="rId20"/>
    <p:sldId id="508" r:id="rId21"/>
    <p:sldId id="509" r:id="rId22"/>
    <p:sldId id="510" r:id="rId23"/>
    <p:sldId id="511" r:id="rId24"/>
    <p:sldId id="524" r:id="rId25"/>
    <p:sldId id="525" r:id="rId26"/>
    <p:sldId id="526" r:id="rId27"/>
    <p:sldId id="527" r:id="rId28"/>
    <p:sldId id="529" r:id="rId29"/>
    <p:sldId id="530" r:id="rId30"/>
    <p:sldId id="528" r:id="rId31"/>
    <p:sldId id="531" r:id="rId32"/>
    <p:sldId id="532" r:id="rId33"/>
    <p:sldId id="533" r:id="rId34"/>
    <p:sldId id="534" r:id="rId35"/>
    <p:sldId id="561" r:id="rId36"/>
    <p:sldId id="558" r:id="rId37"/>
    <p:sldId id="560" r:id="rId38"/>
    <p:sldId id="556" r:id="rId39"/>
    <p:sldId id="567" r:id="rId40"/>
  </p:sldIdLst>
  <p:sldSz cx="8961438" cy="6721475"/>
  <p:notesSz cx="6743700" cy="9906000"/>
  <p:custDataLst>
    <p:tags r:id="rId43"/>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90">
          <p15:clr>
            <a:srgbClr val="A4A3A4"/>
          </p15:clr>
        </p15:guide>
        <p15:guide id="2" pos="382">
          <p15:clr>
            <a:srgbClr val="A4A3A4"/>
          </p15:clr>
        </p15:guide>
      </p15:sldGuideLst>
    </p:ext>
    <p:ext uri="{2D200454-40CA-4A62-9FC3-DE9A4176ACB9}">
      <p15:notesGuideLst xmlns:p15="http://schemas.microsoft.com/office/powerpoint/2012/main">
        <p15:guide id="1" orient="horz" pos="312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9900"/>
    <a:srgbClr val="808080"/>
    <a:srgbClr val="0065CC"/>
    <a:srgbClr val="91AFFF"/>
    <a:srgbClr val="002960"/>
    <a:srgbClr val="FF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770" autoAdjust="0"/>
    <p:restoredTop sz="94684" autoAdjust="0"/>
  </p:normalViewPr>
  <p:slideViewPr>
    <p:cSldViewPr snapToGrid="0" snapToObjects="1">
      <p:cViewPr varScale="1">
        <p:scale>
          <a:sx n="74" d="100"/>
          <a:sy n="74" d="100"/>
        </p:scale>
        <p:origin x="987" y="36"/>
      </p:cViewPr>
      <p:guideLst>
        <p:guide orient="horz" pos="190"/>
        <p:guide pos="382"/>
      </p:guideLst>
    </p:cSldViewPr>
  </p:slideViewPr>
  <p:notesTextViewPr>
    <p:cViewPr>
      <p:scale>
        <a:sx n="1" d="1"/>
        <a:sy n="1" d="1"/>
      </p:scale>
      <p:origin x="0" y="0"/>
    </p:cViewPr>
  </p:notesTextViewPr>
  <p:sorterViewPr>
    <p:cViewPr varScale="1">
      <p:scale>
        <a:sx n="100" d="100"/>
        <a:sy n="100" d="100"/>
      </p:scale>
      <p:origin x="0" y="-24279"/>
    </p:cViewPr>
  </p:sorterViewPr>
  <p:notesViewPr>
    <p:cSldViewPr snapToGrid="0" snapToObjects="1">
      <p:cViewPr varScale="1">
        <p:scale>
          <a:sx n="50" d="100"/>
          <a:sy n="50" d="100"/>
        </p:scale>
        <p:origin x="2664" y="48"/>
      </p:cViewPr>
      <p:guideLst>
        <p:guide orient="horz" pos="312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NULL"/></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468313" y="620713"/>
            <a:ext cx="5813425" cy="4359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468313" y="5322888"/>
            <a:ext cx="5813425"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7" name="Rectangle 7"/>
          <p:cNvSpPr>
            <a:spLocks noGrp="1" noChangeArrowheads="1"/>
          </p:cNvSpPr>
          <p:nvPr>
            <p:ph type="sldNum" sz="quarter" idx="5"/>
          </p:nvPr>
        </p:nvSpPr>
        <p:spPr bwMode="auto">
          <a:xfrm>
            <a:off x="6094187" y="9526072"/>
            <a:ext cx="1875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200"/>
            </a:lvl1pPr>
          </a:lstStyle>
          <a:p>
            <a:pPr>
              <a:defRPr/>
            </a:pPr>
            <a:fld id="{3C3A632B-FBDE-46D4-BF6F-6D14421E6342}" type="slidenum">
              <a:rPr lang="en-US"/>
              <a:pPr>
                <a:defRPr/>
              </a:pPr>
              <a:t>‹#›</a:t>
            </a:fld>
            <a:endParaRPr lang="en-US" dirty="0"/>
          </a:p>
        </p:txBody>
      </p:sp>
      <p:sp>
        <p:nvSpPr>
          <p:cNvPr id="5128" name="doc id"/>
          <p:cNvSpPr>
            <a:spLocks noGrp="1" noChangeArrowheads="1"/>
          </p:cNvSpPr>
          <p:nvPr>
            <p:ph type="ftr" sz="quarter" idx="4"/>
          </p:nvPr>
        </p:nvSpPr>
        <p:spPr bwMode="auto">
          <a:xfrm>
            <a:off x="6281673" y="110252"/>
            <a:ext cx="6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US" dirty="0"/>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96779" y="9526072"/>
            <a:ext cx="84959" cy="184666"/>
          </a:xfrm>
          <a:ln/>
        </p:spPr>
        <p:txBody>
          <a:bodyPr/>
          <a:lstStyle/>
          <a:p>
            <a:fld id="{F0778116-223C-46E2-AFEA-1CF2DAB7540E}" type="slidenum">
              <a:rPr lang="en-US"/>
              <a:pPr/>
              <a:t>5</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BOG-ZWI481-04-01</a:t>
            </a:r>
          </a:p>
        </p:txBody>
      </p:sp>
      <p:sp>
        <p:nvSpPr>
          <p:cNvPr id="455682" name="Rectangle 2"/>
          <p:cNvSpPr>
            <a:spLocks noGrp="1" noRot="1" noChangeAspect="1" noChangeArrowheads="1" noTextEdit="1"/>
          </p:cNvSpPr>
          <p:nvPr>
            <p:ph type="sldImg"/>
          </p:nvPr>
        </p:nvSpPr>
        <p:spPr>
          <a:xfrm>
            <a:off x="469900" y="620713"/>
            <a:ext cx="5810250" cy="4359275"/>
          </a:xfrm>
          <a:ln/>
        </p:spPr>
      </p:sp>
      <p:sp>
        <p:nvSpPr>
          <p:cNvPr id="455683" name="Rectangle 3"/>
          <p:cNvSpPr>
            <a:spLocks noGrp="1" noChangeArrowheads="1"/>
          </p:cNvSpPr>
          <p:nvPr>
            <p:ph type="body" idx="1"/>
          </p:nvPr>
        </p:nvSpPr>
        <p:spPr>
          <a:xfrm>
            <a:off x="546704" y="5321769"/>
            <a:ext cx="5744973" cy="248665"/>
          </a:xfrm>
        </p:spPr>
        <p:txBody>
          <a:bodyPr/>
          <a:lstStyle/>
          <a:p>
            <a:endParaRPr lang="en-US"/>
          </a:p>
        </p:txBody>
      </p:sp>
    </p:spTree>
    <p:extLst>
      <p:ext uri="{BB962C8B-B14F-4D97-AF65-F5344CB8AC3E}">
        <p14:creationId xmlns:p14="http://schemas.microsoft.com/office/powerpoint/2010/main" val="2748148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96779" y="9526072"/>
            <a:ext cx="84959" cy="184666"/>
          </a:xfrm>
          <a:ln/>
        </p:spPr>
        <p:txBody>
          <a:bodyPr/>
          <a:lstStyle/>
          <a:p>
            <a:fld id="{55842E13-127E-417A-98B8-AA2701A77F51}" type="slidenum">
              <a:rPr lang="en-US"/>
              <a:pPr/>
              <a:t>22</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BOG-ZWI481-04-01</a:t>
            </a:r>
          </a:p>
        </p:txBody>
      </p:sp>
      <p:sp>
        <p:nvSpPr>
          <p:cNvPr id="569346" name="Rectangle 2"/>
          <p:cNvSpPr>
            <a:spLocks noGrp="1" noRot="1" noChangeAspect="1" noChangeArrowheads="1" noTextEdit="1"/>
          </p:cNvSpPr>
          <p:nvPr>
            <p:ph type="sldImg"/>
          </p:nvPr>
        </p:nvSpPr>
        <p:spPr>
          <a:xfrm>
            <a:off x="-2284413" y="1277938"/>
            <a:ext cx="11276013" cy="8458200"/>
          </a:xfrm>
          <a:ln/>
        </p:spPr>
      </p:sp>
      <p:sp>
        <p:nvSpPr>
          <p:cNvPr id="569347" name="Rectangle 3"/>
          <p:cNvSpPr>
            <a:spLocks noGrp="1" noChangeArrowheads="1"/>
          </p:cNvSpPr>
          <p:nvPr>
            <p:ph type="body" idx="1"/>
          </p:nvPr>
        </p:nvSpPr>
        <p:spPr>
          <a:xfrm>
            <a:off x="540595" y="353545"/>
            <a:ext cx="6004581" cy="246221"/>
          </a:xfrm>
        </p:spPr>
        <p:txBody>
          <a:bodyPr/>
          <a:lstStyle/>
          <a:p>
            <a:endParaRPr lang="en-US"/>
          </a:p>
        </p:txBody>
      </p:sp>
    </p:spTree>
    <p:extLst>
      <p:ext uri="{BB962C8B-B14F-4D97-AF65-F5344CB8AC3E}">
        <p14:creationId xmlns:p14="http://schemas.microsoft.com/office/powerpoint/2010/main" val="2016653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6111820" y="9526072"/>
            <a:ext cx="169918" cy="184666"/>
          </a:xfrm>
          <a:ln/>
        </p:spPr>
        <p:txBody>
          <a:bodyPr/>
          <a:lstStyle/>
          <a:p>
            <a:fld id="{17B7B856-58A1-4333-9A2C-19299EE0DF85}" type="slidenum">
              <a:rPr lang="es-CO"/>
              <a:pPr/>
              <a:t>24</a:t>
            </a:fld>
            <a:endParaRPr lang="es-CO"/>
          </a:p>
        </p:txBody>
      </p:sp>
      <p:sp>
        <p:nvSpPr>
          <p:cNvPr id="6" name="doc id"/>
          <p:cNvSpPr>
            <a:spLocks noGrp="1" noChangeArrowheads="1"/>
          </p:cNvSpPr>
          <p:nvPr>
            <p:ph type="ftr" sz="quarter" idx="4"/>
          </p:nvPr>
        </p:nvSpPr>
        <p:spPr>
          <a:xfrm>
            <a:off x="5156430" y="110252"/>
            <a:ext cx="1125308" cy="123111"/>
          </a:xfrm>
          <a:ln/>
        </p:spPr>
        <p:txBody>
          <a:bodyPr/>
          <a:lstStyle/>
          <a:p>
            <a:r>
              <a:rPr lang="es-CO"/>
              <a:t>MX1630-20101105-PM1</a:t>
            </a:r>
          </a:p>
        </p:txBody>
      </p:sp>
      <p:sp>
        <p:nvSpPr>
          <p:cNvPr id="971778" name="Rectangle 7"/>
          <p:cNvSpPr txBox="1">
            <a:spLocks noGrp="1" noChangeArrowheads="1"/>
          </p:cNvSpPr>
          <p:nvPr/>
        </p:nvSpPr>
        <p:spPr bwMode="auto">
          <a:xfrm>
            <a:off x="6018538" y="9528258"/>
            <a:ext cx="533928" cy="18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2400">
                <a:solidFill>
                  <a:schemeClr val="tx1"/>
                </a:solidFill>
                <a:latin typeface="Arial" charset="0"/>
              </a:defRPr>
            </a:lvl1pPr>
            <a:lvl2pPr marL="37931725" indent="-37474525">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r"/>
            <a:fld id="{AEC97A41-AAE1-406F-B8BA-67F274243000}" type="slidenum">
              <a:rPr lang="en-US" sz="1200" b="0" baseline="0">
                <a:ea typeface="MS PGothic" pitchFamily="34" charset="-128"/>
              </a:rPr>
              <a:pPr algn="r"/>
              <a:t>24</a:t>
            </a:fld>
            <a:endParaRPr lang="en-US" sz="1200" b="0" baseline="0">
              <a:ea typeface="MS PGothic" pitchFamily="34" charset="-128"/>
            </a:endParaRPr>
          </a:p>
        </p:txBody>
      </p:sp>
      <p:sp>
        <p:nvSpPr>
          <p:cNvPr id="971779" name="AutoShape 2"/>
          <p:cNvSpPr>
            <a:spLocks noGrp="1" noRot="1" noChangeAspect="1" noChangeArrowheads="1" noTextEdit="1"/>
          </p:cNvSpPr>
          <p:nvPr>
            <p:ph type="sldImg"/>
          </p:nvPr>
        </p:nvSpPr>
        <p:spPr>
          <a:ln/>
        </p:spPr>
      </p:sp>
      <p:sp>
        <p:nvSpPr>
          <p:cNvPr id="971780" name="Rectangle 3"/>
          <p:cNvSpPr>
            <a:spLocks noGrp="1" noChangeArrowheads="1"/>
          </p:cNvSpPr>
          <p:nvPr>
            <p:ph type="body" idx="1"/>
          </p:nvPr>
        </p:nvSpPr>
        <p:spPr>
          <a:xfrm>
            <a:off x="755759" y="5318885"/>
            <a:ext cx="5239831" cy="246221"/>
          </a:xfrm>
        </p:spPr>
        <p:txBody>
          <a:bodyPr/>
          <a:lstStyle/>
          <a:p>
            <a:endParaRPr lang="es-ES_tradnl"/>
          </a:p>
        </p:txBody>
      </p:sp>
    </p:spTree>
    <p:extLst>
      <p:ext uri="{BB962C8B-B14F-4D97-AF65-F5344CB8AC3E}">
        <p14:creationId xmlns:p14="http://schemas.microsoft.com/office/powerpoint/2010/main" val="1886863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11820" y="9526072"/>
            <a:ext cx="169918" cy="184666"/>
          </a:xfrm>
          <a:ln/>
        </p:spPr>
        <p:txBody>
          <a:bodyPr/>
          <a:lstStyle/>
          <a:p>
            <a:fld id="{ED185131-B4FD-4A39-A428-8D6602C188C4}" type="slidenum">
              <a:rPr lang="en-US"/>
              <a:pPr/>
              <a:t>25</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BOG-ZWI481-04-01</a:t>
            </a:r>
          </a:p>
        </p:txBody>
      </p:sp>
      <p:sp>
        <p:nvSpPr>
          <p:cNvPr id="612354" name="Rectangle 2"/>
          <p:cNvSpPr>
            <a:spLocks noGrp="1" noRot="1" noChangeAspect="1" noChangeArrowheads="1" noTextEdit="1"/>
          </p:cNvSpPr>
          <p:nvPr>
            <p:ph type="sldImg"/>
          </p:nvPr>
        </p:nvSpPr>
        <p:spPr>
          <a:xfrm>
            <a:off x="-7938" y="468313"/>
            <a:ext cx="6761163" cy="5072062"/>
          </a:xfrm>
          <a:ln/>
        </p:spPr>
      </p:sp>
      <p:sp>
        <p:nvSpPr>
          <p:cNvPr id="612355" name="Rectangle 3"/>
          <p:cNvSpPr>
            <a:spLocks noChangeArrowheads="1"/>
          </p:cNvSpPr>
          <p:nvPr/>
        </p:nvSpPr>
        <p:spPr bwMode="auto">
          <a:xfrm>
            <a:off x="656655" y="5619490"/>
            <a:ext cx="5535760" cy="233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95350">
              <a:buClr>
                <a:schemeClr val="tx2"/>
              </a:buClr>
              <a:defRPr sz="1600">
                <a:solidFill>
                  <a:schemeClr val="tx1"/>
                </a:solidFill>
                <a:latin typeface="Arial" charset="0"/>
              </a:defRPr>
            </a:lvl1pPr>
            <a:lvl2pPr marL="117475" indent="-115888" algn="l" defTabSz="895350">
              <a:buClr>
                <a:schemeClr val="tx2"/>
              </a:buClr>
              <a:buSzPct val="120000"/>
              <a:buFont typeface="Arial" charset="0"/>
              <a:buChar char="▪"/>
              <a:defRPr sz="1600">
                <a:solidFill>
                  <a:schemeClr val="tx1"/>
                </a:solidFill>
                <a:latin typeface="Arial" charset="0"/>
              </a:defRPr>
            </a:lvl2pPr>
            <a:lvl3pPr marL="300038" indent="-180975" algn="l" defTabSz="895350">
              <a:buClr>
                <a:schemeClr val="tx2"/>
              </a:buClr>
              <a:buSzPct val="120000"/>
              <a:buFont typeface="Arial" charset="0"/>
              <a:buChar char="–"/>
              <a:defRPr sz="1600">
                <a:solidFill>
                  <a:schemeClr val="tx1"/>
                </a:solidFill>
                <a:latin typeface="Arial" charset="0"/>
              </a:defRPr>
            </a:lvl3pPr>
            <a:lvl4pPr marL="427038" indent="-125413" algn="l" defTabSz="895350">
              <a:buClr>
                <a:schemeClr val="tx2"/>
              </a:buClr>
              <a:buFont typeface="Arial" charset="0"/>
              <a:buChar char="▫"/>
              <a:defRPr sz="1600">
                <a:solidFill>
                  <a:schemeClr val="tx1"/>
                </a:solidFill>
                <a:latin typeface="Arial" charset="0"/>
              </a:defRPr>
            </a:lvl4pPr>
            <a:lvl5pPr marL="542925" indent="-114300" algn="l" defTabSz="895350">
              <a:buClr>
                <a:schemeClr val="tx2"/>
              </a:buClr>
              <a:buSzPct val="89000"/>
              <a:buFont typeface="Arial" charset="0"/>
              <a:buChar char="-"/>
              <a:defRPr sz="1600">
                <a:solidFill>
                  <a:schemeClr val="tx1"/>
                </a:solidFill>
                <a:latin typeface="Arial" charset="0"/>
              </a:defRPr>
            </a:lvl5pPr>
            <a:lvl6pPr marL="10001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4573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19145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3717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endParaRPr lang="en-GB" sz="1200"/>
          </a:p>
        </p:txBody>
      </p:sp>
    </p:spTree>
    <p:extLst>
      <p:ext uri="{BB962C8B-B14F-4D97-AF65-F5344CB8AC3E}">
        <p14:creationId xmlns:p14="http://schemas.microsoft.com/office/powerpoint/2010/main" val="3929045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96779" y="9526072"/>
            <a:ext cx="84959" cy="184666"/>
          </a:xfrm>
          <a:ln/>
        </p:spPr>
        <p:txBody>
          <a:bodyPr/>
          <a:lstStyle/>
          <a:p>
            <a:fld id="{908B93CA-6959-41AD-B2EA-AA7FC0324537}" type="slidenum">
              <a:rPr lang="en-US"/>
              <a:pPr/>
              <a:t>27</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BOG-ZWI481-02-01</a:t>
            </a:r>
          </a:p>
        </p:txBody>
      </p:sp>
      <p:sp>
        <p:nvSpPr>
          <p:cNvPr id="361474" name="Rectangle 2"/>
          <p:cNvSpPr>
            <a:spLocks noGrp="1" noRot="1" noChangeAspect="1" noChangeArrowheads="1" noTextEdit="1"/>
          </p:cNvSpPr>
          <p:nvPr>
            <p:ph type="sldImg"/>
          </p:nvPr>
        </p:nvSpPr>
        <p:spPr>
          <a:xfrm>
            <a:off x="-2287588" y="1277938"/>
            <a:ext cx="11276013" cy="8458200"/>
          </a:xfrm>
          <a:ln/>
        </p:spPr>
      </p:sp>
      <p:sp>
        <p:nvSpPr>
          <p:cNvPr id="361475" name="Rectangle 3"/>
          <p:cNvSpPr>
            <a:spLocks noGrp="1" noChangeArrowheads="1"/>
          </p:cNvSpPr>
          <p:nvPr>
            <p:ph type="body" idx="1"/>
          </p:nvPr>
        </p:nvSpPr>
        <p:spPr>
          <a:xfrm>
            <a:off x="806313" y="368769"/>
            <a:ext cx="5746500" cy="246221"/>
          </a:xfrm>
        </p:spPr>
        <p:txBody>
          <a:bodyPr/>
          <a:lstStyle/>
          <a:p>
            <a:endParaRPr lang="es-MX"/>
          </a:p>
        </p:txBody>
      </p:sp>
    </p:spTree>
    <p:extLst>
      <p:ext uri="{BB962C8B-B14F-4D97-AF65-F5344CB8AC3E}">
        <p14:creationId xmlns:p14="http://schemas.microsoft.com/office/powerpoint/2010/main" val="3945256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96779" y="9526072"/>
            <a:ext cx="84959" cy="184666"/>
          </a:xfrm>
          <a:ln/>
        </p:spPr>
        <p:txBody>
          <a:bodyPr/>
          <a:lstStyle/>
          <a:p>
            <a:fld id="{4B9CF60C-F56E-4114-A077-1373DEDA9B74}" type="slidenum">
              <a:rPr lang="en-US"/>
              <a:pPr/>
              <a:t>28</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BOG-ZWI481-02-01</a:t>
            </a:r>
          </a:p>
        </p:txBody>
      </p:sp>
      <p:sp>
        <p:nvSpPr>
          <p:cNvPr id="365570" name="Rectangle 2"/>
          <p:cNvSpPr>
            <a:spLocks noGrp="1" noRot="1" noChangeAspect="1" noChangeArrowheads="1" noTextEdit="1"/>
          </p:cNvSpPr>
          <p:nvPr>
            <p:ph type="sldImg"/>
          </p:nvPr>
        </p:nvSpPr>
        <p:spPr>
          <a:xfrm>
            <a:off x="-2287588" y="1277938"/>
            <a:ext cx="11276013" cy="8458200"/>
          </a:xfrm>
          <a:ln/>
        </p:spPr>
      </p:sp>
      <p:sp>
        <p:nvSpPr>
          <p:cNvPr id="365571" name="Rectangle 3"/>
          <p:cNvSpPr>
            <a:spLocks noGrp="1" noChangeArrowheads="1"/>
          </p:cNvSpPr>
          <p:nvPr>
            <p:ph type="body" idx="1"/>
          </p:nvPr>
        </p:nvSpPr>
        <p:spPr>
          <a:xfrm>
            <a:off x="806313" y="368769"/>
            <a:ext cx="5746500" cy="246221"/>
          </a:xfrm>
        </p:spPr>
        <p:txBody>
          <a:bodyPr/>
          <a:lstStyle/>
          <a:p>
            <a:endParaRPr lang="es-MX"/>
          </a:p>
        </p:txBody>
      </p:sp>
    </p:spTree>
    <p:extLst>
      <p:ext uri="{BB962C8B-B14F-4D97-AF65-F5344CB8AC3E}">
        <p14:creationId xmlns:p14="http://schemas.microsoft.com/office/powerpoint/2010/main" val="3201810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23233" y="9526072"/>
            <a:ext cx="158505" cy="184666"/>
          </a:xfrm>
          <a:ln/>
        </p:spPr>
        <p:txBody>
          <a:bodyPr/>
          <a:lstStyle/>
          <a:p>
            <a:fld id="{F80A56ED-6F8C-4E42-88FA-C5BF6B038D5D}" type="slidenum">
              <a:rPr lang="en-US"/>
              <a:pPr/>
              <a:t>30</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BOG-ZWI481-02-01</a:t>
            </a:r>
          </a:p>
        </p:txBody>
      </p:sp>
      <p:sp>
        <p:nvSpPr>
          <p:cNvPr id="311298" name="Rectangle 2"/>
          <p:cNvSpPr>
            <a:spLocks noGrp="1" noRot="1" noChangeAspect="1" noChangeArrowheads="1" noTextEdit="1"/>
          </p:cNvSpPr>
          <p:nvPr>
            <p:ph type="sldImg"/>
          </p:nvPr>
        </p:nvSpPr>
        <p:spPr>
          <a:xfrm>
            <a:off x="-2289175" y="1277938"/>
            <a:ext cx="11276013" cy="8458200"/>
          </a:xfrm>
          <a:ln/>
        </p:spPr>
      </p:sp>
      <p:sp>
        <p:nvSpPr>
          <p:cNvPr id="311299" name="Rectangle 3"/>
          <p:cNvSpPr>
            <a:spLocks noGrp="1" noChangeArrowheads="1"/>
          </p:cNvSpPr>
          <p:nvPr>
            <p:ph type="body" idx="1"/>
          </p:nvPr>
        </p:nvSpPr>
        <p:spPr>
          <a:xfrm>
            <a:off x="542124" y="356928"/>
            <a:ext cx="5999999" cy="246221"/>
          </a:xfrm>
        </p:spPr>
        <p:txBody>
          <a:bodyPr/>
          <a:lstStyle/>
          <a:p>
            <a:endParaRPr lang="es-ES_tradnl"/>
          </a:p>
        </p:txBody>
      </p:sp>
    </p:spTree>
    <p:extLst>
      <p:ext uri="{BB962C8B-B14F-4D97-AF65-F5344CB8AC3E}">
        <p14:creationId xmlns:p14="http://schemas.microsoft.com/office/powerpoint/2010/main" val="3922911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11820" y="9526072"/>
            <a:ext cx="169918" cy="184666"/>
          </a:xfrm>
          <a:ln/>
        </p:spPr>
        <p:txBody>
          <a:bodyPr/>
          <a:lstStyle/>
          <a:p>
            <a:fld id="{BAB71689-C5CE-470E-9242-E24FECB37C92}" type="slidenum">
              <a:rPr lang="en-US"/>
              <a:pPr/>
              <a:t>31</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BOG-ZWI481-02-01</a:t>
            </a:r>
          </a:p>
        </p:txBody>
      </p:sp>
      <p:sp>
        <p:nvSpPr>
          <p:cNvPr id="313346" name="Rectangle 2"/>
          <p:cNvSpPr>
            <a:spLocks noGrp="1" noRot="1" noChangeAspect="1" noChangeArrowheads="1" noTextEdit="1"/>
          </p:cNvSpPr>
          <p:nvPr>
            <p:ph type="sldImg"/>
          </p:nvPr>
        </p:nvSpPr>
        <p:spPr>
          <a:xfrm>
            <a:off x="-2289175" y="1277938"/>
            <a:ext cx="11276013" cy="8458200"/>
          </a:xfrm>
          <a:ln/>
        </p:spPr>
      </p:sp>
      <p:sp>
        <p:nvSpPr>
          <p:cNvPr id="313347" name="Rectangle 3"/>
          <p:cNvSpPr>
            <a:spLocks noGrp="1" noChangeArrowheads="1"/>
          </p:cNvSpPr>
          <p:nvPr>
            <p:ph type="body" idx="1"/>
          </p:nvPr>
        </p:nvSpPr>
        <p:spPr>
          <a:xfrm>
            <a:off x="542124" y="356928"/>
            <a:ext cx="5999999" cy="246221"/>
          </a:xfrm>
        </p:spPr>
        <p:txBody>
          <a:bodyPr/>
          <a:lstStyle/>
          <a:p>
            <a:endParaRPr lang="es-ES_tradnl"/>
          </a:p>
        </p:txBody>
      </p:sp>
    </p:spTree>
    <p:extLst>
      <p:ext uri="{BB962C8B-B14F-4D97-AF65-F5344CB8AC3E}">
        <p14:creationId xmlns:p14="http://schemas.microsoft.com/office/powerpoint/2010/main" val="2942459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11820" y="9526072"/>
            <a:ext cx="169918" cy="184666"/>
          </a:xfrm>
          <a:ln/>
        </p:spPr>
        <p:txBody>
          <a:bodyPr/>
          <a:lstStyle/>
          <a:p>
            <a:fld id="{78AA4390-4874-4E69-8C9E-A0C19F050C5B}" type="slidenum">
              <a:rPr lang="en-US"/>
              <a:pPr/>
              <a:t>32</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BOG-ZWI481-02-01</a:t>
            </a:r>
          </a:p>
        </p:txBody>
      </p:sp>
      <p:sp>
        <p:nvSpPr>
          <p:cNvPr id="315394" name="Rectangle 2"/>
          <p:cNvSpPr>
            <a:spLocks noGrp="1" noRot="1" noChangeAspect="1" noChangeArrowheads="1" noTextEdit="1"/>
          </p:cNvSpPr>
          <p:nvPr>
            <p:ph type="sldImg"/>
          </p:nvPr>
        </p:nvSpPr>
        <p:spPr>
          <a:xfrm>
            <a:off x="-2289175" y="1277938"/>
            <a:ext cx="11276013" cy="8458200"/>
          </a:xfrm>
          <a:ln/>
        </p:spPr>
      </p:sp>
      <p:sp>
        <p:nvSpPr>
          <p:cNvPr id="315395" name="Rectangle 3"/>
          <p:cNvSpPr>
            <a:spLocks noGrp="1" noChangeArrowheads="1"/>
          </p:cNvSpPr>
          <p:nvPr>
            <p:ph type="body" idx="1"/>
          </p:nvPr>
        </p:nvSpPr>
        <p:spPr>
          <a:xfrm>
            <a:off x="542124" y="356928"/>
            <a:ext cx="5999999" cy="246221"/>
          </a:xfrm>
        </p:spPr>
        <p:txBody>
          <a:bodyPr/>
          <a:lstStyle/>
          <a:p>
            <a:endParaRPr lang="es-ES_tradnl"/>
          </a:p>
        </p:txBody>
      </p:sp>
    </p:spTree>
    <p:extLst>
      <p:ext uri="{BB962C8B-B14F-4D97-AF65-F5344CB8AC3E}">
        <p14:creationId xmlns:p14="http://schemas.microsoft.com/office/powerpoint/2010/main" val="239736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11820" y="9526072"/>
            <a:ext cx="169918" cy="184666"/>
          </a:xfrm>
          <a:ln/>
        </p:spPr>
        <p:txBody>
          <a:bodyPr/>
          <a:lstStyle/>
          <a:p>
            <a:fld id="{50494349-039B-49C7-90C4-9229113F0676}" type="slidenum">
              <a:rPr lang="en-US"/>
              <a:pPr/>
              <a:t>33</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BOG-ZWI481-02-01</a:t>
            </a:r>
          </a:p>
        </p:txBody>
      </p:sp>
      <p:sp>
        <p:nvSpPr>
          <p:cNvPr id="317442" name="Rectangle 2"/>
          <p:cNvSpPr>
            <a:spLocks noGrp="1" noRot="1" noChangeAspect="1" noChangeArrowheads="1" noTextEdit="1"/>
          </p:cNvSpPr>
          <p:nvPr>
            <p:ph type="sldImg"/>
          </p:nvPr>
        </p:nvSpPr>
        <p:spPr>
          <a:xfrm>
            <a:off x="-2289175" y="1277938"/>
            <a:ext cx="11276013" cy="8458200"/>
          </a:xfrm>
          <a:ln/>
        </p:spPr>
      </p:sp>
      <p:sp>
        <p:nvSpPr>
          <p:cNvPr id="317443" name="Rectangle 3"/>
          <p:cNvSpPr>
            <a:spLocks noGrp="1" noChangeArrowheads="1"/>
          </p:cNvSpPr>
          <p:nvPr>
            <p:ph type="body" idx="1"/>
          </p:nvPr>
        </p:nvSpPr>
        <p:spPr>
          <a:xfrm>
            <a:off x="542124" y="356928"/>
            <a:ext cx="5999999" cy="246221"/>
          </a:xfrm>
        </p:spPr>
        <p:txBody>
          <a:bodyPr/>
          <a:lstStyle/>
          <a:p>
            <a:endParaRPr lang="es-ES_tradnl"/>
          </a:p>
        </p:txBody>
      </p:sp>
    </p:spTree>
    <p:extLst>
      <p:ext uri="{BB962C8B-B14F-4D97-AF65-F5344CB8AC3E}">
        <p14:creationId xmlns:p14="http://schemas.microsoft.com/office/powerpoint/2010/main" val="152936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96779" y="9526072"/>
            <a:ext cx="84959" cy="184666"/>
          </a:xfrm>
          <a:ln/>
        </p:spPr>
        <p:txBody>
          <a:bodyPr/>
          <a:lstStyle/>
          <a:p>
            <a:fld id="{01FB1057-FD7E-46A0-98DD-61852F850B12}" type="slidenum">
              <a:rPr lang="en-US"/>
              <a:pPr/>
              <a:t>6</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BOG-ZWI481-04-01</a:t>
            </a:r>
          </a:p>
        </p:txBody>
      </p:sp>
      <p:sp>
        <p:nvSpPr>
          <p:cNvPr id="557058" name="Rectangle 2"/>
          <p:cNvSpPr>
            <a:spLocks noGrp="1" noRot="1" noChangeAspect="1" noChangeArrowheads="1" noTextEdit="1"/>
          </p:cNvSpPr>
          <p:nvPr>
            <p:ph type="sldImg"/>
          </p:nvPr>
        </p:nvSpPr>
        <p:spPr>
          <a:xfrm>
            <a:off x="-7938" y="468313"/>
            <a:ext cx="6761163" cy="5072062"/>
          </a:xfrm>
          <a:ln/>
        </p:spPr>
      </p:sp>
      <p:sp>
        <p:nvSpPr>
          <p:cNvPr id="557059" name="Rectangle 3"/>
          <p:cNvSpPr>
            <a:spLocks noChangeArrowheads="1"/>
          </p:cNvSpPr>
          <p:nvPr/>
        </p:nvSpPr>
        <p:spPr bwMode="auto">
          <a:xfrm>
            <a:off x="667346" y="5619490"/>
            <a:ext cx="5525069" cy="233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95350">
              <a:buClr>
                <a:schemeClr val="tx2"/>
              </a:buClr>
              <a:defRPr sz="1600">
                <a:solidFill>
                  <a:schemeClr val="tx1"/>
                </a:solidFill>
                <a:latin typeface="Arial" charset="0"/>
              </a:defRPr>
            </a:lvl1pPr>
            <a:lvl2pPr marL="117475" indent="-115888" algn="l" defTabSz="895350">
              <a:buClr>
                <a:schemeClr val="tx2"/>
              </a:buClr>
              <a:buSzPct val="120000"/>
              <a:buFont typeface="Arial" charset="0"/>
              <a:buChar char="▪"/>
              <a:defRPr sz="1600">
                <a:solidFill>
                  <a:schemeClr val="tx1"/>
                </a:solidFill>
                <a:latin typeface="Arial" charset="0"/>
              </a:defRPr>
            </a:lvl2pPr>
            <a:lvl3pPr marL="300038" indent="-180975" algn="l" defTabSz="895350">
              <a:buClr>
                <a:schemeClr val="tx2"/>
              </a:buClr>
              <a:buSzPct val="120000"/>
              <a:buFont typeface="Arial" charset="0"/>
              <a:buChar char="–"/>
              <a:defRPr sz="1600">
                <a:solidFill>
                  <a:schemeClr val="tx1"/>
                </a:solidFill>
                <a:latin typeface="Arial" charset="0"/>
              </a:defRPr>
            </a:lvl3pPr>
            <a:lvl4pPr marL="427038" indent="-125413" algn="l" defTabSz="895350">
              <a:buClr>
                <a:schemeClr val="tx2"/>
              </a:buClr>
              <a:buFont typeface="Arial" charset="0"/>
              <a:buChar char="▫"/>
              <a:defRPr sz="1600">
                <a:solidFill>
                  <a:schemeClr val="tx1"/>
                </a:solidFill>
                <a:latin typeface="Arial" charset="0"/>
              </a:defRPr>
            </a:lvl4pPr>
            <a:lvl5pPr marL="542925" indent="-114300" algn="l" defTabSz="895350">
              <a:buClr>
                <a:schemeClr val="tx2"/>
              </a:buClr>
              <a:buSzPct val="89000"/>
              <a:buFont typeface="Arial" charset="0"/>
              <a:buChar char="-"/>
              <a:defRPr sz="1600">
                <a:solidFill>
                  <a:schemeClr val="tx1"/>
                </a:solidFill>
                <a:latin typeface="Arial" charset="0"/>
              </a:defRPr>
            </a:lvl5pPr>
            <a:lvl6pPr marL="10001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4573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19145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3717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200"/>
              <a:t>This is how a database should look.  Each column contains a separate piece of information and each row is called a record.</a:t>
            </a:r>
          </a:p>
          <a:p>
            <a:endParaRPr lang="en-GB" sz="1200"/>
          </a:p>
          <a:p>
            <a:r>
              <a:rPr lang="en-GB" sz="1200"/>
              <a:t>Data needs to be in this format if you want to use many of Excel’s built in data tools such as Sorting, Filtering, Subtotals and Pivot Tables</a:t>
            </a:r>
          </a:p>
          <a:p>
            <a:endParaRPr lang="en-GB" sz="1200"/>
          </a:p>
          <a:p>
            <a:r>
              <a:rPr lang="en-GB" sz="1200"/>
              <a:t>Data must conform to certain rules to be in ‘database’ format</a:t>
            </a:r>
          </a:p>
          <a:p>
            <a:pPr lvl="1"/>
            <a:r>
              <a:rPr lang="en-GB" sz="1200"/>
              <a:t>no entirely empty rows</a:t>
            </a:r>
          </a:p>
          <a:p>
            <a:pPr lvl="1"/>
            <a:r>
              <a:rPr lang="en-GB" sz="1200"/>
              <a:t>no entirely empty columns</a:t>
            </a:r>
          </a:p>
          <a:p>
            <a:pPr lvl="1"/>
            <a:r>
              <a:rPr lang="en-GB" sz="1200"/>
              <a:t>each column (field) must contain a label/heading</a:t>
            </a:r>
          </a:p>
          <a:p>
            <a:endParaRPr lang="en-GB" sz="1200"/>
          </a:p>
          <a:p>
            <a:r>
              <a:rPr lang="en-GB" sz="1200"/>
              <a:t>A quick way of checking whether your data is in ‘database’ format is to select one cell and then press CTRL + A, if you have any empty columns or rows in your data then your compete data set will not be selected</a:t>
            </a:r>
          </a:p>
          <a:p>
            <a:endParaRPr lang="en-GB" sz="1200"/>
          </a:p>
          <a:p>
            <a:r>
              <a:rPr lang="en-US" sz="1200" b="1" i="1"/>
              <a:t>CLICK</a:t>
            </a:r>
            <a:r>
              <a:rPr lang="en-US" sz="1200" i="1"/>
              <a:t> to next slide</a:t>
            </a:r>
            <a:endParaRPr lang="en-US" sz="1200" b="1" i="1"/>
          </a:p>
        </p:txBody>
      </p:sp>
    </p:spTree>
    <p:extLst>
      <p:ext uri="{BB962C8B-B14F-4D97-AF65-F5344CB8AC3E}">
        <p14:creationId xmlns:p14="http://schemas.microsoft.com/office/powerpoint/2010/main" val="61307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96779" y="9526072"/>
            <a:ext cx="84959" cy="184666"/>
          </a:xfrm>
          <a:ln/>
        </p:spPr>
        <p:txBody>
          <a:bodyPr/>
          <a:lstStyle/>
          <a:p>
            <a:fld id="{2A127189-7DE7-4F4D-BF9F-AD101751E65F}" type="slidenum">
              <a:rPr lang="en-US"/>
              <a:pPr/>
              <a:t>7</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BOG-ZWI481-04-01</a:t>
            </a:r>
          </a:p>
        </p:txBody>
      </p:sp>
      <p:sp>
        <p:nvSpPr>
          <p:cNvPr id="561154" name="Rectangle 2"/>
          <p:cNvSpPr>
            <a:spLocks noGrp="1" noRot="1" noChangeAspect="1" noChangeArrowheads="1" noTextEdit="1"/>
          </p:cNvSpPr>
          <p:nvPr>
            <p:ph type="sldImg"/>
          </p:nvPr>
        </p:nvSpPr>
        <p:spPr>
          <a:xfrm>
            <a:off x="-7938" y="468313"/>
            <a:ext cx="6761163" cy="5072062"/>
          </a:xfrm>
          <a:ln/>
        </p:spPr>
      </p:sp>
      <p:sp>
        <p:nvSpPr>
          <p:cNvPr id="561155" name="Rectangle 3"/>
          <p:cNvSpPr>
            <a:spLocks noChangeArrowheads="1"/>
          </p:cNvSpPr>
          <p:nvPr/>
        </p:nvSpPr>
        <p:spPr bwMode="auto">
          <a:xfrm>
            <a:off x="667346" y="5619490"/>
            <a:ext cx="5525069" cy="233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95350">
              <a:buClr>
                <a:schemeClr val="tx2"/>
              </a:buClr>
              <a:defRPr sz="1600">
                <a:solidFill>
                  <a:schemeClr val="tx1"/>
                </a:solidFill>
                <a:latin typeface="Arial" charset="0"/>
              </a:defRPr>
            </a:lvl1pPr>
            <a:lvl2pPr marL="117475" indent="-115888" algn="l" defTabSz="895350">
              <a:buClr>
                <a:schemeClr val="tx2"/>
              </a:buClr>
              <a:buSzPct val="120000"/>
              <a:buFont typeface="Arial" charset="0"/>
              <a:buChar char="▪"/>
              <a:defRPr sz="1600">
                <a:solidFill>
                  <a:schemeClr val="tx1"/>
                </a:solidFill>
                <a:latin typeface="Arial" charset="0"/>
              </a:defRPr>
            </a:lvl2pPr>
            <a:lvl3pPr marL="300038" indent="-180975" algn="l" defTabSz="895350">
              <a:buClr>
                <a:schemeClr val="tx2"/>
              </a:buClr>
              <a:buSzPct val="120000"/>
              <a:buFont typeface="Arial" charset="0"/>
              <a:buChar char="–"/>
              <a:defRPr sz="1600">
                <a:solidFill>
                  <a:schemeClr val="tx1"/>
                </a:solidFill>
                <a:latin typeface="Arial" charset="0"/>
              </a:defRPr>
            </a:lvl3pPr>
            <a:lvl4pPr marL="427038" indent="-125413" algn="l" defTabSz="895350">
              <a:buClr>
                <a:schemeClr val="tx2"/>
              </a:buClr>
              <a:buFont typeface="Arial" charset="0"/>
              <a:buChar char="▫"/>
              <a:defRPr sz="1600">
                <a:solidFill>
                  <a:schemeClr val="tx1"/>
                </a:solidFill>
                <a:latin typeface="Arial" charset="0"/>
              </a:defRPr>
            </a:lvl4pPr>
            <a:lvl5pPr marL="542925" indent="-114300" algn="l" defTabSz="895350">
              <a:buClr>
                <a:schemeClr val="tx2"/>
              </a:buClr>
              <a:buSzPct val="89000"/>
              <a:buFont typeface="Arial" charset="0"/>
              <a:buChar char="-"/>
              <a:defRPr sz="1600">
                <a:solidFill>
                  <a:schemeClr val="tx1"/>
                </a:solidFill>
                <a:latin typeface="Arial" charset="0"/>
              </a:defRPr>
            </a:lvl5pPr>
            <a:lvl6pPr marL="10001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4573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19145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3717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200"/>
              <a:t>Explain that the data we get from our clients isn’t always in the cleanest format. We will show some examples of data in its different formats, and give you tips on how to convert the files into database format in Excel.</a:t>
            </a:r>
          </a:p>
          <a:p>
            <a:endParaRPr lang="en-US" sz="1200"/>
          </a:p>
          <a:p>
            <a:r>
              <a:rPr lang="en-US" sz="1200"/>
              <a:t>The examples we are showing and techniques are by no means comprehensive, but they give you a great starting point to work with common data problems.</a:t>
            </a:r>
          </a:p>
          <a:p>
            <a:endParaRPr lang="en-US" sz="1200"/>
          </a:p>
          <a:p>
            <a:r>
              <a:rPr lang="en-US" sz="1200" b="1" i="1"/>
              <a:t>CLICK</a:t>
            </a:r>
          </a:p>
          <a:p>
            <a:r>
              <a:rPr lang="en-US" sz="1200"/>
              <a:t>Segmented data with repeated headings shows. This is a common format from Oracle</a:t>
            </a:r>
          </a:p>
          <a:p>
            <a:endParaRPr lang="en-US" sz="1200"/>
          </a:p>
          <a:p>
            <a:r>
              <a:rPr lang="en-US" sz="1200" b="1" i="1"/>
              <a:t>CLICK</a:t>
            </a:r>
          </a:p>
          <a:p>
            <a:r>
              <a:rPr lang="en-US" sz="1200"/>
              <a:t>Boxes around repeated headings appear</a:t>
            </a:r>
          </a:p>
          <a:p>
            <a:endParaRPr lang="en-US" sz="1200"/>
          </a:p>
          <a:p>
            <a:r>
              <a:rPr lang="en-US" sz="1200" b="1" i="1"/>
              <a:t>CLICK</a:t>
            </a:r>
            <a:r>
              <a:rPr lang="en-US" sz="1200" i="1"/>
              <a:t> </a:t>
            </a:r>
            <a:r>
              <a:rPr lang="en-US" sz="1200"/>
              <a:t> to next slide</a:t>
            </a:r>
            <a:endParaRPr lang="en-US" sz="1200" i="1"/>
          </a:p>
        </p:txBody>
      </p:sp>
    </p:spTree>
    <p:extLst>
      <p:ext uri="{BB962C8B-B14F-4D97-AF65-F5344CB8AC3E}">
        <p14:creationId xmlns:p14="http://schemas.microsoft.com/office/powerpoint/2010/main" val="669792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96779" y="9526072"/>
            <a:ext cx="84959" cy="184666"/>
          </a:xfrm>
          <a:ln/>
        </p:spPr>
        <p:txBody>
          <a:bodyPr/>
          <a:lstStyle/>
          <a:p>
            <a:fld id="{E6F34140-84B7-48A2-8923-5422F44ECDD4}" type="slidenum">
              <a:rPr lang="en-US"/>
              <a:pPr/>
              <a:t>8</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BOG-ZWI481-04-01</a:t>
            </a:r>
          </a:p>
        </p:txBody>
      </p:sp>
      <p:sp>
        <p:nvSpPr>
          <p:cNvPr id="563202" name="Rectangle 2"/>
          <p:cNvSpPr>
            <a:spLocks noGrp="1" noRot="1" noChangeAspect="1" noChangeArrowheads="1" noTextEdit="1"/>
          </p:cNvSpPr>
          <p:nvPr>
            <p:ph type="sldImg"/>
          </p:nvPr>
        </p:nvSpPr>
        <p:spPr>
          <a:xfrm>
            <a:off x="-7938" y="468313"/>
            <a:ext cx="6761163" cy="5072062"/>
          </a:xfrm>
          <a:ln/>
        </p:spPr>
      </p:sp>
      <p:sp>
        <p:nvSpPr>
          <p:cNvPr id="563203" name="Rectangle 3"/>
          <p:cNvSpPr>
            <a:spLocks noChangeArrowheads="1"/>
          </p:cNvSpPr>
          <p:nvPr/>
        </p:nvSpPr>
        <p:spPr bwMode="auto">
          <a:xfrm>
            <a:off x="667346" y="5619490"/>
            <a:ext cx="5525069" cy="233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95350">
              <a:buClr>
                <a:schemeClr val="tx2"/>
              </a:buClr>
              <a:defRPr sz="1600">
                <a:solidFill>
                  <a:schemeClr val="tx1"/>
                </a:solidFill>
                <a:latin typeface="Arial" charset="0"/>
              </a:defRPr>
            </a:lvl1pPr>
            <a:lvl2pPr marL="117475" indent="-115888" algn="l" defTabSz="895350">
              <a:buClr>
                <a:schemeClr val="tx2"/>
              </a:buClr>
              <a:buSzPct val="120000"/>
              <a:buFont typeface="Arial" charset="0"/>
              <a:buChar char="▪"/>
              <a:defRPr sz="1600">
                <a:solidFill>
                  <a:schemeClr val="tx1"/>
                </a:solidFill>
                <a:latin typeface="Arial" charset="0"/>
              </a:defRPr>
            </a:lvl2pPr>
            <a:lvl3pPr marL="300038" indent="-180975" algn="l" defTabSz="895350">
              <a:buClr>
                <a:schemeClr val="tx2"/>
              </a:buClr>
              <a:buSzPct val="120000"/>
              <a:buFont typeface="Arial" charset="0"/>
              <a:buChar char="–"/>
              <a:defRPr sz="1600">
                <a:solidFill>
                  <a:schemeClr val="tx1"/>
                </a:solidFill>
                <a:latin typeface="Arial" charset="0"/>
              </a:defRPr>
            </a:lvl3pPr>
            <a:lvl4pPr marL="427038" indent="-125413" algn="l" defTabSz="895350">
              <a:buClr>
                <a:schemeClr val="tx2"/>
              </a:buClr>
              <a:buFont typeface="Arial" charset="0"/>
              <a:buChar char="▫"/>
              <a:defRPr sz="1600">
                <a:solidFill>
                  <a:schemeClr val="tx1"/>
                </a:solidFill>
                <a:latin typeface="Arial" charset="0"/>
              </a:defRPr>
            </a:lvl4pPr>
            <a:lvl5pPr marL="542925" indent="-114300" algn="l" defTabSz="895350">
              <a:buClr>
                <a:schemeClr val="tx2"/>
              </a:buClr>
              <a:buSzPct val="89000"/>
              <a:buFont typeface="Arial" charset="0"/>
              <a:buChar char="-"/>
              <a:defRPr sz="1600">
                <a:solidFill>
                  <a:schemeClr val="tx1"/>
                </a:solidFill>
                <a:latin typeface="Arial" charset="0"/>
              </a:defRPr>
            </a:lvl5pPr>
            <a:lvl6pPr marL="10001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4573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19145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3717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200"/>
              <a:t>Stepped data is where some of the fields are not repeated throughout the related records. For each piece of information to the right, you “step” down to the details. While this is aesthetically pleasing, it does not work for many of excel’s analysis tools. You may also find merged cells to the left of non-merged cells, depending on client formatting conventions.</a:t>
            </a:r>
          </a:p>
          <a:p>
            <a:endParaRPr lang="en-US" sz="1200"/>
          </a:p>
          <a:p>
            <a:r>
              <a:rPr lang="en-US" sz="1200" b="1" i="1"/>
              <a:t>CLICK</a:t>
            </a:r>
          </a:p>
          <a:p>
            <a:r>
              <a:rPr lang="en-US" sz="1200"/>
              <a:t>Highlight boxes appear around records. The hospital name and generic name need to be filled in throughout each corresponding record. Subtotal rows need to be removed</a:t>
            </a:r>
          </a:p>
          <a:p>
            <a:endParaRPr lang="en-US" sz="1200"/>
          </a:p>
          <a:p>
            <a:r>
              <a:rPr lang="en-US" sz="1200" b="1" i="1"/>
              <a:t>CLICK</a:t>
            </a:r>
            <a:r>
              <a:rPr lang="en-US" sz="1200" i="1"/>
              <a:t> </a:t>
            </a:r>
            <a:r>
              <a:rPr lang="en-US" sz="1200"/>
              <a:t> to next slide</a:t>
            </a:r>
            <a:endParaRPr lang="en-US" sz="1200" i="1"/>
          </a:p>
          <a:p>
            <a:endParaRPr lang="en-US" sz="1200" b="1"/>
          </a:p>
          <a:p>
            <a:endParaRPr lang="en-US" sz="1200"/>
          </a:p>
        </p:txBody>
      </p:sp>
    </p:spTree>
    <p:extLst>
      <p:ext uri="{BB962C8B-B14F-4D97-AF65-F5344CB8AC3E}">
        <p14:creationId xmlns:p14="http://schemas.microsoft.com/office/powerpoint/2010/main" val="317940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96779" y="9526072"/>
            <a:ext cx="84959" cy="184666"/>
          </a:xfrm>
          <a:ln/>
        </p:spPr>
        <p:txBody>
          <a:bodyPr/>
          <a:lstStyle/>
          <a:p>
            <a:fld id="{DAE2DD06-434E-4C33-8CA7-4B51F5E91400}" type="slidenum">
              <a:rPr lang="en-US"/>
              <a:pPr/>
              <a:t>9</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BOG-ZWI481-04-01</a:t>
            </a:r>
          </a:p>
        </p:txBody>
      </p:sp>
      <p:sp>
        <p:nvSpPr>
          <p:cNvPr id="565250" name="Rectangle 2"/>
          <p:cNvSpPr>
            <a:spLocks noGrp="1" noRot="1" noChangeAspect="1" noChangeArrowheads="1" noTextEdit="1"/>
          </p:cNvSpPr>
          <p:nvPr>
            <p:ph type="sldImg"/>
          </p:nvPr>
        </p:nvSpPr>
        <p:spPr>
          <a:xfrm>
            <a:off x="-7938" y="468313"/>
            <a:ext cx="6761163" cy="5072062"/>
          </a:xfrm>
          <a:ln/>
        </p:spPr>
      </p:sp>
      <p:sp>
        <p:nvSpPr>
          <p:cNvPr id="565251" name="Rectangle 3"/>
          <p:cNvSpPr>
            <a:spLocks noChangeArrowheads="1"/>
          </p:cNvSpPr>
          <p:nvPr/>
        </p:nvSpPr>
        <p:spPr bwMode="auto">
          <a:xfrm>
            <a:off x="667346" y="5619490"/>
            <a:ext cx="5525069" cy="233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95350">
              <a:buClr>
                <a:schemeClr val="tx2"/>
              </a:buClr>
              <a:defRPr sz="1600">
                <a:solidFill>
                  <a:schemeClr val="tx1"/>
                </a:solidFill>
                <a:latin typeface="Arial" charset="0"/>
              </a:defRPr>
            </a:lvl1pPr>
            <a:lvl2pPr marL="117475" indent="-115888" algn="l" defTabSz="895350">
              <a:buClr>
                <a:schemeClr val="tx2"/>
              </a:buClr>
              <a:buSzPct val="120000"/>
              <a:buFont typeface="Arial" charset="0"/>
              <a:buChar char="▪"/>
              <a:defRPr sz="1600">
                <a:solidFill>
                  <a:schemeClr val="tx1"/>
                </a:solidFill>
                <a:latin typeface="Arial" charset="0"/>
              </a:defRPr>
            </a:lvl2pPr>
            <a:lvl3pPr marL="300038" indent="-180975" algn="l" defTabSz="895350">
              <a:buClr>
                <a:schemeClr val="tx2"/>
              </a:buClr>
              <a:buSzPct val="120000"/>
              <a:buFont typeface="Arial" charset="0"/>
              <a:buChar char="–"/>
              <a:defRPr sz="1600">
                <a:solidFill>
                  <a:schemeClr val="tx1"/>
                </a:solidFill>
                <a:latin typeface="Arial" charset="0"/>
              </a:defRPr>
            </a:lvl3pPr>
            <a:lvl4pPr marL="427038" indent="-125413" algn="l" defTabSz="895350">
              <a:buClr>
                <a:schemeClr val="tx2"/>
              </a:buClr>
              <a:buFont typeface="Arial" charset="0"/>
              <a:buChar char="▫"/>
              <a:defRPr sz="1600">
                <a:solidFill>
                  <a:schemeClr val="tx1"/>
                </a:solidFill>
                <a:latin typeface="Arial" charset="0"/>
              </a:defRPr>
            </a:lvl4pPr>
            <a:lvl5pPr marL="542925" indent="-114300" algn="l" defTabSz="895350">
              <a:buClr>
                <a:schemeClr val="tx2"/>
              </a:buClr>
              <a:buSzPct val="89000"/>
              <a:buFont typeface="Arial" charset="0"/>
              <a:buChar char="-"/>
              <a:defRPr sz="1600">
                <a:solidFill>
                  <a:schemeClr val="tx1"/>
                </a:solidFill>
                <a:latin typeface="Arial" charset="0"/>
              </a:defRPr>
            </a:lvl5pPr>
            <a:lvl6pPr marL="10001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4573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19145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3717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US" sz="1200"/>
              <a:t>Similar to previous example, but now the hospital and the generic drug name are listed in the same column.</a:t>
            </a:r>
          </a:p>
          <a:p>
            <a:endParaRPr lang="en-US" sz="1200"/>
          </a:p>
          <a:p>
            <a:r>
              <a:rPr lang="en-US" sz="1200" b="1" i="1"/>
              <a:t>CLICK</a:t>
            </a:r>
          </a:p>
          <a:p>
            <a:r>
              <a:rPr lang="en-US" sz="1200"/>
              <a:t>Highlights appear around records. The hospital name and generic drug name need to be put in separate columns, and repeated for the appropriate records</a:t>
            </a:r>
          </a:p>
          <a:p>
            <a:endParaRPr lang="en-US" sz="1200"/>
          </a:p>
          <a:p>
            <a:r>
              <a:rPr lang="en-US" sz="1200" b="1" i="1"/>
              <a:t>CLICK</a:t>
            </a:r>
            <a:r>
              <a:rPr lang="en-US" sz="1200" i="1"/>
              <a:t> </a:t>
            </a:r>
            <a:r>
              <a:rPr lang="en-US" sz="1200"/>
              <a:t> to next slide</a:t>
            </a:r>
            <a:endParaRPr lang="en-US" sz="1200" i="1"/>
          </a:p>
          <a:p>
            <a:endParaRPr lang="en-US" sz="1200"/>
          </a:p>
        </p:txBody>
      </p:sp>
    </p:spTree>
    <p:extLst>
      <p:ext uri="{BB962C8B-B14F-4D97-AF65-F5344CB8AC3E}">
        <p14:creationId xmlns:p14="http://schemas.microsoft.com/office/powerpoint/2010/main" val="330840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11820" y="9526072"/>
            <a:ext cx="169918" cy="184666"/>
          </a:xfrm>
          <a:ln/>
        </p:spPr>
        <p:txBody>
          <a:bodyPr/>
          <a:lstStyle/>
          <a:p>
            <a:fld id="{ED185131-B4FD-4A39-A428-8D6602C188C4}" type="slidenum">
              <a:rPr lang="en-US"/>
              <a:pPr/>
              <a:t>10</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BOG-ZWI481-04-01</a:t>
            </a:r>
          </a:p>
        </p:txBody>
      </p:sp>
      <p:sp>
        <p:nvSpPr>
          <p:cNvPr id="612354" name="Rectangle 2"/>
          <p:cNvSpPr>
            <a:spLocks noGrp="1" noRot="1" noChangeAspect="1" noChangeArrowheads="1" noTextEdit="1"/>
          </p:cNvSpPr>
          <p:nvPr>
            <p:ph type="sldImg"/>
          </p:nvPr>
        </p:nvSpPr>
        <p:spPr>
          <a:xfrm>
            <a:off x="-7938" y="468313"/>
            <a:ext cx="6761163" cy="5072062"/>
          </a:xfrm>
          <a:ln/>
        </p:spPr>
      </p:sp>
      <p:sp>
        <p:nvSpPr>
          <p:cNvPr id="612355" name="Rectangle 3"/>
          <p:cNvSpPr>
            <a:spLocks noChangeArrowheads="1"/>
          </p:cNvSpPr>
          <p:nvPr/>
        </p:nvSpPr>
        <p:spPr bwMode="auto">
          <a:xfrm>
            <a:off x="656655" y="5619490"/>
            <a:ext cx="5535760" cy="233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95350">
              <a:buClr>
                <a:schemeClr val="tx2"/>
              </a:buClr>
              <a:defRPr sz="1600">
                <a:solidFill>
                  <a:schemeClr val="tx1"/>
                </a:solidFill>
                <a:latin typeface="Arial" charset="0"/>
              </a:defRPr>
            </a:lvl1pPr>
            <a:lvl2pPr marL="117475" indent="-115888" algn="l" defTabSz="895350">
              <a:buClr>
                <a:schemeClr val="tx2"/>
              </a:buClr>
              <a:buSzPct val="120000"/>
              <a:buFont typeface="Arial" charset="0"/>
              <a:buChar char="▪"/>
              <a:defRPr sz="1600">
                <a:solidFill>
                  <a:schemeClr val="tx1"/>
                </a:solidFill>
                <a:latin typeface="Arial" charset="0"/>
              </a:defRPr>
            </a:lvl2pPr>
            <a:lvl3pPr marL="300038" indent="-180975" algn="l" defTabSz="895350">
              <a:buClr>
                <a:schemeClr val="tx2"/>
              </a:buClr>
              <a:buSzPct val="120000"/>
              <a:buFont typeface="Arial" charset="0"/>
              <a:buChar char="–"/>
              <a:defRPr sz="1600">
                <a:solidFill>
                  <a:schemeClr val="tx1"/>
                </a:solidFill>
                <a:latin typeface="Arial" charset="0"/>
              </a:defRPr>
            </a:lvl3pPr>
            <a:lvl4pPr marL="427038" indent="-125413" algn="l" defTabSz="895350">
              <a:buClr>
                <a:schemeClr val="tx2"/>
              </a:buClr>
              <a:buFont typeface="Arial" charset="0"/>
              <a:buChar char="▫"/>
              <a:defRPr sz="1600">
                <a:solidFill>
                  <a:schemeClr val="tx1"/>
                </a:solidFill>
                <a:latin typeface="Arial" charset="0"/>
              </a:defRPr>
            </a:lvl4pPr>
            <a:lvl5pPr marL="542925" indent="-114300" algn="l" defTabSz="895350">
              <a:buClr>
                <a:schemeClr val="tx2"/>
              </a:buClr>
              <a:buSzPct val="89000"/>
              <a:buFont typeface="Arial" charset="0"/>
              <a:buChar char="-"/>
              <a:defRPr sz="1600">
                <a:solidFill>
                  <a:schemeClr val="tx1"/>
                </a:solidFill>
                <a:latin typeface="Arial" charset="0"/>
              </a:defRPr>
            </a:lvl5pPr>
            <a:lvl6pPr marL="10001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4573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19145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371725" indent="-114300"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endParaRPr lang="en-GB" sz="1200"/>
          </a:p>
        </p:txBody>
      </p:sp>
    </p:spTree>
    <p:extLst>
      <p:ext uri="{BB962C8B-B14F-4D97-AF65-F5344CB8AC3E}">
        <p14:creationId xmlns:p14="http://schemas.microsoft.com/office/powerpoint/2010/main" val="67104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11820" y="9526072"/>
            <a:ext cx="169918" cy="184666"/>
          </a:xfrm>
          <a:ln/>
        </p:spPr>
        <p:txBody>
          <a:bodyPr/>
          <a:lstStyle/>
          <a:p>
            <a:fld id="{FFFB8A76-E223-4490-B705-BF3F74179A2A}" type="slidenum">
              <a:rPr lang="en-US"/>
              <a:pPr/>
              <a:t>13</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BOG-ZWI481-02-01</a:t>
            </a:r>
          </a:p>
        </p:txBody>
      </p:sp>
      <p:sp>
        <p:nvSpPr>
          <p:cNvPr id="324610" name="Rectangle 2"/>
          <p:cNvSpPr>
            <a:spLocks noGrp="1" noRot="1" noChangeAspect="1" noChangeArrowheads="1" noTextEdit="1"/>
          </p:cNvSpPr>
          <p:nvPr>
            <p:ph type="sldImg"/>
          </p:nvPr>
        </p:nvSpPr>
        <p:spPr>
          <a:xfrm>
            <a:off x="-2287588" y="1277938"/>
            <a:ext cx="11276013" cy="8458200"/>
          </a:xfrm>
          <a:ln/>
        </p:spPr>
      </p:sp>
      <p:sp>
        <p:nvSpPr>
          <p:cNvPr id="324611" name="Rectangle 3"/>
          <p:cNvSpPr>
            <a:spLocks noGrp="1" noChangeArrowheads="1"/>
          </p:cNvSpPr>
          <p:nvPr>
            <p:ph type="body" idx="1"/>
          </p:nvPr>
        </p:nvSpPr>
        <p:spPr>
          <a:xfrm>
            <a:off x="806313" y="368768"/>
            <a:ext cx="5746500" cy="246221"/>
          </a:xfrm>
        </p:spPr>
        <p:txBody>
          <a:bodyPr/>
          <a:lstStyle/>
          <a:p>
            <a:endParaRPr lang="es-MX"/>
          </a:p>
        </p:txBody>
      </p:sp>
    </p:spTree>
    <p:extLst>
      <p:ext uri="{BB962C8B-B14F-4D97-AF65-F5344CB8AC3E}">
        <p14:creationId xmlns:p14="http://schemas.microsoft.com/office/powerpoint/2010/main" val="2842366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96779" y="9526072"/>
            <a:ext cx="84959" cy="184666"/>
          </a:xfrm>
          <a:ln/>
        </p:spPr>
        <p:txBody>
          <a:bodyPr/>
          <a:lstStyle/>
          <a:p>
            <a:fld id="{55842E13-127E-417A-98B8-AA2701A77F51}" type="slidenum">
              <a:rPr lang="en-US"/>
              <a:pPr/>
              <a:t>19</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BOG-ZWI481-04-01</a:t>
            </a:r>
          </a:p>
        </p:txBody>
      </p:sp>
      <p:sp>
        <p:nvSpPr>
          <p:cNvPr id="569346" name="Rectangle 2"/>
          <p:cNvSpPr>
            <a:spLocks noGrp="1" noRot="1" noChangeAspect="1" noChangeArrowheads="1" noTextEdit="1"/>
          </p:cNvSpPr>
          <p:nvPr>
            <p:ph type="sldImg"/>
          </p:nvPr>
        </p:nvSpPr>
        <p:spPr>
          <a:xfrm>
            <a:off x="-2284413" y="1277938"/>
            <a:ext cx="11276013" cy="8458200"/>
          </a:xfrm>
          <a:ln/>
        </p:spPr>
      </p:sp>
      <p:sp>
        <p:nvSpPr>
          <p:cNvPr id="569347" name="Rectangle 3"/>
          <p:cNvSpPr>
            <a:spLocks noGrp="1" noChangeArrowheads="1"/>
          </p:cNvSpPr>
          <p:nvPr>
            <p:ph type="body" idx="1"/>
          </p:nvPr>
        </p:nvSpPr>
        <p:spPr>
          <a:xfrm>
            <a:off x="540595" y="353545"/>
            <a:ext cx="6004581" cy="246221"/>
          </a:xfrm>
        </p:spPr>
        <p:txBody>
          <a:bodyPr/>
          <a:lstStyle/>
          <a:p>
            <a:endParaRPr lang="en-US"/>
          </a:p>
        </p:txBody>
      </p:sp>
    </p:spTree>
    <p:extLst>
      <p:ext uri="{BB962C8B-B14F-4D97-AF65-F5344CB8AC3E}">
        <p14:creationId xmlns:p14="http://schemas.microsoft.com/office/powerpoint/2010/main" val="103650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6196779" y="9526072"/>
            <a:ext cx="84959" cy="184666"/>
          </a:xfrm>
          <a:ln/>
        </p:spPr>
        <p:txBody>
          <a:bodyPr/>
          <a:lstStyle/>
          <a:p>
            <a:fld id="{55842E13-127E-417A-98B8-AA2701A77F51}" type="slidenum">
              <a:rPr lang="en-US"/>
              <a:pPr/>
              <a:t>21</a:t>
            </a:fld>
            <a:endParaRPr lang="en-US"/>
          </a:p>
        </p:txBody>
      </p:sp>
      <p:sp>
        <p:nvSpPr>
          <p:cNvPr id="5" name="doc id"/>
          <p:cNvSpPr>
            <a:spLocks noGrp="1" noChangeArrowheads="1"/>
          </p:cNvSpPr>
          <p:nvPr>
            <p:ph type="ftr" sz="quarter" idx="4"/>
          </p:nvPr>
        </p:nvSpPr>
        <p:spPr>
          <a:xfrm>
            <a:off x="5360011" y="110252"/>
            <a:ext cx="921727" cy="123111"/>
          </a:xfrm>
          <a:ln/>
        </p:spPr>
        <p:txBody>
          <a:bodyPr/>
          <a:lstStyle/>
          <a:p>
            <a:r>
              <a:rPr lang="en-US"/>
              <a:t>BOG-ZWI481-04-01</a:t>
            </a:r>
          </a:p>
        </p:txBody>
      </p:sp>
      <p:sp>
        <p:nvSpPr>
          <p:cNvPr id="569346" name="Rectangle 2"/>
          <p:cNvSpPr>
            <a:spLocks noGrp="1" noRot="1" noChangeAspect="1" noChangeArrowheads="1" noTextEdit="1"/>
          </p:cNvSpPr>
          <p:nvPr>
            <p:ph type="sldImg"/>
          </p:nvPr>
        </p:nvSpPr>
        <p:spPr>
          <a:xfrm>
            <a:off x="-2284413" y="1277938"/>
            <a:ext cx="11276013" cy="8458200"/>
          </a:xfrm>
          <a:ln/>
        </p:spPr>
      </p:sp>
      <p:sp>
        <p:nvSpPr>
          <p:cNvPr id="569347" name="Rectangle 3"/>
          <p:cNvSpPr>
            <a:spLocks noGrp="1" noChangeArrowheads="1"/>
          </p:cNvSpPr>
          <p:nvPr>
            <p:ph type="body" idx="1"/>
          </p:nvPr>
        </p:nvSpPr>
        <p:spPr>
          <a:xfrm>
            <a:off x="540595" y="353545"/>
            <a:ext cx="6004581" cy="246221"/>
          </a:xfrm>
        </p:spPr>
        <p:txBody>
          <a:bodyPr/>
          <a:lstStyle/>
          <a:p>
            <a:endParaRPr lang="en-US"/>
          </a:p>
        </p:txBody>
      </p:sp>
    </p:spTree>
    <p:extLst>
      <p:ext uri="{BB962C8B-B14F-4D97-AF65-F5344CB8AC3E}">
        <p14:creationId xmlns:p14="http://schemas.microsoft.com/office/powerpoint/2010/main" val="147833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221794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243" name="think-cell Slide" r:id="rId4" imgW="581" imgH="586" progId="TCLayout.ActiveDocument.1">
                  <p:embed/>
                </p:oleObj>
              </mc:Choice>
              <mc:Fallback>
                <p:oleObj name="think-cell Slide" r:id="rId4" imgW="581" imgH="58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cK 2. Slide Title"/>
          <p:cNvSpPr>
            <a:spLocks noGrp="1"/>
          </p:cNvSpPr>
          <p:nvPr>
            <p:ph type="title"/>
          </p:nvPr>
        </p:nvSpPr>
        <p:spPr/>
        <p:txBody>
          <a:bodyPr/>
          <a:lstStyle/>
          <a:p>
            <a:r>
              <a:rPr lang="en-US" smtClean="0"/>
              <a:t>Click to edit Master title style</a:t>
            </a:r>
            <a:endParaRPr lang="en-US"/>
          </a:p>
        </p:txBody>
      </p:sp>
      <p:sp>
        <p:nvSpPr>
          <p:cNvPr id="3" name="Slide Number"/>
          <p:cNvSpPr txBox="1">
            <a:spLocks/>
          </p:cNvSpPr>
          <p:nvPr userDrawn="1"/>
        </p:nvSpPr>
        <p:spPr>
          <a:xfrm>
            <a:off x="8545513" y="6434981"/>
            <a:ext cx="150682"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fld id="{42C328C1-A84F-4A39-A664-DBA00541A8C6}" type="slidenum">
              <a:rPr lang="en-US" smtClean="0"/>
              <a:pPr lvl="0"/>
              <a:t>‹#›</a:t>
            </a:fld>
            <a:endParaRPr lang="en-US" dirty="0"/>
          </a:p>
        </p:txBody>
      </p:sp>
    </p:spTree>
    <p:extLst>
      <p:ext uri="{BB962C8B-B14F-4D97-AF65-F5344CB8AC3E}">
        <p14:creationId xmlns:p14="http://schemas.microsoft.com/office/powerpoint/2010/main" val="1806393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28017030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943" name="think-cell Slide" r:id="rId4" imgW="581" imgH="586" progId="TCLayout.ActiveDocument.1">
                  <p:embed/>
                </p:oleObj>
              </mc:Choice>
              <mc:Fallback>
                <p:oleObj name="think-cell Slide" r:id="rId4" imgW="581" imgH="58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664575" y="6473825"/>
            <a:ext cx="195263" cy="152400"/>
          </a:xfrm>
          <a:prstGeom prst="rect">
            <a:avLst/>
          </a:prstGeom>
        </p:spPr>
        <p:txBody>
          <a:bodyPr/>
          <a:lstStyle>
            <a:lvl1pPr>
              <a:defRPr/>
            </a:lvl1pPr>
          </a:lstStyle>
          <a:p>
            <a:fld id="{60393517-4AB6-4CA0-A7F4-F2D0C102A846}" type="slidenum">
              <a:rPr lang="es-CO"/>
              <a:pPr/>
              <a:t>‹#›</a:t>
            </a:fld>
            <a:r>
              <a:rPr lang="es-CO"/>
              <a:t> </a:t>
            </a:r>
          </a:p>
        </p:txBody>
      </p:sp>
      <p:sp>
        <p:nvSpPr>
          <p:cNvPr id="5" name="TextBox 4"/>
          <p:cNvSpPr txBox="1"/>
          <p:nvPr userDrawn="1"/>
        </p:nvSpPr>
        <p:spPr>
          <a:xfrm>
            <a:off x="8545514" y="6435725"/>
            <a:ext cx="208756" cy="152400"/>
          </a:xfrm>
          <a:prstGeom prst="rect">
            <a:avLst/>
          </a:prstGeom>
          <a:noFill/>
        </p:spPr>
        <p:txBody>
          <a:bodyPr vert="horz" wrap="none" lIns="0" tIns="0" rIns="0" bIns="0" rtlCol="0">
            <a:noAutofit/>
          </a:bodyPr>
          <a:lstStyle/>
          <a:p>
            <a:pPr algn="l"/>
            <a:fld id="{590D6FF9-6525-45A0-A15D-45C65CA7E60F}" type="slidenum">
              <a:rPr lang="en-US" sz="1000" b="0" i="0" baseline="0" smtClean="0"/>
              <a:pPr algn="l"/>
              <a:t>‹#›</a:t>
            </a:fld>
            <a:endParaRPr lang="en-US" sz="1000" b="0" i="0" baseline="0"/>
          </a:p>
        </p:txBody>
      </p:sp>
      <p:sp>
        <p:nvSpPr>
          <p:cNvPr id="6" name="TextBox 5"/>
          <p:cNvSpPr txBox="1"/>
          <p:nvPr userDrawn="1"/>
        </p:nvSpPr>
        <p:spPr>
          <a:xfrm>
            <a:off x="8545514" y="6435725"/>
            <a:ext cx="208756" cy="152400"/>
          </a:xfrm>
          <a:prstGeom prst="rect">
            <a:avLst/>
          </a:prstGeom>
          <a:noFill/>
        </p:spPr>
        <p:txBody>
          <a:bodyPr vert="horz" wrap="none" lIns="0" tIns="0" rIns="0" bIns="0" rtlCol="0">
            <a:noAutofit/>
          </a:bodyPr>
          <a:lstStyle/>
          <a:p>
            <a:pPr algn="l"/>
            <a:fld id="{D25EB2DE-E87A-4198-B23E-45759A3EDB97}" type="slidenum">
              <a:rPr lang="en-US" sz="1000" b="0" i="0" baseline="0" smtClean="0"/>
              <a:pPr algn="l"/>
              <a:t>‹#›</a:t>
            </a:fld>
            <a:endParaRPr lang="en-US" sz="1000" b="0" i="0" baseline="0"/>
          </a:p>
        </p:txBody>
      </p:sp>
      <p:sp>
        <p:nvSpPr>
          <p:cNvPr id="7" name="TextBox 6"/>
          <p:cNvSpPr txBox="1"/>
          <p:nvPr userDrawn="1"/>
        </p:nvSpPr>
        <p:spPr>
          <a:xfrm>
            <a:off x="8545514" y="6435725"/>
            <a:ext cx="208756" cy="152400"/>
          </a:xfrm>
          <a:prstGeom prst="rect">
            <a:avLst/>
          </a:prstGeom>
          <a:noFill/>
        </p:spPr>
        <p:txBody>
          <a:bodyPr vert="horz" wrap="none" lIns="0" tIns="0" rIns="0" bIns="0" rtlCol="0">
            <a:noAutofit/>
          </a:bodyPr>
          <a:lstStyle/>
          <a:p>
            <a:pPr algn="l"/>
            <a:fld id="{CF864A60-2DA9-4922-80E6-A301009D6F46}" type="slidenum">
              <a:rPr lang="en-US" sz="1000" b="0" i="0" baseline="0" smtClean="0"/>
              <a:pPr algn="l"/>
              <a:t>‹#›</a:t>
            </a:fld>
            <a:endParaRPr lang="en-US" sz="1000" b="0" i="0" baseline="0"/>
          </a:p>
        </p:txBody>
      </p:sp>
      <p:sp>
        <p:nvSpPr>
          <p:cNvPr id="8" name="TextBox 7"/>
          <p:cNvSpPr txBox="1"/>
          <p:nvPr userDrawn="1"/>
        </p:nvSpPr>
        <p:spPr>
          <a:xfrm>
            <a:off x="8545514" y="6435725"/>
            <a:ext cx="208756" cy="152400"/>
          </a:xfrm>
          <a:prstGeom prst="rect">
            <a:avLst/>
          </a:prstGeom>
          <a:noFill/>
        </p:spPr>
        <p:txBody>
          <a:bodyPr vert="horz" wrap="none" lIns="0" tIns="0" rIns="0" bIns="0" rtlCol="0">
            <a:noAutofit/>
          </a:bodyPr>
          <a:lstStyle/>
          <a:p>
            <a:pPr algn="l"/>
            <a:fld id="{91651E3E-C6A9-4298-8C24-24907E6129A3}" type="slidenum">
              <a:rPr lang="en-US" sz="1000" b="0" i="0" baseline="0" smtClean="0"/>
              <a:pPr algn="l"/>
              <a:t>‹#›</a:t>
            </a:fld>
            <a:endParaRPr lang="en-US" sz="1000" b="0" i="0" baseline="0"/>
          </a:p>
        </p:txBody>
      </p:sp>
      <p:sp>
        <p:nvSpPr>
          <p:cNvPr id="9" name="TextBox 8"/>
          <p:cNvSpPr txBox="1"/>
          <p:nvPr userDrawn="1"/>
        </p:nvSpPr>
        <p:spPr>
          <a:xfrm>
            <a:off x="8545514" y="6435725"/>
            <a:ext cx="208756" cy="152400"/>
          </a:xfrm>
          <a:prstGeom prst="rect">
            <a:avLst/>
          </a:prstGeom>
          <a:noFill/>
        </p:spPr>
        <p:txBody>
          <a:bodyPr vert="horz" wrap="none" lIns="0" tIns="0" rIns="0" bIns="0" rtlCol="0">
            <a:noAutofit/>
          </a:bodyPr>
          <a:lstStyle/>
          <a:p>
            <a:pPr algn="l"/>
            <a:fld id="{00F25E9F-D993-4A60-81B4-8CD0785C8E5D}" type="slidenum">
              <a:rPr lang="en-US" sz="1000" b="0" i="0" baseline="0" smtClean="0"/>
              <a:pPr algn="l"/>
              <a:t>‹#›</a:t>
            </a:fld>
            <a:endParaRPr lang="en-US" sz="1000" b="0" i="0" baseline="0"/>
          </a:p>
        </p:txBody>
      </p:sp>
      <p:sp>
        <p:nvSpPr>
          <p:cNvPr id="10" name="TextBox 9"/>
          <p:cNvSpPr txBox="1"/>
          <p:nvPr userDrawn="1"/>
        </p:nvSpPr>
        <p:spPr>
          <a:xfrm>
            <a:off x="8545514" y="6435725"/>
            <a:ext cx="208756" cy="152400"/>
          </a:xfrm>
          <a:prstGeom prst="rect">
            <a:avLst/>
          </a:prstGeom>
          <a:noFill/>
        </p:spPr>
        <p:txBody>
          <a:bodyPr vert="horz" wrap="none" lIns="0" tIns="0" rIns="0" bIns="0" rtlCol="0">
            <a:noAutofit/>
          </a:bodyPr>
          <a:lstStyle/>
          <a:p>
            <a:pPr algn="l"/>
            <a:fld id="{D00BBA51-ABE5-4D95-B823-AE1173DB445E}" type="slidenum">
              <a:rPr lang="en-US" sz="1000" b="0" i="0" baseline="0" smtClean="0"/>
              <a:pPr algn="l"/>
              <a:t>‹#›</a:t>
            </a:fld>
            <a:endParaRPr lang="en-US" sz="1000" b="0" i="0" baseline="0"/>
          </a:p>
        </p:txBody>
      </p:sp>
      <p:sp>
        <p:nvSpPr>
          <p:cNvPr id="11" name="TextBox 10"/>
          <p:cNvSpPr txBox="1"/>
          <p:nvPr userDrawn="1"/>
        </p:nvSpPr>
        <p:spPr>
          <a:xfrm>
            <a:off x="8545514" y="6435725"/>
            <a:ext cx="208756" cy="152400"/>
          </a:xfrm>
          <a:prstGeom prst="rect">
            <a:avLst/>
          </a:prstGeom>
          <a:noFill/>
        </p:spPr>
        <p:txBody>
          <a:bodyPr vert="horz" wrap="none" lIns="0" tIns="0" rIns="0" bIns="0" rtlCol="0">
            <a:noAutofit/>
          </a:bodyPr>
          <a:lstStyle/>
          <a:p>
            <a:pPr algn="l"/>
            <a:fld id="{FC28BF3E-4A49-4107-BFB5-65F78D05C790}" type="slidenum">
              <a:rPr lang="en-US" sz="1000" b="0" i="0" baseline="0" smtClean="0"/>
              <a:pPr algn="l"/>
              <a:t>‹#›</a:t>
            </a:fld>
            <a:endParaRPr lang="en-US" sz="1000" b="0" i="0" baseline="0"/>
          </a:p>
        </p:txBody>
      </p:sp>
      <p:sp>
        <p:nvSpPr>
          <p:cNvPr id="12" name="TextBox 11"/>
          <p:cNvSpPr txBox="1"/>
          <p:nvPr userDrawn="1"/>
        </p:nvSpPr>
        <p:spPr>
          <a:xfrm>
            <a:off x="8545514" y="6435725"/>
            <a:ext cx="208756" cy="152400"/>
          </a:xfrm>
          <a:prstGeom prst="rect">
            <a:avLst/>
          </a:prstGeom>
          <a:noFill/>
        </p:spPr>
        <p:txBody>
          <a:bodyPr vert="horz" wrap="none" lIns="0" tIns="0" rIns="0" bIns="0" rtlCol="0">
            <a:noAutofit/>
          </a:bodyPr>
          <a:lstStyle/>
          <a:p>
            <a:pPr algn="l"/>
            <a:fld id="{80CD5830-4CE9-43AB-968A-8CD13259F4B9}" type="slidenum">
              <a:rPr lang="en-US" sz="1000" b="0" i="0" baseline="0" smtClean="0"/>
              <a:pPr algn="l"/>
              <a:t>‹#›</a:t>
            </a:fld>
            <a:endParaRPr lang="en-US" sz="1000" b="0" i="0" baseline="0"/>
          </a:p>
        </p:txBody>
      </p:sp>
    </p:spTree>
    <p:extLst>
      <p:ext uri="{BB962C8B-B14F-4D97-AF65-F5344CB8AC3E}">
        <p14:creationId xmlns:p14="http://schemas.microsoft.com/office/powerpoint/2010/main" val="218125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5.xml"/><Relationship Id="rId13" Type="http://schemas.openxmlformats.org/officeDocument/2006/relationships/tags" Target="../tags/tag10.xml"/><Relationship Id="rId18" Type="http://schemas.openxmlformats.org/officeDocument/2006/relationships/tags" Target="../tags/tag15.xml"/><Relationship Id="rId3" Type="http://schemas.openxmlformats.org/officeDocument/2006/relationships/theme" Target="../theme/theme1.xml"/><Relationship Id="rId21" Type="http://schemas.openxmlformats.org/officeDocument/2006/relationships/tags" Target="../tags/tag18.xml"/><Relationship Id="rId7" Type="http://schemas.openxmlformats.org/officeDocument/2006/relationships/tags" Target="../tags/tag4.xml"/><Relationship Id="rId12" Type="http://schemas.openxmlformats.org/officeDocument/2006/relationships/tags" Target="../tags/tag9.xml"/><Relationship Id="rId17" Type="http://schemas.openxmlformats.org/officeDocument/2006/relationships/tags" Target="../tags/tag14.xml"/><Relationship Id="rId2" Type="http://schemas.openxmlformats.org/officeDocument/2006/relationships/slideLayout" Target="../slideLayouts/slideLayout2.xml"/><Relationship Id="rId16" Type="http://schemas.openxmlformats.org/officeDocument/2006/relationships/tags" Target="../tags/tag13.xml"/><Relationship Id="rId20"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tags" Target="../tags/tag3.xml"/><Relationship Id="rId11" Type="http://schemas.openxmlformats.org/officeDocument/2006/relationships/tags" Target="../tags/tag8.xml"/><Relationship Id="rId5" Type="http://schemas.openxmlformats.org/officeDocument/2006/relationships/tags" Target="../tags/tag2.xml"/><Relationship Id="rId15" Type="http://schemas.openxmlformats.org/officeDocument/2006/relationships/tags" Target="../tags/tag12.xml"/><Relationship Id="rId23" Type="http://schemas.openxmlformats.org/officeDocument/2006/relationships/image" Target="../media/image1.emf"/><Relationship Id="rId10" Type="http://schemas.openxmlformats.org/officeDocument/2006/relationships/tags" Target="../tags/tag7.xml"/><Relationship Id="rId19" Type="http://schemas.openxmlformats.org/officeDocument/2006/relationships/tags" Target="../tags/tag16.xml"/><Relationship Id="rId4" Type="http://schemas.openxmlformats.org/officeDocument/2006/relationships/vmlDrawing" Target="../drawings/vmlDrawing1.vml"/><Relationship Id="rId9" Type="http://schemas.openxmlformats.org/officeDocument/2006/relationships/tags" Target="../tags/tag6.xml"/><Relationship Id="rId14" Type="http://schemas.openxmlformats.org/officeDocument/2006/relationships/tags" Target="../tags/tag11.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147440999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478"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0" y="0"/>
                        <a:ext cx="158750" cy="158750"/>
                      </a:xfrm>
                      <a:prstGeom prst="rect">
                        <a:avLst/>
                      </a:prstGeom>
                    </p:spPr>
                  </p:pic>
                </p:oleObj>
              </mc:Fallback>
            </mc:AlternateContent>
          </a:graphicData>
        </a:graphic>
      </p:graphicFrame>
      <p:sp>
        <p:nvSpPr>
          <p:cNvPr id="1026" name="SlideBottomBar"/>
          <p:cNvSpPr>
            <a:spLocks noChangeArrowheads="1"/>
          </p:cNvSpPr>
          <p:nvPr/>
        </p:nvSpPr>
        <p:spPr bwMode="auto">
          <a:xfrm>
            <a:off x="0" y="6300788"/>
            <a:ext cx="8961438" cy="422275"/>
          </a:xfrm>
          <a:prstGeom prst="rect">
            <a:avLst/>
          </a:prstGeom>
          <a:solidFill>
            <a:srgbClr val="009900"/>
          </a:solidFill>
          <a:ln>
            <a:noFill/>
          </a:ln>
          <a:effectLst/>
          <a:extLst/>
        </p:spPr>
        <p:txBody>
          <a:bodyPr wrap="none" anchor="ctr"/>
          <a:lstStyle/>
          <a:p>
            <a:endParaRPr lang="en-US" baseline="0" noProof="0" dirty="0">
              <a:latin typeface="+mn-lt"/>
              <a:ea typeface="+mn-ea"/>
            </a:endParaRPr>
          </a:p>
        </p:txBody>
      </p:sp>
      <p:sp>
        <p:nvSpPr>
          <p:cNvPr id="1036" name="Rectangle 286"/>
          <p:cNvSpPr>
            <a:spLocks noGrp="1" noChangeArrowheads="1"/>
          </p:cNvSpPr>
          <p:nvPr>
            <p:ph type="body" idx="1"/>
          </p:nvPr>
        </p:nvSpPr>
        <p:spPr bwMode="auto">
          <a:xfrm>
            <a:off x="1452563" y="1951038"/>
            <a:ext cx="4302125"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auto">
          <a:xfrm>
            <a:off x="119063" y="217845"/>
            <a:ext cx="86185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auto">
          <a:xfrm>
            <a:off x="119063" y="10054"/>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
        <p:nvSpPr>
          <p:cNvPr id="11" name="McK 3. Unit of measure" hidden="1"/>
          <p:cNvSpPr txBox="1">
            <a:spLocks noChangeArrowheads="1"/>
          </p:cNvSpPr>
          <p:nvPr/>
        </p:nvSpPr>
        <p:spPr bwMode="auto">
          <a:xfrm>
            <a:off x="119062" y="531813"/>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noProof="0" dirty="0" smtClean="0">
                <a:solidFill>
                  <a:srgbClr val="808080"/>
                </a:solidFill>
                <a:latin typeface="+mn-lt"/>
              </a:rPr>
              <a:t>Unit of measure</a:t>
            </a:r>
          </a:p>
        </p:txBody>
      </p:sp>
      <p:grpSp>
        <p:nvGrpSpPr>
          <p:cNvPr id="12" name="McK Slide Elements" hidden="1"/>
          <p:cNvGrpSpPr>
            <a:grpSpLocks/>
          </p:cNvGrpSpPr>
          <p:nvPr/>
        </p:nvGrpSpPr>
        <p:grpSpPr bwMode="auto">
          <a:xfrm>
            <a:off x="119063" y="6078573"/>
            <a:ext cx="8548687" cy="520703"/>
            <a:chOff x="75" y="3829"/>
            <a:chExt cx="5385" cy="328"/>
          </a:xfrm>
        </p:grpSpPr>
        <p:sp>
          <p:nvSpPr>
            <p:cNvPr id="13" name="McK 4. Footnote"/>
            <p:cNvSpPr txBox="1">
              <a:spLocks noChangeArrowheads="1"/>
            </p:cNvSpPr>
            <p:nvPr/>
          </p:nvSpPr>
          <p:spPr bwMode="auto">
            <a:xfrm>
              <a:off x="75" y="3829"/>
              <a:ext cx="5385"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93663" indent="-93663">
                <a:defRPr/>
              </a:pPr>
              <a:r>
                <a:rPr lang="en-US" sz="1000" baseline="0" noProof="0" dirty="0" smtClean="0">
                  <a:latin typeface="+mn-lt"/>
                </a:rPr>
                <a:t>1 Footnote</a:t>
              </a:r>
            </a:p>
          </p:txBody>
        </p:sp>
        <p:sp>
          <p:nvSpPr>
            <p:cNvPr id="14" name="McK 5. Source"/>
            <p:cNvSpPr>
              <a:spLocks noChangeArrowheads="1"/>
            </p:cNvSpPr>
            <p:nvPr/>
          </p:nvSpPr>
          <p:spPr bwMode="auto">
            <a:xfrm>
              <a:off x="75" y="4060"/>
              <a:ext cx="5172"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485775" indent="-485775" defTabSz="895350">
                <a:tabLst/>
              </a:pPr>
              <a:r>
                <a:rPr lang="en-US" sz="1000" baseline="0" noProof="0" dirty="0">
                  <a:solidFill>
                    <a:schemeClr val="tx1"/>
                  </a:solidFill>
                  <a:latin typeface="+mn-lt"/>
                </a:rPr>
                <a:t>SOURCE: </a:t>
              </a:r>
              <a:r>
                <a:rPr lang="en-US" sz="1000" baseline="0" noProof="0" dirty="0" smtClean="0">
                  <a:solidFill>
                    <a:schemeClr val="tx1"/>
                  </a:solidFill>
                  <a:latin typeface="+mn-lt"/>
                </a:rPr>
                <a:t>Source</a:t>
              </a:r>
              <a:endParaRPr lang="en-US" sz="1000" baseline="0" noProof="0" dirty="0">
                <a:solidFill>
                  <a:schemeClr val="tx1"/>
                </a:solidFill>
                <a:latin typeface="+mn-lt"/>
              </a:endParaRPr>
            </a:p>
          </p:txBody>
        </p:sp>
      </p:grpSp>
      <p:grpSp>
        <p:nvGrpSpPr>
          <p:cNvPr id="15" name="ACET" hidden="1"/>
          <p:cNvGrpSpPr>
            <a:grpSpLocks/>
          </p:cNvGrpSpPr>
          <p:nvPr/>
        </p:nvGrpSpPr>
        <p:grpSpPr bwMode="auto">
          <a:xfrm>
            <a:off x="1452563" y="1356783"/>
            <a:ext cx="4264025" cy="508000"/>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baseline="0" noProof="0" dirty="0">
                  <a:latin typeface="+mn-lt"/>
                  <a:ea typeface="+mn-ea"/>
                </a:rPr>
                <a:t>Title</a:t>
              </a:r>
            </a:p>
            <a:p>
              <a:r>
                <a:rPr lang="en-US" baseline="0" noProof="0" dirty="0">
                  <a:solidFill>
                    <a:srgbClr val="808080"/>
                  </a:solidFill>
                  <a:latin typeface="+mn-lt"/>
                  <a:ea typeface="+mn-ea"/>
                </a:rPr>
                <a:t>Unit of measure</a:t>
              </a:r>
            </a:p>
          </p:txBody>
        </p:sp>
      </p:grpSp>
      <p:sp>
        <p:nvSpPr>
          <p:cNvPr id="21" name="SlideLogoSeparator"/>
          <p:cNvSpPr>
            <a:spLocks noChangeArrowheads="1"/>
          </p:cNvSpPr>
          <p:nvPr>
            <p:custDataLst>
              <p:tags r:id="rId6"/>
            </p:custDataLst>
          </p:nvPr>
        </p:nvSpPr>
        <p:spPr bwMode="auto">
          <a:xfrm>
            <a:off x="8419112" y="6403975"/>
            <a:ext cx="40076"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r" defTabSz="895350"/>
            <a:r>
              <a:rPr lang="en-US" sz="1200" baseline="0" noProof="0" dirty="0">
                <a:latin typeface="+mn-lt"/>
                <a:ea typeface="+mn-ea"/>
              </a:rPr>
              <a:t>|</a:t>
            </a:r>
          </a:p>
        </p:txBody>
      </p:sp>
      <p:grpSp>
        <p:nvGrpSpPr>
          <p:cNvPr id="22" name="LegendBoxes" hidden="1"/>
          <p:cNvGrpSpPr>
            <a:grpSpLocks/>
          </p:cNvGrpSpPr>
          <p:nvPr/>
        </p:nvGrpSpPr>
        <p:grpSpPr bwMode="auto">
          <a:xfrm>
            <a:off x="8034337" y="300031"/>
            <a:ext cx="703263" cy="996951"/>
            <a:chOff x="4936" y="176"/>
            <a:chExt cx="443" cy="628"/>
          </a:xfrm>
        </p:grpSpPr>
        <p:sp>
          <p:nvSpPr>
            <p:cNvPr id="23" name="Legend1"/>
            <p:cNvSpPr>
              <a:spLocks noChangeArrowheads="1"/>
            </p:cNvSpPr>
            <p:nvPr/>
          </p:nvSpPr>
          <p:spPr bwMode="auto">
            <a:xfrm>
              <a:off x="5096"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24"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25" name="Legend2"/>
            <p:cNvSpPr>
              <a:spLocks noChangeArrowheads="1"/>
            </p:cNvSpPr>
            <p:nvPr/>
          </p:nvSpPr>
          <p:spPr bwMode="auto">
            <a:xfrm>
              <a:off x="5096" y="34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26"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27" name="Legend3"/>
            <p:cNvSpPr>
              <a:spLocks noChangeArrowheads="1"/>
            </p:cNvSpPr>
            <p:nvPr/>
          </p:nvSpPr>
          <p:spPr bwMode="auto">
            <a:xfrm>
              <a:off x="5096" y="517"/>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28"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29" name="Legend4"/>
            <p:cNvSpPr>
              <a:spLocks noChangeArrowheads="1"/>
            </p:cNvSpPr>
            <p:nvPr/>
          </p:nvSpPr>
          <p:spPr bwMode="auto">
            <a:xfrm>
              <a:off x="5096" y="688"/>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30"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31" name="LegendLines" hidden="1"/>
          <p:cNvGrpSpPr>
            <a:grpSpLocks/>
          </p:cNvGrpSpPr>
          <p:nvPr/>
        </p:nvGrpSpPr>
        <p:grpSpPr bwMode="auto">
          <a:xfrm>
            <a:off x="7726362" y="300031"/>
            <a:ext cx="1011238" cy="730251"/>
            <a:chOff x="4750" y="176"/>
            <a:chExt cx="637" cy="460"/>
          </a:xfrm>
        </p:grpSpPr>
        <p:sp>
          <p:nvSpPr>
            <p:cNvPr id="3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5" name="Legend1"/>
            <p:cNvSpPr>
              <a:spLocks noChangeArrowheads="1"/>
            </p:cNvSpPr>
            <p:nvPr/>
          </p:nvSpPr>
          <p:spPr bwMode="auto">
            <a:xfrm>
              <a:off x="5104"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36" name="Legend2"/>
            <p:cNvSpPr>
              <a:spLocks noChangeArrowheads="1"/>
            </p:cNvSpPr>
            <p:nvPr/>
          </p:nvSpPr>
          <p:spPr bwMode="auto">
            <a:xfrm>
              <a:off x="5104" y="344"/>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37" name="Legend3"/>
            <p:cNvSpPr>
              <a:spLocks noChangeArrowheads="1"/>
            </p:cNvSpPr>
            <p:nvPr/>
          </p:nvSpPr>
          <p:spPr bwMode="auto">
            <a:xfrm>
              <a:off x="5104" y="520"/>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grpSp>
        <p:nvGrpSpPr>
          <p:cNvPr id="38" name="McKSticker" hidden="1"/>
          <p:cNvGrpSpPr/>
          <p:nvPr/>
        </p:nvGrpSpPr>
        <p:grpSpPr bwMode="auto">
          <a:xfrm>
            <a:off x="7852935" y="300031"/>
            <a:ext cx="884665" cy="212366"/>
            <a:chOff x="7856110" y="285750"/>
            <a:chExt cx="884665" cy="212366"/>
          </a:xfrm>
        </p:grpSpPr>
        <p:sp>
          <p:nvSpPr>
            <p:cNvPr id="39" name="StickerRectangle"/>
            <p:cNvSpPr>
              <a:spLocks noChangeArrowheads="1"/>
            </p:cNvSpPr>
            <p:nvPr/>
          </p:nvSpPr>
          <p:spPr bwMode="auto">
            <a:xfrm>
              <a:off x="7856110" y="285750"/>
              <a:ext cx="88466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1200" dirty="0">
                  <a:solidFill>
                    <a:srgbClr val="808080"/>
                  </a:solidFill>
                  <a:latin typeface="+mn-lt"/>
                </a:rPr>
                <a:t>PRELIMINARY</a:t>
              </a:r>
            </a:p>
          </p:txBody>
        </p:sp>
        <p:cxnSp>
          <p:nvCxnSpPr>
            <p:cNvPr id="40" name="AutoShape 31"/>
            <p:cNvCxnSpPr>
              <a:cxnSpLocks noChangeShapeType="1"/>
              <a:stCxn id="39" idx="2"/>
              <a:endCxn id="39" idx="4"/>
            </p:cNvCxnSpPr>
            <p:nvPr/>
          </p:nvCxnSpPr>
          <p:spPr bwMode="auto">
            <a:xfrm>
              <a:off x="785611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1" name="AutoShape 32"/>
            <p:cNvCxnSpPr>
              <a:cxnSpLocks noChangeShapeType="1"/>
              <a:stCxn id="39" idx="4"/>
              <a:endCxn id="39" idx="6"/>
            </p:cNvCxnSpPr>
            <p:nvPr/>
          </p:nvCxnSpPr>
          <p:spPr bwMode="auto">
            <a:xfrm>
              <a:off x="7856110" y="498116"/>
              <a:ext cx="88466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2" name="LegendMoons" hidden="1"/>
          <p:cNvGrpSpPr/>
          <p:nvPr/>
        </p:nvGrpSpPr>
        <p:grpSpPr bwMode="auto">
          <a:xfrm>
            <a:off x="7967763" y="300031"/>
            <a:ext cx="769837" cy="1306516"/>
            <a:chOff x="6655594" y="273840"/>
            <a:chExt cx="769837" cy="1306516"/>
          </a:xfrm>
        </p:grpSpPr>
        <p:grpSp>
          <p:nvGrpSpPr>
            <p:cNvPr id="43" name="MoonLegend1"/>
            <p:cNvGrpSpPr>
              <a:grpSpLocks noChangeAspect="1"/>
            </p:cNvGrpSpPr>
            <p:nvPr>
              <p:custDataLst>
                <p:tags r:id="rId7"/>
              </p:custDataLst>
            </p:nvPr>
          </p:nvGrpSpPr>
          <p:grpSpPr bwMode="auto">
            <a:xfrm>
              <a:off x="6655594" y="273840"/>
              <a:ext cx="209550" cy="209551"/>
              <a:chOff x="4533" y="183"/>
              <a:chExt cx="144" cy="144"/>
            </a:xfrm>
          </p:grpSpPr>
          <p:sp>
            <p:nvSpPr>
              <p:cNvPr id="61"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62"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44" name="MoonLegend2"/>
            <p:cNvGrpSpPr>
              <a:grpSpLocks noChangeAspect="1"/>
            </p:cNvGrpSpPr>
            <p:nvPr>
              <p:custDataLst>
                <p:tags r:id="rId8"/>
              </p:custDataLst>
            </p:nvPr>
          </p:nvGrpSpPr>
          <p:grpSpPr bwMode="auto">
            <a:xfrm>
              <a:off x="6655594" y="548081"/>
              <a:ext cx="209550" cy="209551"/>
              <a:chOff x="1694" y="2044"/>
              <a:chExt cx="160" cy="160"/>
            </a:xfrm>
          </p:grpSpPr>
          <p:sp>
            <p:nvSpPr>
              <p:cNvPr id="59"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60" name="Arc 42"/>
              <p:cNvSpPr>
                <a:spLocks noChangeAspect="1"/>
              </p:cNvSpPr>
              <p:nvPr>
                <p:custDataLst>
                  <p:tags r:id="rId19"/>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45" name="MoonLegend4"/>
            <p:cNvGrpSpPr>
              <a:grpSpLocks noChangeAspect="1"/>
            </p:cNvGrpSpPr>
            <p:nvPr>
              <p:custDataLst>
                <p:tags r:id="rId9"/>
              </p:custDataLst>
            </p:nvPr>
          </p:nvGrpSpPr>
          <p:grpSpPr bwMode="auto">
            <a:xfrm>
              <a:off x="6655594" y="1096563"/>
              <a:ext cx="209550" cy="209551"/>
              <a:chOff x="4495" y="1198"/>
              <a:chExt cx="160" cy="160"/>
            </a:xfrm>
          </p:grpSpPr>
          <p:sp>
            <p:nvSpPr>
              <p:cNvPr id="57"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58"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46" name="MoonLegend5"/>
            <p:cNvGrpSpPr>
              <a:grpSpLocks noChangeAspect="1"/>
            </p:cNvGrpSpPr>
            <p:nvPr>
              <p:custDataLst>
                <p:tags r:id="rId10"/>
              </p:custDataLst>
            </p:nvPr>
          </p:nvGrpSpPr>
          <p:grpSpPr bwMode="auto">
            <a:xfrm>
              <a:off x="6655594" y="1370805"/>
              <a:ext cx="209550" cy="209551"/>
              <a:chOff x="4495" y="1440"/>
              <a:chExt cx="160" cy="160"/>
            </a:xfrm>
          </p:grpSpPr>
          <p:sp>
            <p:nvSpPr>
              <p:cNvPr id="55"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56"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sp>
          <p:nvSpPr>
            <p:cNvPr id="47" name="Legend1"/>
            <p:cNvSpPr>
              <a:spLocks noChangeArrowheads="1"/>
            </p:cNvSpPr>
            <p:nvPr/>
          </p:nvSpPr>
          <p:spPr bwMode="auto">
            <a:xfrm>
              <a:off x="6976269" y="28654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48" name="Legend2"/>
            <p:cNvSpPr>
              <a:spLocks noChangeArrowheads="1"/>
            </p:cNvSpPr>
            <p:nvPr/>
          </p:nvSpPr>
          <p:spPr bwMode="auto">
            <a:xfrm>
              <a:off x="6976269" y="561178"/>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49" name="Legend3"/>
            <p:cNvSpPr>
              <a:spLocks noChangeArrowheads="1"/>
            </p:cNvSpPr>
            <p:nvPr/>
          </p:nvSpPr>
          <p:spPr bwMode="auto">
            <a:xfrm>
              <a:off x="6976269" y="835817"/>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sp>
          <p:nvSpPr>
            <p:cNvPr id="50" name="Legend4"/>
            <p:cNvSpPr>
              <a:spLocks noChangeArrowheads="1"/>
            </p:cNvSpPr>
            <p:nvPr/>
          </p:nvSpPr>
          <p:spPr bwMode="auto">
            <a:xfrm>
              <a:off x="6976269" y="1107280"/>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51" name="Legend5"/>
            <p:cNvSpPr>
              <a:spLocks noChangeArrowheads="1"/>
            </p:cNvSpPr>
            <p:nvPr/>
          </p:nvSpPr>
          <p:spPr bwMode="auto">
            <a:xfrm>
              <a:off x="6976269" y="1383505"/>
              <a:ext cx="44916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dirty="0">
                  <a:latin typeface="+mn-lt"/>
                </a:rPr>
                <a:t>Legend</a:t>
              </a:r>
            </a:p>
          </p:txBody>
        </p:sp>
        <p:grpSp>
          <p:nvGrpSpPr>
            <p:cNvPr id="52" name="MoonLegend3"/>
            <p:cNvGrpSpPr>
              <a:grpSpLocks noChangeAspect="1"/>
            </p:cNvGrpSpPr>
            <p:nvPr>
              <p:custDataLst>
                <p:tags r:id="rId11"/>
              </p:custDataLst>
            </p:nvPr>
          </p:nvGrpSpPr>
          <p:grpSpPr bwMode="auto">
            <a:xfrm>
              <a:off x="6655594" y="822322"/>
              <a:ext cx="209550" cy="209551"/>
              <a:chOff x="4495" y="1198"/>
              <a:chExt cx="160" cy="160"/>
            </a:xfrm>
          </p:grpSpPr>
          <p:sp>
            <p:nvSpPr>
              <p:cNvPr id="53"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54"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spTree>
  </p:cSld>
  <p:clrMap bg1="lt1" tx1="dk1" bg2="lt2" tx2="dk2" accent1="accent1" accent2="accent2" accent3="accent3" accent4="accent4" accent5="accent5" accent6="accent6" hlink="hlink" folHlink="folHlink"/>
  <p:sldLayoutIdLst>
    <p:sldLayoutId id="2147483664" r:id="rId1"/>
    <p:sldLayoutId id="2147483665" r:id="rId2"/>
  </p:sldLayoutIdLst>
  <p:timing>
    <p:tnLst>
      <p:par>
        <p:cTn id="1" dur="indefinite" restart="never" nodeType="tmRoot"/>
      </p:par>
    </p:tnLst>
  </p:timing>
  <p:hf hdr="0" ftr="0" dt="0"/>
  <p:txStyles>
    <p:titleStyle>
      <a:lvl1pPr algn="l" defTabSz="895350" rtl="0" eaLnBrk="1" fontAlgn="base" hangingPunct="1">
        <a:spcBef>
          <a:spcPct val="0"/>
        </a:spcBef>
        <a:spcAft>
          <a:spcPct val="0"/>
        </a:spcAft>
        <a:tabLst>
          <a:tab pos="269875" algn="l"/>
        </a:tabLst>
        <a:defRPr sz="2200" b="1"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52.xml"/><Relationship Id="rId7" Type="http://schemas.openxmlformats.org/officeDocument/2006/relationships/oleObject" Target="../embeddings/oleObject9.bin"/><Relationship Id="rId2" Type="http://schemas.openxmlformats.org/officeDocument/2006/relationships/tags" Target="../tags/tag51.xml"/><Relationship Id="rId1" Type="http://schemas.openxmlformats.org/officeDocument/2006/relationships/vmlDrawing" Target="../drawings/vmlDrawing9.v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1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slideLayout" Target="../slideLayouts/slideLayout1.xml"/><Relationship Id="rId18" Type="http://schemas.openxmlformats.org/officeDocument/2006/relationships/slide" Target="slide13.xml"/><Relationship Id="rId3" Type="http://schemas.openxmlformats.org/officeDocument/2006/relationships/tags" Target="../tags/tag58.xml"/><Relationship Id="rId21" Type="http://schemas.openxmlformats.org/officeDocument/2006/relationships/slide" Target="slide21.xml"/><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slide" Target="slide6.xml"/><Relationship Id="rId2" Type="http://schemas.openxmlformats.org/officeDocument/2006/relationships/tags" Target="../tags/tag57.xml"/><Relationship Id="rId16" Type="http://schemas.openxmlformats.org/officeDocument/2006/relationships/slide" Target="slide2.xml"/><Relationship Id="rId20" Type="http://schemas.openxmlformats.org/officeDocument/2006/relationships/slide" Target="slide19.xml"/><Relationship Id="rId1" Type="http://schemas.openxmlformats.org/officeDocument/2006/relationships/vmlDrawing" Target="../drawings/vmlDrawing10.v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image" Target="../media/image3.emf"/><Relationship Id="rId23" Type="http://schemas.openxmlformats.org/officeDocument/2006/relationships/slide" Target="slide27.xml"/><Relationship Id="rId10" Type="http://schemas.openxmlformats.org/officeDocument/2006/relationships/tags" Target="../tags/tag65.xml"/><Relationship Id="rId19" Type="http://schemas.openxmlformats.org/officeDocument/2006/relationships/slide" Target="slide15.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oleObject" Target="../embeddings/oleObject10.bin"/><Relationship Id="rId22" Type="http://schemas.openxmlformats.org/officeDocument/2006/relationships/slide" Target="slide24.xml"/></Relationships>
</file>

<file path=ppt/slides/_rels/slide13.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slideLayout" Target="../slideLayouts/slideLayout1.xml"/><Relationship Id="rId18" Type="http://schemas.openxmlformats.org/officeDocument/2006/relationships/slide" Target="slide12.xml"/><Relationship Id="rId3" Type="http://schemas.openxmlformats.org/officeDocument/2006/relationships/tags" Target="../tags/tag69.xml"/><Relationship Id="rId21" Type="http://schemas.openxmlformats.org/officeDocument/2006/relationships/slide" Target="slide21.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slide" Target="slide6.xml"/><Relationship Id="rId2" Type="http://schemas.openxmlformats.org/officeDocument/2006/relationships/tags" Target="../tags/tag68.xml"/><Relationship Id="rId16" Type="http://schemas.openxmlformats.org/officeDocument/2006/relationships/slide" Target="slide2.xml"/><Relationship Id="rId20" Type="http://schemas.openxmlformats.org/officeDocument/2006/relationships/slide" Target="slide19.xml"/><Relationship Id="rId1" Type="http://schemas.openxmlformats.org/officeDocument/2006/relationships/vmlDrawing" Target="../drawings/vmlDrawing11.v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image" Target="../media/image3.emf"/><Relationship Id="rId23" Type="http://schemas.openxmlformats.org/officeDocument/2006/relationships/slide" Target="slide27.xml"/><Relationship Id="rId10" Type="http://schemas.openxmlformats.org/officeDocument/2006/relationships/tags" Target="../tags/tag76.xml"/><Relationship Id="rId19" Type="http://schemas.openxmlformats.org/officeDocument/2006/relationships/slide" Target="slide15.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oleObject" Target="../embeddings/oleObject11.bin"/><Relationship Id="rId22" Type="http://schemas.openxmlformats.org/officeDocument/2006/relationships/slide" Target="slide24.xml"/></Relationships>
</file>

<file path=ppt/slides/_rels/slide14.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oleObject" Target="../embeddings/oleObject12.bin"/><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notesSlide" Target="../notesSlides/notesSlide7.xml"/><Relationship Id="rId2" Type="http://schemas.openxmlformats.org/officeDocument/2006/relationships/tags" Target="../tags/tag79.xml"/><Relationship Id="rId1" Type="http://schemas.openxmlformats.org/officeDocument/2006/relationships/vmlDrawing" Target="../drawings/vmlDrawing12.vml"/><Relationship Id="rId6" Type="http://schemas.openxmlformats.org/officeDocument/2006/relationships/tags" Target="../tags/tag83.xml"/><Relationship Id="rId11" Type="http://schemas.openxmlformats.org/officeDocument/2006/relationships/slideLayout" Target="../slideLayouts/slideLayout1.xml"/><Relationship Id="rId5" Type="http://schemas.openxmlformats.org/officeDocument/2006/relationships/tags" Target="../tags/tag82.xml"/><Relationship Id="rId15" Type="http://schemas.openxmlformats.org/officeDocument/2006/relationships/image" Target="../media/image11.png"/><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image" Target="../media/image10.emf"/></Relationships>
</file>

<file path=ppt/slides/_rels/slide15.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slideLayout" Target="../slideLayouts/slideLayout1.xml"/><Relationship Id="rId18" Type="http://schemas.openxmlformats.org/officeDocument/2006/relationships/slide" Target="slide12.xml"/><Relationship Id="rId3" Type="http://schemas.openxmlformats.org/officeDocument/2006/relationships/tags" Target="../tags/tag89.xml"/><Relationship Id="rId21" Type="http://schemas.openxmlformats.org/officeDocument/2006/relationships/slide" Target="slide21.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slide" Target="slide6.xml"/><Relationship Id="rId2" Type="http://schemas.openxmlformats.org/officeDocument/2006/relationships/tags" Target="../tags/tag88.xml"/><Relationship Id="rId16" Type="http://schemas.openxmlformats.org/officeDocument/2006/relationships/slide" Target="slide2.xml"/><Relationship Id="rId20" Type="http://schemas.openxmlformats.org/officeDocument/2006/relationships/slide" Target="slide19.xml"/><Relationship Id="rId1" Type="http://schemas.openxmlformats.org/officeDocument/2006/relationships/vmlDrawing" Target="../drawings/vmlDrawing13.v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5" Type="http://schemas.openxmlformats.org/officeDocument/2006/relationships/image" Target="../media/image3.emf"/><Relationship Id="rId23" Type="http://schemas.openxmlformats.org/officeDocument/2006/relationships/slide" Target="slide27.xml"/><Relationship Id="rId10" Type="http://schemas.openxmlformats.org/officeDocument/2006/relationships/tags" Target="../tags/tag96.xml"/><Relationship Id="rId19" Type="http://schemas.openxmlformats.org/officeDocument/2006/relationships/slide" Target="slide13.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oleObject" Target="../embeddings/oleObject13.bin"/><Relationship Id="rId22" Type="http://schemas.openxmlformats.org/officeDocument/2006/relationships/slide" Target="slide2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slideLayout" Target="../slideLayouts/slideLayout1.xml"/><Relationship Id="rId18" Type="http://schemas.openxmlformats.org/officeDocument/2006/relationships/slide" Target="slide12.xml"/><Relationship Id="rId3" Type="http://schemas.openxmlformats.org/officeDocument/2006/relationships/tags" Target="../tags/tag106.xml"/><Relationship Id="rId21" Type="http://schemas.openxmlformats.org/officeDocument/2006/relationships/slide" Target="slide21.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slide" Target="slide6.xml"/><Relationship Id="rId2" Type="http://schemas.openxmlformats.org/officeDocument/2006/relationships/tags" Target="../tags/tag105.xml"/><Relationship Id="rId16" Type="http://schemas.openxmlformats.org/officeDocument/2006/relationships/slide" Target="slide2.xml"/><Relationship Id="rId20" Type="http://schemas.openxmlformats.org/officeDocument/2006/relationships/slide" Target="slide15.xml"/><Relationship Id="rId1" Type="http://schemas.openxmlformats.org/officeDocument/2006/relationships/vmlDrawing" Target="../drawings/vmlDrawing14.v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image" Target="../media/image3.emf"/><Relationship Id="rId23" Type="http://schemas.openxmlformats.org/officeDocument/2006/relationships/slide" Target="slide27.xml"/><Relationship Id="rId10" Type="http://schemas.openxmlformats.org/officeDocument/2006/relationships/tags" Target="../tags/tag113.xml"/><Relationship Id="rId19" Type="http://schemas.openxmlformats.org/officeDocument/2006/relationships/slide" Target="slide13.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oleObject" Target="../embeddings/oleObject14.bin"/><Relationship Id="rId22" Type="http://schemas.openxmlformats.org/officeDocument/2006/relationships/slide" Target="slide24.xml"/></Relationships>
</file>

<file path=ppt/slides/_rels/slide2.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slide" Target="slide6.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3.emf"/><Relationship Id="rId17" Type="http://schemas.openxmlformats.org/officeDocument/2006/relationships/slide" Target="slide27.xml"/><Relationship Id="rId2" Type="http://schemas.openxmlformats.org/officeDocument/2006/relationships/tags" Target="../tags/tag21.xml"/><Relationship Id="rId16" Type="http://schemas.openxmlformats.org/officeDocument/2006/relationships/slide" Target="slide24.xml"/><Relationship Id="rId1" Type="http://schemas.openxmlformats.org/officeDocument/2006/relationships/vmlDrawing" Target="../drawings/vmlDrawing4.vml"/><Relationship Id="rId6" Type="http://schemas.openxmlformats.org/officeDocument/2006/relationships/tags" Target="../tags/tag25.xml"/><Relationship Id="rId11" Type="http://schemas.openxmlformats.org/officeDocument/2006/relationships/oleObject" Target="../embeddings/oleObject4.bin"/><Relationship Id="rId5" Type="http://schemas.openxmlformats.org/officeDocument/2006/relationships/tags" Target="../tags/tag24.xml"/><Relationship Id="rId15" Type="http://schemas.openxmlformats.org/officeDocument/2006/relationships/slide" Target="slide21.xml"/><Relationship Id="rId10" Type="http://schemas.openxmlformats.org/officeDocument/2006/relationships/slideLayout" Target="../slideLayouts/slideLayout1.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slide" Target="slide12.xml"/></Relationships>
</file>

<file path=ppt/slides/_rels/slide2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7.xml"/><Relationship Id="rId7" Type="http://schemas.openxmlformats.org/officeDocument/2006/relationships/oleObject" Target="../embeddings/oleObject15.bin"/><Relationship Id="rId2" Type="http://schemas.openxmlformats.org/officeDocument/2006/relationships/tags" Target="../tags/tag116.xml"/><Relationship Id="rId1" Type="http://schemas.openxmlformats.org/officeDocument/2006/relationships/vmlDrawing" Target="../drawings/vmlDrawing15.v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118.xml"/><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slide" Target="slide2.xml"/><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image" Target="../media/image3.emf"/><Relationship Id="rId17" Type="http://schemas.openxmlformats.org/officeDocument/2006/relationships/slide" Target="slide27.xml"/><Relationship Id="rId2" Type="http://schemas.openxmlformats.org/officeDocument/2006/relationships/tags" Target="../tags/tag119.xml"/><Relationship Id="rId16" Type="http://schemas.openxmlformats.org/officeDocument/2006/relationships/slide" Target="slide24.xml"/><Relationship Id="rId1" Type="http://schemas.openxmlformats.org/officeDocument/2006/relationships/vmlDrawing" Target="../drawings/vmlDrawing16.vml"/><Relationship Id="rId6" Type="http://schemas.openxmlformats.org/officeDocument/2006/relationships/tags" Target="../tags/tag123.xml"/><Relationship Id="rId11" Type="http://schemas.openxmlformats.org/officeDocument/2006/relationships/oleObject" Target="../embeddings/oleObject16.bin"/><Relationship Id="rId5" Type="http://schemas.openxmlformats.org/officeDocument/2006/relationships/tags" Target="../tags/tag122.xml"/><Relationship Id="rId15" Type="http://schemas.openxmlformats.org/officeDocument/2006/relationships/slide" Target="slide12.xml"/><Relationship Id="rId10" Type="http://schemas.openxmlformats.org/officeDocument/2006/relationships/slideLayout" Target="../slideLayouts/slideLayout1.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slide" Target="slide6.xml"/></Relationships>
</file>

<file path=ppt/slides/_rels/slide2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8.xml"/><Relationship Id="rId7" Type="http://schemas.openxmlformats.org/officeDocument/2006/relationships/oleObject" Target="../embeddings/oleObject17.bin"/><Relationship Id="rId2" Type="http://schemas.openxmlformats.org/officeDocument/2006/relationships/tags" Target="../tags/tag127.xml"/><Relationship Id="rId1" Type="http://schemas.openxmlformats.org/officeDocument/2006/relationships/vmlDrawing" Target="../drawings/vmlDrawing17.vml"/><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129.xml"/><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1.xml"/><Relationship Id="rId7" Type="http://schemas.openxmlformats.org/officeDocument/2006/relationships/oleObject" Target="../embeddings/oleObject18.bin"/><Relationship Id="rId2" Type="http://schemas.openxmlformats.org/officeDocument/2006/relationships/tags" Target="../tags/tag130.xml"/><Relationship Id="rId1" Type="http://schemas.openxmlformats.org/officeDocument/2006/relationships/vmlDrawing" Target="../drawings/vmlDrawing18.vml"/><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132.xm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slide" Target="slide2.xml"/><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image" Target="../media/image3.emf"/><Relationship Id="rId17" Type="http://schemas.openxmlformats.org/officeDocument/2006/relationships/slide" Target="slide27.xml"/><Relationship Id="rId2" Type="http://schemas.openxmlformats.org/officeDocument/2006/relationships/tags" Target="../tags/tag133.xml"/><Relationship Id="rId16" Type="http://schemas.openxmlformats.org/officeDocument/2006/relationships/slide" Target="slide21.xml"/><Relationship Id="rId1" Type="http://schemas.openxmlformats.org/officeDocument/2006/relationships/vmlDrawing" Target="../drawings/vmlDrawing19.vml"/><Relationship Id="rId6" Type="http://schemas.openxmlformats.org/officeDocument/2006/relationships/tags" Target="../tags/tag137.xml"/><Relationship Id="rId11" Type="http://schemas.openxmlformats.org/officeDocument/2006/relationships/oleObject" Target="../embeddings/oleObject19.bin"/><Relationship Id="rId5" Type="http://schemas.openxmlformats.org/officeDocument/2006/relationships/tags" Target="../tags/tag136.xml"/><Relationship Id="rId15" Type="http://schemas.openxmlformats.org/officeDocument/2006/relationships/slide" Target="slide12.xml"/><Relationship Id="rId10" Type="http://schemas.openxmlformats.org/officeDocument/2006/relationships/slideLayout" Target="../slideLayouts/slideLayout1.xml"/><Relationship Id="rId4" Type="http://schemas.openxmlformats.org/officeDocument/2006/relationships/tags" Target="../tags/tag135.xml"/><Relationship Id="rId9" Type="http://schemas.openxmlformats.org/officeDocument/2006/relationships/tags" Target="../tags/tag140.xml"/><Relationship Id="rId14" Type="http://schemas.openxmlformats.org/officeDocument/2006/relationships/slide" Target="slide6.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142.xml"/><Relationship Id="rId7"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vmlDrawing" Target="../drawings/vmlDrawing20.vml"/><Relationship Id="rId6" Type="http://schemas.openxmlformats.org/officeDocument/2006/relationships/tags" Target="../tags/tag145.xml"/><Relationship Id="rId5" Type="http://schemas.openxmlformats.org/officeDocument/2006/relationships/tags" Target="../tags/tag144.xml"/><Relationship Id="rId10" Type="http://schemas.openxmlformats.org/officeDocument/2006/relationships/image" Target="../media/image18.png"/><Relationship Id="rId4" Type="http://schemas.openxmlformats.org/officeDocument/2006/relationships/tags" Target="../tags/tag143.xml"/><Relationship Id="rId9"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oleObject" Target="../embeddings/oleObject21.bin"/><Relationship Id="rId18" Type="http://schemas.openxmlformats.org/officeDocument/2006/relationships/slide" Target="slide21.xml"/><Relationship Id="rId3" Type="http://schemas.openxmlformats.org/officeDocument/2006/relationships/tags" Target="../tags/tag150.xml"/><Relationship Id="rId21" Type="http://schemas.openxmlformats.org/officeDocument/2006/relationships/slide" Target="slide35.xml"/><Relationship Id="rId7" Type="http://schemas.openxmlformats.org/officeDocument/2006/relationships/tags" Target="../tags/tag154.xml"/><Relationship Id="rId12" Type="http://schemas.openxmlformats.org/officeDocument/2006/relationships/slideLayout" Target="../slideLayouts/slideLayout1.xml"/><Relationship Id="rId17" Type="http://schemas.openxmlformats.org/officeDocument/2006/relationships/slide" Target="slide12.xml"/><Relationship Id="rId2" Type="http://schemas.openxmlformats.org/officeDocument/2006/relationships/tags" Target="../tags/tag149.xml"/><Relationship Id="rId16" Type="http://schemas.openxmlformats.org/officeDocument/2006/relationships/slide" Target="slide6.xml"/><Relationship Id="rId20" Type="http://schemas.openxmlformats.org/officeDocument/2006/relationships/slide" Target="slide30.xml"/><Relationship Id="rId1" Type="http://schemas.openxmlformats.org/officeDocument/2006/relationships/vmlDrawing" Target="../drawings/vmlDrawing21.vml"/><Relationship Id="rId6" Type="http://schemas.openxmlformats.org/officeDocument/2006/relationships/tags" Target="../tags/tag153.xml"/><Relationship Id="rId11" Type="http://schemas.openxmlformats.org/officeDocument/2006/relationships/tags" Target="../tags/tag158.xml"/><Relationship Id="rId5" Type="http://schemas.openxmlformats.org/officeDocument/2006/relationships/tags" Target="../tags/tag152.xml"/><Relationship Id="rId15" Type="http://schemas.openxmlformats.org/officeDocument/2006/relationships/slide" Target="slide2.xml"/><Relationship Id="rId10" Type="http://schemas.openxmlformats.org/officeDocument/2006/relationships/tags" Target="../tags/tag157.xml"/><Relationship Id="rId19" Type="http://schemas.openxmlformats.org/officeDocument/2006/relationships/slide" Target="slide24.xml"/><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image" Target="../media/image3.emf"/></Relationships>
</file>

<file path=ppt/slides/_rels/slide28.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slideLayout" Target="../slideLayouts/slideLayout1.xml"/><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tags" Target="../tags/tag169.xml"/><Relationship Id="rId2" Type="http://schemas.openxmlformats.org/officeDocument/2006/relationships/tags" Target="../tags/tag159.xml"/><Relationship Id="rId16" Type="http://schemas.openxmlformats.org/officeDocument/2006/relationships/image" Target="../media/image3.emf"/><Relationship Id="rId1" Type="http://schemas.openxmlformats.org/officeDocument/2006/relationships/vmlDrawing" Target="../drawings/vmlDrawing22.v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5" Type="http://schemas.openxmlformats.org/officeDocument/2006/relationships/oleObject" Target="../embeddings/oleObject22.bin"/><Relationship Id="rId10" Type="http://schemas.openxmlformats.org/officeDocument/2006/relationships/tags" Target="../tags/tag167.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18" Type="http://schemas.openxmlformats.org/officeDocument/2006/relationships/oleObject" Target="../embeddings/oleObject23.bin"/><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notesSlide" Target="../notesSlides/notesSlide14.xml"/><Relationship Id="rId2" Type="http://schemas.openxmlformats.org/officeDocument/2006/relationships/tags" Target="../tags/tag170.xml"/><Relationship Id="rId16"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tags" Target="../tags/tag183.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0.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oleObject" Target="../embeddings/oleObject24.bin"/><Relationship Id="rId18" Type="http://schemas.openxmlformats.org/officeDocument/2006/relationships/slide" Target="slide21.xml"/><Relationship Id="rId3" Type="http://schemas.openxmlformats.org/officeDocument/2006/relationships/tags" Target="../tags/tag185.xml"/><Relationship Id="rId21" Type="http://schemas.openxmlformats.org/officeDocument/2006/relationships/slide" Target="slide35.xml"/><Relationship Id="rId7" Type="http://schemas.openxmlformats.org/officeDocument/2006/relationships/tags" Target="../tags/tag189.xml"/><Relationship Id="rId12" Type="http://schemas.openxmlformats.org/officeDocument/2006/relationships/slideLayout" Target="../slideLayouts/slideLayout1.xml"/><Relationship Id="rId17" Type="http://schemas.openxmlformats.org/officeDocument/2006/relationships/slide" Target="slide12.xml"/><Relationship Id="rId2" Type="http://schemas.openxmlformats.org/officeDocument/2006/relationships/tags" Target="../tags/tag184.xml"/><Relationship Id="rId16" Type="http://schemas.openxmlformats.org/officeDocument/2006/relationships/slide" Target="slide6.xml"/><Relationship Id="rId20" Type="http://schemas.openxmlformats.org/officeDocument/2006/relationships/slide" Target="slide27.xml"/><Relationship Id="rId1" Type="http://schemas.openxmlformats.org/officeDocument/2006/relationships/vmlDrawing" Target="../drawings/vmlDrawing24.vml"/><Relationship Id="rId6" Type="http://schemas.openxmlformats.org/officeDocument/2006/relationships/tags" Target="../tags/tag188.xml"/><Relationship Id="rId11" Type="http://schemas.openxmlformats.org/officeDocument/2006/relationships/tags" Target="../tags/tag193.xml"/><Relationship Id="rId5" Type="http://schemas.openxmlformats.org/officeDocument/2006/relationships/tags" Target="../tags/tag187.xml"/><Relationship Id="rId15" Type="http://schemas.openxmlformats.org/officeDocument/2006/relationships/slide" Target="slide2.xml"/><Relationship Id="rId10" Type="http://schemas.openxmlformats.org/officeDocument/2006/relationships/tags" Target="../tags/tag192.xml"/><Relationship Id="rId19" Type="http://schemas.openxmlformats.org/officeDocument/2006/relationships/slide" Target="slide24.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19.png"/><Relationship Id="rId2" Type="http://schemas.openxmlformats.org/officeDocument/2006/relationships/tags" Target="../tags/tag194.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97.xml"/><Relationship Id="rId7" Type="http://schemas.openxmlformats.org/officeDocument/2006/relationships/image" Target="../media/image10.emf"/><Relationship Id="rId2" Type="http://schemas.openxmlformats.org/officeDocument/2006/relationships/tags" Target="../tags/tag196.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16.xml"/><Relationship Id="rId4"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22.jpeg"/><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image" Target="../media/image21.jpeg"/><Relationship Id="rId2" Type="http://schemas.openxmlformats.org/officeDocument/2006/relationships/tags" Target="../tags/tag198.xml"/><Relationship Id="rId1" Type="http://schemas.openxmlformats.org/officeDocument/2006/relationships/vmlDrawing" Target="../drawings/vmlDrawing27.vml"/><Relationship Id="rId6" Type="http://schemas.openxmlformats.org/officeDocument/2006/relationships/tags" Target="../tags/tag202.xml"/><Relationship Id="rId11" Type="http://schemas.openxmlformats.org/officeDocument/2006/relationships/image" Target="../media/image3.emf"/><Relationship Id="rId5" Type="http://schemas.openxmlformats.org/officeDocument/2006/relationships/tags" Target="../tags/tag201.xml"/><Relationship Id="rId10" Type="http://schemas.openxmlformats.org/officeDocument/2006/relationships/oleObject" Target="../embeddings/oleObject27.bin"/><Relationship Id="rId4" Type="http://schemas.openxmlformats.org/officeDocument/2006/relationships/tags" Target="../tags/tag200.xml"/><Relationship Id="rId9"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04.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oleObject" Target="../embeddings/oleObject28.bin"/><Relationship Id="rId18" Type="http://schemas.openxmlformats.org/officeDocument/2006/relationships/slide" Target="slide21.xml"/><Relationship Id="rId3" Type="http://schemas.openxmlformats.org/officeDocument/2006/relationships/tags" Target="../tags/tag206.xml"/><Relationship Id="rId21" Type="http://schemas.openxmlformats.org/officeDocument/2006/relationships/slide" Target="slide30.xml"/><Relationship Id="rId7" Type="http://schemas.openxmlformats.org/officeDocument/2006/relationships/tags" Target="../tags/tag210.xml"/><Relationship Id="rId12" Type="http://schemas.openxmlformats.org/officeDocument/2006/relationships/slideLayout" Target="../slideLayouts/slideLayout1.xml"/><Relationship Id="rId17" Type="http://schemas.openxmlformats.org/officeDocument/2006/relationships/slide" Target="slide12.xml"/><Relationship Id="rId2" Type="http://schemas.openxmlformats.org/officeDocument/2006/relationships/tags" Target="../tags/tag205.xml"/><Relationship Id="rId16" Type="http://schemas.openxmlformats.org/officeDocument/2006/relationships/slide" Target="slide6.xml"/><Relationship Id="rId20" Type="http://schemas.openxmlformats.org/officeDocument/2006/relationships/slide" Target="slide27.xml"/><Relationship Id="rId1" Type="http://schemas.openxmlformats.org/officeDocument/2006/relationships/vmlDrawing" Target="../drawings/vmlDrawing28.v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slide" Target="slide2.xml"/><Relationship Id="rId10" Type="http://schemas.openxmlformats.org/officeDocument/2006/relationships/tags" Target="../tags/tag213.xml"/><Relationship Id="rId19" Type="http://schemas.openxmlformats.org/officeDocument/2006/relationships/slide" Target="slide24.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image" Target="../media/image3.emf"/></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215.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17.xml"/><Relationship Id="rId7" Type="http://schemas.openxmlformats.org/officeDocument/2006/relationships/image" Target="../media/image26.png"/><Relationship Id="rId2" Type="http://schemas.openxmlformats.org/officeDocument/2006/relationships/tags" Target="../tags/tag216.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218.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19.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3" Type="http://schemas.openxmlformats.org/officeDocument/2006/relationships/hyperlink" Target="https://support.office.com/en-us/excel" TargetMode="Externa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chandoo.org/"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1.emf"/><Relationship Id="rId18" Type="http://schemas.openxmlformats.org/officeDocument/2006/relationships/slide" Target="slide27.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oleObject" Target="../embeddings/oleObject5.bin"/><Relationship Id="rId17" Type="http://schemas.openxmlformats.org/officeDocument/2006/relationships/slide" Target="slide24.xml"/><Relationship Id="rId2" Type="http://schemas.openxmlformats.org/officeDocument/2006/relationships/tags" Target="../tags/tag32.xml"/><Relationship Id="rId16" Type="http://schemas.openxmlformats.org/officeDocument/2006/relationships/slide" Target="slide21.xml"/><Relationship Id="rId1" Type="http://schemas.openxmlformats.org/officeDocument/2006/relationships/vmlDrawing" Target="../drawings/vmlDrawing5.vml"/><Relationship Id="rId6" Type="http://schemas.openxmlformats.org/officeDocument/2006/relationships/tags" Target="../tags/tag36.xml"/><Relationship Id="rId11" Type="http://schemas.openxmlformats.org/officeDocument/2006/relationships/notesSlide" Target="../notesSlides/notesSlide1.xml"/><Relationship Id="rId5" Type="http://schemas.openxmlformats.org/officeDocument/2006/relationships/tags" Target="../tags/tag35.xml"/><Relationship Id="rId15" Type="http://schemas.openxmlformats.org/officeDocument/2006/relationships/slide" Target="slide12.xml"/><Relationship Id="rId10" Type="http://schemas.openxmlformats.org/officeDocument/2006/relationships/slideLayout" Target="../slideLayouts/slideLayout1.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41.xml"/><Relationship Id="rId7" Type="http://schemas.openxmlformats.org/officeDocument/2006/relationships/oleObject" Target="../embeddings/oleObject6.bin"/><Relationship Id="rId2" Type="http://schemas.openxmlformats.org/officeDocument/2006/relationships/tags" Target="../tags/tag40.xml"/><Relationship Id="rId1" Type="http://schemas.openxmlformats.org/officeDocument/2006/relationships/vmlDrawing" Target="../drawings/vmlDrawing6.v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42.xm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4.xml"/><Relationship Id="rId7"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vmlDrawing" Target="../drawings/vmlDrawing7.vml"/><Relationship Id="rId6" Type="http://schemas.openxmlformats.org/officeDocument/2006/relationships/tags" Target="../tags/tag47.xml"/><Relationship Id="rId5" Type="http://schemas.openxmlformats.org/officeDocument/2006/relationships/tags" Target="../tags/tag46.xml"/><Relationship Id="rId10" Type="http://schemas.openxmlformats.org/officeDocument/2006/relationships/image" Target="../media/image7.png"/><Relationship Id="rId4" Type="http://schemas.openxmlformats.org/officeDocument/2006/relationships/tags" Target="../tags/tag45.xml"/><Relationship Id="rId9"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9.xml"/><Relationship Id="rId7" Type="http://schemas.openxmlformats.org/officeDocument/2006/relationships/oleObject" Target="../embeddings/oleObject8.bin"/><Relationship Id="rId2" Type="http://schemas.openxmlformats.org/officeDocument/2006/relationships/tags" Target="../tags/tag48.xml"/><Relationship Id="rId1" Type="http://schemas.openxmlformats.org/officeDocument/2006/relationships/vmlDrawing" Target="../drawings/vmlDrawing8.v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2864" y="312175"/>
            <a:ext cx="5001690" cy="1323439"/>
          </a:xfrm>
          <a:prstGeom prst="rect">
            <a:avLst/>
          </a:prstGeom>
          <a:noFill/>
        </p:spPr>
        <p:txBody>
          <a:bodyPr wrap="none" rtlCol="0">
            <a:spAutoFit/>
          </a:bodyPr>
          <a:lstStyle/>
          <a:p>
            <a:r>
              <a:rPr lang="en-US" sz="4000" b="1" dirty="0" smtClean="0"/>
              <a:t>The Basics of Excel</a:t>
            </a:r>
          </a:p>
          <a:p>
            <a:r>
              <a:rPr lang="en-US" sz="4000" dirty="0" smtClean="0"/>
              <a:t>Part II</a:t>
            </a:r>
          </a:p>
        </p:txBody>
      </p:sp>
      <p:sp>
        <p:nvSpPr>
          <p:cNvPr id="7" name="TextBox 6"/>
          <p:cNvSpPr txBox="1"/>
          <p:nvPr/>
        </p:nvSpPr>
        <p:spPr>
          <a:xfrm>
            <a:off x="612864" y="5495918"/>
            <a:ext cx="5139548" cy="707886"/>
          </a:xfrm>
          <a:prstGeom prst="rect">
            <a:avLst/>
          </a:prstGeom>
          <a:noFill/>
        </p:spPr>
        <p:txBody>
          <a:bodyPr wrap="none" rtlCol="0">
            <a:spAutoFit/>
          </a:bodyPr>
          <a:lstStyle/>
          <a:p>
            <a:r>
              <a:rPr lang="en-US" sz="2000" b="1" dirty="0" smtClean="0"/>
              <a:t>Thursday, May 11</a:t>
            </a:r>
            <a:r>
              <a:rPr lang="en-US" sz="2000" b="1" baseline="30000" dirty="0" smtClean="0"/>
              <a:t>th</a:t>
            </a:r>
            <a:r>
              <a:rPr lang="en-US" sz="2000" b="1" dirty="0" smtClean="0"/>
              <a:t> 2017</a:t>
            </a:r>
          </a:p>
          <a:p>
            <a:r>
              <a:rPr lang="en-US" sz="2000" b="1" dirty="0"/>
              <a:t>D-Lab </a:t>
            </a:r>
            <a:r>
              <a:rPr lang="en-US" sz="2000" b="1" dirty="0" smtClean="0"/>
              <a:t>| University of California, Berkeley</a:t>
            </a:r>
            <a:endParaRPr lang="en-US" sz="2000" dirty="0" smtClean="0"/>
          </a:p>
        </p:txBody>
      </p:sp>
    </p:spTree>
    <p:extLst>
      <p:ext uri="{BB962C8B-B14F-4D97-AF65-F5344CB8AC3E}">
        <p14:creationId xmlns:p14="http://schemas.microsoft.com/office/powerpoint/2010/main" val="162373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4226" name="Rectangle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6073" name="think-cell Slide" r:id="rId7" imgW="0" imgH="0" progId="TCLayout.ActiveDocument.1">
                  <p:embed/>
                </p:oleObj>
              </mc:Choice>
              <mc:Fallback>
                <p:oleObj name="think-cell Slide" r:id="rId7"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4237" name="Rectangle 13"/>
          <p:cNvSpPr>
            <a:spLocks noChangeArrowheads="1"/>
          </p:cNvSpPr>
          <p:nvPr/>
        </p:nvSpPr>
        <p:spPr bwMode="auto">
          <a:xfrm>
            <a:off x="306388" y="768350"/>
            <a:ext cx="8229600" cy="5341938"/>
          </a:xfrm>
          <a:prstGeom prst="rect">
            <a:avLst/>
          </a:prstGeom>
          <a:solidFill>
            <a:schemeClr val="bg2"/>
          </a:solidFill>
          <a:ln w="12700" algn="ctr">
            <a:solidFill>
              <a:schemeClr val="accent2"/>
            </a:solidFill>
            <a:miter lim="800000"/>
            <a:headEnd/>
            <a:tailEnd/>
          </a:ln>
          <a:effectLst>
            <a:outerShdw dist="35921" dir="2700000" algn="ctr" rotWithShape="0">
              <a:srgbClr val="DDDDDD"/>
            </a:outerShdw>
          </a:effectLst>
        </p:spPr>
        <p:txBody>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endParaRPr lang="en-GB" altLang="ko-KR">
              <a:ea typeface="Gulim" pitchFamily="34" charset="-127"/>
            </a:endParaRPr>
          </a:p>
        </p:txBody>
      </p:sp>
      <p:pic>
        <p:nvPicPr>
          <p:cNvPr id="564227"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5175" y="2011363"/>
            <a:ext cx="6267450"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4228" name="Rectangle 4"/>
          <p:cNvSpPr>
            <a:spLocks noGrp="1" noChangeArrowheads="1"/>
          </p:cNvSpPr>
          <p:nvPr>
            <p:ph type="title"/>
            <p:custDataLst>
              <p:tags r:id="rId3"/>
            </p:custDataLst>
          </p:nvPr>
        </p:nvSpPr>
        <p:spPr>
          <a:xfrm>
            <a:off x="119062" y="230188"/>
            <a:ext cx="8618538" cy="288925"/>
          </a:xfrm>
        </p:spPr>
        <p:txBody>
          <a:bodyPr/>
          <a:lstStyle/>
          <a:p>
            <a:r>
              <a:rPr lang="en-US" altLang="ko-KR">
                <a:ea typeface="Gulim" pitchFamily="34" charset="-127"/>
              </a:rPr>
              <a:t>Examples of problem data</a:t>
            </a:r>
          </a:p>
        </p:txBody>
      </p:sp>
      <p:sp>
        <p:nvSpPr>
          <p:cNvPr id="564229" name="Rectangle 5"/>
          <p:cNvSpPr>
            <a:spLocks noChangeArrowheads="1"/>
          </p:cNvSpPr>
          <p:nvPr/>
        </p:nvSpPr>
        <p:spPr bwMode="auto">
          <a:xfrm>
            <a:off x="7178675" y="2354263"/>
            <a:ext cx="1217613" cy="800100"/>
          </a:xfrm>
          <a:prstGeom prst="rect">
            <a:avLst/>
          </a:prstGeom>
          <a:solidFill>
            <a:schemeClr val="bg2"/>
          </a:solidFill>
          <a:ln w="12700" algn="ctr">
            <a:solidFill>
              <a:schemeClr val="accent2"/>
            </a:solidFill>
            <a:miter lim="800000"/>
            <a:headEnd/>
            <a:tailEnd/>
          </a:ln>
          <a:effectLst>
            <a:outerShdw dist="35921" dir="2700000" algn="ctr" rotWithShape="0">
              <a:srgbClr val="DDDDDD"/>
            </a:outerShdw>
          </a:effectLst>
        </p:spPr>
        <p:txBody>
          <a:bodyPr anchor="ctr"/>
          <a:lstStyle>
            <a:lvl1pPr algn="l" defTabSz="895350">
              <a:buClr>
                <a:schemeClr val="tx2"/>
              </a:buClr>
              <a:tabLst>
                <a:tab pos="1047750" algn="l"/>
              </a:tabLst>
              <a:defRPr sz="1600">
                <a:solidFill>
                  <a:schemeClr val="tx1"/>
                </a:solidFill>
                <a:latin typeface="Arial" charset="0"/>
              </a:defRPr>
            </a:lvl1pPr>
            <a:lvl2pPr marL="225425" indent="-223838" algn="l" defTabSz="895350">
              <a:buClr>
                <a:schemeClr val="tx2"/>
              </a:buClr>
              <a:buSzPct val="125000"/>
              <a:buFont typeface="Arial" charset="0"/>
              <a:buChar char="▪"/>
              <a:tabLst>
                <a:tab pos="1047750" algn="l"/>
              </a:tabLst>
              <a:defRPr sz="1600">
                <a:solidFill>
                  <a:schemeClr val="tx1"/>
                </a:solidFill>
                <a:latin typeface="Arial" charset="0"/>
              </a:defRPr>
            </a:lvl2pPr>
            <a:lvl3pPr marL="431800" indent="-149225" algn="l" defTabSz="895350">
              <a:buClr>
                <a:schemeClr val="tx2"/>
              </a:buClr>
              <a:buSzPct val="120000"/>
              <a:buFont typeface="Arial" charset="0"/>
              <a:buChar char="–"/>
              <a:tabLst>
                <a:tab pos="1047750" algn="l"/>
              </a:tabLst>
              <a:defRPr sz="1600">
                <a:solidFill>
                  <a:schemeClr val="tx1"/>
                </a:solidFill>
                <a:latin typeface="Arial" charset="0"/>
              </a:defRPr>
            </a:lvl3pPr>
            <a:lvl4pPr marL="681038" indent="-134938" algn="l" defTabSz="895350">
              <a:buClr>
                <a:schemeClr val="tx2"/>
              </a:buClr>
              <a:buSzPct val="120000"/>
              <a:buFont typeface="Arial" charset="0"/>
              <a:buChar char="▫"/>
              <a:tabLst>
                <a:tab pos="1047750" algn="l"/>
              </a:tabLst>
              <a:defRPr sz="1600">
                <a:solidFill>
                  <a:schemeClr val="tx1"/>
                </a:solidFill>
                <a:latin typeface="Arial" charset="0"/>
              </a:defRPr>
            </a:lvl4pPr>
            <a:lvl5pPr marL="944563" indent="-149225" algn="l" defTabSz="895350">
              <a:buClr>
                <a:schemeClr val="tx2"/>
              </a:buClr>
              <a:buSzPct val="89000"/>
              <a:buFont typeface="Arial" charset="0"/>
              <a:buChar char="-"/>
              <a:tabLst>
                <a:tab pos="1047750" algn="l"/>
              </a:tabLst>
              <a:defRPr sz="1600">
                <a:solidFill>
                  <a:schemeClr val="tx1"/>
                </a:solidFill>
                <a:latin typeface="Arial" charset="0"/>
              </a:defRPr>
            </a:lvl5pPr>
            <a:lvl6pPr marL="14017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6pPr>
            <a:lvl7pPr marL="18589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7pPr>
            <a:lvl8pPr marL="23161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8pPr>
            <a:lvl9pPr marL="27733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9pPr>
          </a:lstStyle>
          <a:p>
            <a:r>
              <a:rPr lang="en-GB" altLang="ko-KR">
                <a:ea typeface="Gulim" pitchFamily="34" charset="-127"/>
              </a:rPr>
              <a:t>Stepped data with a twist</a:t>
            </a:r>
          </a:p>
        </p:txBody>
      </p:sp>
      <p:grpSp>
        <p:nvGrpSpPr>
          <p:cNvPr id="564231" name="Group 7"/>
          <p:cNvGrpSpPr>
            <a:grpSpLocks/>
          </p:cNvGrpSpPr>
          <p:nvPr/>
        </p:nvGrpSpPr>
        <p:grpSpPr bwMode="auto">
          <a:xfrm>
            <a:off x="992188" y="2341563"/>
            <a:ext cx="6024563" cy="1450975"/>
            <a:chOff x="625" y="1475"/>
            <a:chExt cx="3795" cy="914"/>
          </a:xfrm>
        </p:grpSpPr>
        <p:sp>
          <p:nvSpPr>
            <p:cNvPr id="564232" name="Rectangle 8"/>
            <p:cNvSpPr>
              <a:spLocks noChangeArrowheads="1"/>
            </p:cNvSpPr>
            <p:nvPr/>
          </p:nvSpPr>
          <p:spPr bwMode="auto">
            <a:xfrm>
              <a:off x="625" y="1475"/>
              <a:ext cx="2031" cy="101"/>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233" name="Rectangle 9"/>
            <p:cNvSpPr>
              <a:spLocks noChangeArrowheads="1"/>
            </p:cNvSpPr>
            <p:nvPr/>
          </p:nvSpPr>
          <p:spPr bwMode="auto">
            <a:xfrm>
              <a:off x="625" y="1583"/>
              <a:ext cx="2031" cy="101"/>
            </a:xfrm>
            <a:prstGeom prst="rect">
              <a:avLst/>
            </a:prstGeom>
            <a:noFill/>
            <a:ln w="28575"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234" name="Rectangle 10"/>
            <p:cNvSpPr>
              <a:spLocks noChangeArrowheads="1"/>
            </p:cNvSpPr>
            <p:nvPr/>
          </p:nvSpPr>
          <p:spPr bwMode="auto">
            <a:xfrm>
              <a:off x="2648" y="1583"/>
              <a:ext cx="1772" cy="497"/>
            </a:xfrm>
            <a:prstGeom prst="rect">
              <a:avLst/>
            </a:prstGeom>
            <a:noFill/>
            <a:ln w="28575"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235" name="Rectangle 11"/>
            <p:cNvSpPr>
              <a:spLocks noChangeArrowheads="1"/>
            </p:cNvSpPr>
            <p:nvPr/>
          </p:nvSpPr>
          <p:spPr bwMode="auto">
            <a:xfrm>
              <a:off x="2648" y="2188"/>
              <a:ext cx="1772" cy="201"/>
            </a:xfrm>
            <a:prstGeom prst="rect">
              <a:avLst/>
            </a:prstGeom>
            <a:noFill/>
            <a:ln w="28575"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4236" name="Rectangle 12"/>
            <p:cNvSpPr>
              <a:spLocks noChangeArrowheads="1"/>
            </p:cNvSpPr>
            <p:nvPr/>
          </p:nvSpPr>
          <p:spPr bwMode="auto">
            <a:xfrm>
              <a:off x="625" y="2180"/>
              <a:ext cx="2031" cy="101"/>
            </a:xfrm>
            <a:prstGeom prst="rect">
              <a:avLst/>
            </a:prstGeom>
            <a:noFill/>
            <a:ln w="28575"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4238" name="Rectangle 14"/>
          <p:cNvSpPr>
            <a:spLocks noChangeArrowheads="1"/>
          </p:cNvSpPr>
          <p:nvPr/>
        </p:nvSpPr>
        <p:spPr bwMode="auto">
          <a:xfrm>
            <a:off x="452438" y="846138"/>
            <a:ext cx="7974013" cy="800100"/>
          </a:xfrm>
          <a:prstGeom prst="rect">
            <a:avLst/>
          </a:prstGeom>
          <a:solidFill>
            <a:schemeClr val="accent2">
              <a:alpha val="50000"/>
            </a:schemeClr>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anchor="ctr"/>
          <a:lstStyle>
            <a:lvl1pPr algn="l" defTabSz="895350">
              <a:buClr>
                <a:schemeClr val="tx2"/>
              </a:buClr>
              <a:tabLst>
                <a:tab pos="1047750" algn="l"/>
              </a:tabLst>
              <a:defRPr sz="1600">
                <a:solidFill>
                  <a:schemeClr val="tx1"/>
                </a:solidFill>
                <a:latin typeface="Arial" charset="0"/>
              </a:defRPr>
            </a:lvl1pPr>
            <a:lvl2pPr marL="225425" indent="-223838" algn="l" defTabSz="895350">
              <a:buClr>
                <a:schemeClr val="tx2"/>
              </a:buClr>
              <a:buSzPct val="125000"/>
              <a:buFont typeface="Arial" charset="0"/>
              <a:buChar char="▪"/>
              <a:tabLst>
                <a:tab pos="1047750" algn="l"/>
              </a:tabLst>
              <a:defRPr sz="1600">
                <a:solidFill>
                  <a:schemeClr val="tx1"/>
                </a:solidFill>
                <a:latin typeface="Arial" charset="0"/>
              </a:defRPr>
            </a:lvl2pPr>
            <a:lvl3pPr marL="431800" indent="-149225" algn="l" defTabSz="895350">
              <a:buClr>
                <a:schemeClr val="tx2"/>
              </a:buClr>
              <a:buSzPct val="120000"/>
              <a:buFont typeface="Arial" charset="0"/>
              <a:buChar char="–"/>
              <a:tabLst>
                <a:tab pos="1047750" algn="l"/>
              </a:tabLst>
              <a:defRPr sz="1600">
                <a:solidFill>
                  <a:schemeClr val="tx1"/>
                </a:solidFill>
                <a:latin typeface="Arial" charset="0"/>
              </a:defRPr>
            </a:lvl3pPr>
            <a:lvl4pPr marL="681038" indent="-134938" algn="l" defTabSz="895350">
              <a:buClr>
                <a:schemeClr val="tx2"/>
              </a:buClr>
              <a:buSzPct val="120000"/>
              <a:buFont typeface="Arial" charset="0"/>
              <a:buChar char="▫"/>
              <a:tabLst>
                <a:tab pos="1047750" algn="l"/>
              </a:tabLst>
              <a:defRPr sz="1600">
                <a:solidFill>
                  <a:schemeClr val="tx1"/>
                </a:solidFill>
                <a:latin typeface="Arial" charset="0"/>
              </a:defRPr>
            </a:lvl4pPr>
            <a:lvl5pPr marL="944563" indent="-149225" algn="l" defTabSz="895350">
              <a:buClr>
                <a:schemeClr val="tx2"/>
              </a:buClr>
              <a:buSzPct val="89000"/>
              <a:buFont typeface="Arial" charset="0"/>
              <a:buChar char="-"/>
              <a:tabLst>
                <a:tab pos="1047750" algn="l"/>
              </a:tabLst>
              <a:defRPr sz="1600">
                <a:solidFill>
                  <a:schemeClr val="tx1"/>
                </a:solidFill>
                <a:latin typeface="Arial" charset="0"/>
              </a:defRPr>
            </a:lvl5pPr>
            <a:lvl6pPr marL="14017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6pPr>
            <a:lvl7pPr marL="18589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7pPr>
            <a:lvl8pPr marL="23161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8pPr>
            <a:lvl9pPr marL="27733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9pPr>
          </a:lstStyle>
          <a:p>
            <a:pPr lvl="1"/>
            <a:r>
              <a:rPr lang="en-US" altLang="ko-KR">
                <a:ea typeface="Gulim" pitchFamily="34" charset="-127"/>
              </a:rPr>
              <a:t>Data that is imported to Excel via a third party application often appears in a layout that requires conversion to database format.  Examples include….</a:t>
            </a:r>
          </a:p>
        </p:txBody>
      </p:sp>
      <p:sp>
        <p:nvSpPr>
          <p:cNvPr id="14" name="McK 3. Unit of measure"/>
          <p:cNvSpPr txBox="1">
            <a:spLocks noChangeArrowheads="1"/>
          </p:cNvSpPr>
          <p:nvPr>
            <p:custDataLst>
              <p:tags r:id="rId4"/>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Databases</a:t>
            </a:r>
            <a:endParaRPr lang="es-CO" sz="1400" b="0" baseline="0" dirty="0">
              <a:solidFill>
                <a:srgbClr val="808080"/>
              </a:solidFill>
            </a:endParaRPr>
          </a:p>
        </p:txBody>
      </p:sp>
    </p:spTree>
    <p:extLst>
      <p:ext uri="{BB962C8B-B14F-4D97-AF65-F5344CB8AC3E}">
        <p14:creationId xmlns:p14="http://schemas.microsoft.com/office/powerpoint/2010/main" val="28919691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64231"/>
                                        </p:tgtEl>
                                        <p:attrNameLst>
                                          <p:attrName>style.visibility</p:attrName>
                                        </p:attrNameLst>
                                      </p:cBhvr>
                                      <p:to>
                                        <p:strVal val="visible"/>
                                      </p:to>
                                    </p:set>
                                    <p:animEffect transition="in" filter="wipe(left)">
                                      <p:cBhvr>
                                        <p:cTn id="7" dur="500"/>
                                        <p:tgtEl>
                                          <p:spTgt spid="564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custDataLst>
              <p:tags r:id="rId1"/>
            </p:custDataLst>
          </p:nvPr>
        </p:nvSpPr>
        <p:spPr>
          <a:xfrm>
            <a:off x="119062" y="230188"/>
            <a:ext cx="8618538" cy="288925"/>
          </a:xfrm>
        </p:spPr>
        <p:txBody>
          <a:bodyPr/>
          <a:lstStyle/>
          <a:p>
            <a:r>
              <a:rPr lang="en-US"/>
              <a:t>Now you try it…</a:t>
            </a:r>
            <a:endParaRPr lang="en-US" altLang="ko-KR">
              <a:ea typeface="Gulim" pitchFamily="34" charset="-127"/>
            </a:endParaRPr>
          </a:p>
        </p:txBody>
      </p:sp>
      <p:sp>
        <p:nvSpPr>
          <p:cNvPr id="611331" name="Rectangle 3"/>
          <p:cNvSpPr>
            <a:spLocks noChangeArrowheads="1"/>
          </p:cNvSpPr>
          <p:nvPr>
            <p:custDataLst>
              <p:tags r:id="rId2"/>
            </p:custDataLst>
          </p:nvPr>
        </p:nvSpPr>
        <p:spPr bwMode="auto">
          <a:xfrm>
            <a:off x="1643063" y="2105025"/>
            <a:ext cx="5084763" cy="1778000"/>
          </a:xfrm>
          <a:prstGeom prst="rect">
            <a:avLst/>
          </a:prstGeom>
          <a:solidFill>
            <a:schemeClr val="bg2"/>
          </a:solidFill>
          <a:ln w="12700" algn="ctr">
            <a:solidFill>
              <a:schemeClr val="accent2"/>
            </a:solidFill>
            <a:miter lim="800000"/>
            <a:headEnd/>
            <a:tailEnd/>
          </a:ln>
          <a:effectLst>
            <a:outerShdw dist="35921" dir="2700000" algn="ctr" rotWithShape="0">
              <a:srgbClr val="DDDDDD"/>
            </a:outerShdw>
          </a:effectLst>
        </p:spPr>
        <p:txBody>
          <a:bodyPr wrap="none" anchor="ct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GB" dirty="0"/>
              <a:t>In the Excel exercise file</a:t>
            </a:r>
          </a:p>
          <a:p>
            <a:r>
              <a:rPr lang="en-GB" dirty="0"/>
              <a:t>Go to the </a:t>
            </a:r>
            <a:r>
              <a:rPr lang="en-GB" b="1" dirty="0"/>
              <a:t>Stepped </a:t>
            </a:r>
            <a:r>
              <a:rPr lang="en-GB" b="1" dirty="0" smtClean="0"/>
              <a:t>Data</a:t>
            </a:r>
            <a:r>
              <a:rPr lang="en-GB" dirty="0" smtClean="0"/>
              <a:t> </a:t>
            </a:r>
            <a:r>
              <a:rPr lang="en-GB" dirty="0"/>
              <a:t>worksheet:</a:t>
            </a:r>
          </a:p>
          <a:p>
            <a:pPr lvl="1"/>
            <a:r>
              <a:rPr lang="en-GB" dirty="0"/>
              <a:t>Highlight cells </a:t>
            </a:r>
            <a:r>
              <a:rPr lang="en-GB" dirty="0" smtClean="0"/>
              <a:t>A7:B95</a:t>
            </a:r>
            <a:endParaRPr lang="en-GB" dirty="0"/>
          </a:p>
          <a:p>
            <a:pPr lvl="1"/>
            <a:r>
              <a:rPr lang="en-GB" dirty="0"/>
              <a:t>Use the F5 method to select blank cells</a:t>
            </a:r>
          </a:p>
          <a:p>
            <a:pPr lvl="1"/>
            <a:r>
              <a:rPr lang="en-GB" dirty="0"/>
              <a:t>Type “=B2” then press CTRL + Enter</a:t>
            </a:r>
          </a:p>
          <a:p>
            <a:pPr lvl="1"/>
            <a:r>
              <a:rPr lang="en-GB" dirty="0"/>
              <a:t>Remove the formulas and remove unneeded rows</a:t>
            </a:r>
          </a:p>
        </p:txBody>
      </p:sp>
      <p:sp>
        <p:nvSpPr>
          <p:cNvPr id="4" name="McK 3. Unit of measure"/>
          <p:cNvSpPr txBox="1">
            <a:spLocks noChangeArrowheads="1"/>
          </p:cNvSpPr>
          <p:nvPr>
            <p:custDataLst>
              <p:tags r:id="rId3"/>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Databases</a:t>
            </a:r>
            <a:endParaRPr lang="es-CO" sz="1400" b="0" baseline="0" dirty="0">
              <a:solidFill>
                <a:srgbClr val="808080"/>
              </a:solidFill>
            </a:endParaRPr>
          </a:p>
        </p:txBody>
      </p:sp>
    </p:spTree>
    <p:extLst>
      <p:ext uri="{BB962C8B-B14F-4D97-AF65-F5344CB8AC3E}">
        <p14:creationId xmlns:p14="http://schemas.microsoft.com/office/powerpoint/2010/main" val="25258696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72038196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4811"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0" y="0"/>
                        <a:ext cx="158750" cy="158750"/>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dirty="0" err="1" smtClean="0">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2" name="Title 1"/>
          <p:cNvSpPr>
            <a:spLocks noGrp="1"/>
          </p:cNvSpPr>
          <p:nvPr>
            <p:ph type="title"/>
          </p:nvPr>
        </p:nvSpPr>
        <p:spPr/>
        <p:txBody>
          <a:bodyPr/>
          <a:lstStyle/>
          <a:p>
            <a:r>
              <a:rPr lang="en-US" smtClean="0"/>
              <a:t>Contents</a:t>
            </a:r>
            <a:endParaRPr lang="en-US"/>
          </a:p>
        </p:txBody>
      </p:sp>
      <p:sp>
        <p:nvSpPr>
          <p:cNvPr id="66" name="Rectangle 65">
            <a:hlinkClick r:id="rId16" action="ppaction://hlinksldjump"/>
          </p:cNvPr>
          <p:cNvSpPr>
            <a:spLocks noGrp="1" noChangeArrowheads="1"/>
          </p:cNvSpPr>
          <p:nvPr>
            <p:custDataLst>
              <p:tags r:id="rId4"/>
            </p:custDataLst>
          </p:nvPr>
        </p:nvSpPr>
        <p:spPr bwMode="gray">
          <a:xfrm>
            <a:off x="3443288" y="1528763"/>
            <a:ext cx="2074863"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255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Introduction</a:t>
            </a:r>
            <a:endParaRPr lang="en-US" noProof="0" dirty="0" smtClean="0">
              <a:sym typeface="+mn-lt"/>
            </a:endParaRPr>
          </a:p>
        </p:txBody>
      </p:sp>
      <p:sp>
        <p:nvSpPr>
          <p:cNvPr id="67" name="Rectangle 11">
            <a:hlinkClick r:id="rId17" action="ppaction://hlinksldjump"/>
          </p:cNvPr>
          <p:cNvSpPr>
            <a:spLocks noChangeArrowheads="1"/>
          </p:cNvSpPr>
          <p:nvPr>
            <p:custDataLst>
              <p:tags r:id="rId5"/>
            </p:custDataLst>
          </p:nvPr>
        </p:nvSpPr>
        <p:spPr bwMode="gray">
          <a:xfrm>
            <a:off x="3443288" y="1936750"/>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963" tIns="80963" rIns="0" bIns="80963">
            <a:no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s-CO" dirty="0" err="1" smtClean="0">
                <a:latin typeface="+mn-lt"/>
                <a:sym typeface="+mn-lt"/>
              </a:rPr>
              <a:t>Databases</a:t>
            </a:r>
            <a:endParaRPr lang="es-CO" dirty="0">
              <a:latin typeface="+mn-lt"/>
              <a:sym typeface="+mn-lt"/>
            </a:endParaRPr>
          </a:p>
        </p:txBody>
      </p:sp>
      <p:sp>
        <p:nvSpPr>
          <p:cNvPr id="68" name="Rectangle 67"/>
          <p:cNvSpPr>
            <a:spLocks noGrp="1" noChangeArrowheads="1"/>
          </p:cNvSpPr>
          <p:nvPr>
            <p:custDataLst>
              <p:tags r:id="rId6"/>
            </p:custDataLst>
          </p:nvPr>
        </p:nvSpPr>
        <p:spPr bwMode="gray">
          <a:xfrm>
            <a:off x="3443288" y="2343150"/>
            <a:ext cx="2074863" cy="406400"/>
          </a:xfrm>
          <a:prstGeom prst="rect">
            <a:avLst/>
          </a:prstGeom>
          <a:solidFill>
            <a:srgbClr val="D6D7D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Importing data</a:t>
            </a:r>
            <a:endParaRPr lang="en-US" noProof="0" dirty="0" smtClean="0">
              <a:sym typeface="+mn-lt"/>
            </a:endParaRPr>
          </a:p>
        </p:txBody>
      </p:sp>
      <p:sp>
        <p:nvSpPr>
          <p:cNvPr id="21" name="Rectangle 20">
            <a:hlinkClick r:id="rId18" action="ppaction://hlinksldjump"/>
          </p:cNvPr>
          <p:cNvSpPr>
            <a:spLocks noGrp="1" noChangeArrowheads="1"/>
          </p:cNvSpPr>
          <p:nvPr>
            <p:custDataLst>
              <p:tags r:id="rId7"/>
            </p:custDataLst>
          </p:nvPr>
        </p:nvSpPr>
        <p:spPr bwMode="gray">
          <a:xfrm>
            <a:off x="3443288" y="2749550"/>
            <a:ext cx="2074863" cy="407988"/>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n-US" altLang="en-US" dirty="0" smtClean="0">
                <a:sym typeface="+mn-lt"/>
              </a:rPr>
              <a:t>Paste Special</a:t>
            </a:r>
            <a:endParaRPr lang="en-US" noProof="0" dirty="0" smtClean="0">
              <a:sym typeface="+mn-lt"/>
            </a:endParaRPr>
          </a:p>
        </p:txBody>
      </p:sp>
      <p:sp>
        <p:nvSpPr>
          <p:cNvPr id="22" name="Rectangle 21">
            <a:hlinkClick r:id="rId19" action="ppaction://hlinksldjump"/>
          </p:cNvPr>
          <p:cNvSpPr>
            <a:spLocks noGrp="1" noChangeArrowheads="1"/>
          </p:cNvSpPr>
          <p:nvPr>
            <p:custDataLst>
              <p:tags r:id="rId8"/>
            </p:custDataLst>
          </p:nvPr>
        </p:nvSpPr>
        <p:spPr bwMode="gray">
          <a:xfrm>
            <a:off x="3443288" y="3157538"/>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n-US" altLang="en-US" dirty="0" smtClean="0">
                <a:sym typeface="+mn-lt"/>
              </a:rPr>
              <a:t>Text to columns</a:t>
            </a:r>
            <a:endParaRPr lang="en-US" noProof="0" dirty="0" smtClean="0">
              <a:sym typeface="+mn-lt"/>
            </a:endParaRPr>
          </a:p>
        </p:txBody>
      </p:sp>
      <p:sp>
        <p:nvSpPr>
          <p:cNvPr id="26" name="Rectangle 25">
            <a:hlinkClick r:id="rId20" action="ppaction://hlinksldjump"/>
          </p:cNvPr>
          <p:cNvSpPr>
            <a:spLocks noGrp="1" noChangeArrowheads="1"/>
          </p:cNvSpPr>
          <p:nvPr>
            <p:custDataLst>
              <p:tags r:id="rId9"/>
            </p:custDataLst>
          </p:nvPr>
        </p:nvSpPr>
        <p:spPr bwMode="gray">
          <a:xfrm>
            <a:off x="3443288" y="3563938"/>
            <a:ext cx="2074863" cy="407988"/>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255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n-US" altLang="en-US" dirty="0" smtClean="0">
                <a:sym typeface="+mn-lt"/>
              </a:rPr>
              <a:t>Importing wizard</a:t>
            </a:r>
            <a:endParaRPr lang="en-US" noProof="0" dirty="0" smtClean="0">
              <a:sym typeface="+mn-lt"/>
            </a:endParaRPr>
          </a:p>
        </p:txBody>
      </p:sp>
      <p:sp>
        <p:nvSpPr>
          <p:cNvPr id="28" name="Rectangle 27">
            <a:hlinkClick r:id="rId21" action="ppaction://hlinksldjump"/>
          </p:cNvPr>
          <p:cNvSpPr>
            <a:spLocks noGrp="1" noChangeArrowheads="1"/>
          </p:cNvSpPr>
          <p:nvPr>
            <p:custDataLst>
              <p:tags r:id="rId10"/>
            </p:custDataLst>
          </p:nvPr>
        </p:nvSpPr>
        <p:spPr bwMode="gray">
          <a:xfrm>
            <a:off x="3443288" y="3971925"/>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Sorting and filtering</a:t>
            </a:r>
            <a:endParaRPr lang="en-US" noProof="0" dirty="0" smtClean="0">
              <a:sym typeface="+mn-lt"/>
            </a:endParaRPr>
          </a:p>
        </p:txBody>
      </p:sp>
      <p:sp>
        <p:nvSpPr>
          <p:cNvPr id="70" name="Rectangle 69">
            <a:hlinkClick r:id="rId22" action="ppaction://hlinksldjump"/>
          </p:cNvPr>
          <p:cNvSpPr>
            <a:spLocks noGrp="1" noChangeArrowheads="1"/>
          </p:cNvSpPr>
          <p:nvPr>
            <p:custDataLst>
              <p:tags r:id="rId11"/>
            </p:custDataLst>
          </p:nvPr>
        </p:nvSpPr>
        <p:spPr bwMode="gray">
          <a:xfrm>
            <a:off x="3443288" y="4378325"/>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Pivot Tables</a:t>
            </a:r>
            <a:endParaRPr lang="en-US" noProof="0" dirty="0" smtClean="0">
              <a:sym typeface="+mn-lt"/>
            </a:endParaRPr>
          </a:p>
        </p:txBody>
      </p:sp>
      <p:sp>
        <p:nvSpPr>
          <p:cNvPr id="71" name="Rectangle 70">
            <a:hlinkClick r:id="rId23" action="ppaction://hlinksldjump"/>
          </p:cNvPr>
          <p:cNvSpPr>
            <a:spLocks noGrp="1" noChangeArrowheads="1"/>
          </p:cNvSpPr>
          <p:nvPr>
            <p:custDataLst>
              <p:tags r:id="rId12"/>
            </p:custDataLst>
          </p:nvPr>
        </p:nvSpPr>
        <p:spPr bwMode="gray">
          <a:xfrm>
            <a:off x="3443288" y="4784725"/>
            <a:ext cx="2074863"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Modeling</a:t>
            </a:r>
            <a:endParaRPr lang="en-US" noProof="0" dirty="0" smtClean="0">
              <a:sym typeface="+mn-lt"/>
            </a:endParaRPr>
          </a:p>
        </p:txBody>
      </p:sp>
      <p:sp>
        <p:nvSpPr>
          <p:cNvPr id="9" name="McK 1. On-page tracker" hidden="1"/>
          <p:cNvSpPr>
            <a:spLocks noChangeArrowheads="1"/>
          </p:cNvSpPr>
          <p:nvPr/>
        </p:nvSpPr>
        <p:spPr bwMode="auto">
          <a:xfrm>
            <a:off x="119063" y="10054"/>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Tree>
    <p:extLst>
      <p:ext uri="{BB962C8B-B14F-4D97-AF65-F5344CB8AC3E}">
        <p14:creationId xmlns:p14="http://schemas.microsoft.com/office/powerpoint/2010/main" val="1245746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12405665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3787"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0" y="0"/>
                        <a:ext cx="158750" cy="158750"/>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dirty="0" err="1" smtClean="0">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2" name="Title 1"/>
          <p:cNvSpPr>
            <a:spLocks noGrp="1"/>
          </p:cNvSpPr>
          <p:nvPr>
            <p:ph type="title"/>
          </p:nvPr>
        </p:nvSpPr>
        <p:spPr/>
        <p:txBody>
          <a:bodyPr/>
          <a:lstStyle/>
          <a:p>
            <a:r>
              <a:rPr lang="en-US" smtClean="0"/>
              <a:t>Contents</a:t>
            </a:r>
            <a:endParaRPr lang="en-US"/>
          </a:p>
        </p:txBody>
      </p:sp>
      <p:sp>
        <p:nvSpPr>
          <p:cNvPr id="48" name="Rectangle 47">
            <a:hlinkClick r:id="rId16" action="ppaction://hlinksldjump"/>
          </p:cNvPr>
          <p:cNvSpPr>
            <a:spLocks noGrp="1" noChangeArrowheads="1"/>
          </p:cNvSpPr>
          <p:nvPr>
            <p:custDataLst>
              <p:tags r:id="rId4"/>
            </p:custDataLst>
          </p:nvPr>
        </p:nvSpPr>
        <p:spPr bwMode="gray">
          <a:xfrm>
            <a:off x="3443288" y="1528763"/>
            <a:ext cx="2074863"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255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Introduction</a:t>
            </a:r>
            <a:endParaRPr lang="en-US" noProof="0" dirty="0" smtClean="0">
              <a:sym typeface="+mn-lt"/>
            </a:endParaRPr>
          </a:p>
        </p:txBody>
      </p:sp>
      <p:sp>
        <p:nvSpPr>
          <p:cNvPr id="49" name="Rectangle 11">
            <a:hlinkClick r:id="rId17" action="ppaction://hlinksldjump"/>
          </p:cNvPr>
          <p:cNvSpPr>
            <a:spLocks noChangeArrowheads="1"/>
          </p:cNvSpPr>
          <p:nvPr>
            <p:custDataLst>
              <p:tags r:id="rId5"/>
            </p:custDataLst>
          </p:nvPr>
        </p:nvSpPr>
        <p:spPr bwMode="gray">
          <a:xfrm>
            <a:off x="3443288" y="1936750"/>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963" tIns="80963" rIns="0" bIns="80963">
            <a:no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s-CO" dirty="0" err="1" smtClean="0">
                <a:latin typeface="+mn-lt"/>
                <a:sym typeface="+mn-lt"/>
              </a:rPr>
              <a:t>Databases</a:t>
            </a:r>
            <a:endParaRPr lang="es-CO" dirty="0">
              <a:latin typeface="+mn-lt"/>
              <a:sym typeface="+mn-lt"/>
            </a:endParaRPr>
          </a:p>
        </p:txBody>
      </p:sp>
      <p:sp>
        <p:nvSpPr>
          <p:cNvPr id="50" name="Rectangle 49">
            <a:hlinkClick r:id="rId18" action="ppaction://hlinksldjump"/>
          </p:cNvPr>
          <p:cNvSpPr>
            <a:spLocks noGrp="1" noChangeArrowheads="1"/>
          </p:cNvSpPr>
          <p:nvPr>
            <p:custDataLst>
              <p:tags r:id="rId6"/>
            </p:custDataLst>
          </p:nvPr>
        </p:nvSpPr>
        <p:spPr bwMode="gray">
          <a:xfrm>
            <a:off x="3443288" y="2343150"/>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b="1" dirty="0" smtClean="0">
                <a:sym typeface="+mn-lt"/>
              </a:rPr>
              <a:t>Importing data</a:t>
            </a:r>
            <a:endParaRPr lang="en-US" b="1" noProof="0" dirty="0" smtClean="0">
              <a:sym typeface="+mn-lt"/>
            </a:endParaRPr>
          </a:p>
        </p:txBody>
      </p:sp>
      <p:sp>
        <p:nvSpPr>
          <p:cNvPr id="36" name="Rectangle 35"/>
          <p:cNvSpPr>
            <a:spLocks noGrp="1" noChangeArrowheads="1"/>
          </p:cNvSpPr>
          <p:nvPr>
            <p:custDataLst>
              <p:tags r:id="rId7"/>
            </p:custDataLst>
          </p:nvPr>
        </p:nvSpPr>
        <p:spPr bwMode="gray">
          <a:xfrm>
            <a:off x="3443288" y="2749550"/>
            <a:ext cx="2074863" cy="407988"/>
          </a:xfrm>
          <a:prstGeom prst="rect">
            <a:avLst/>
          </a:prstGeom>
          <a:solidFill>
            <a:srgbClr val="969696"/>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n-US" altLang="en-US" b="1" dirty="0" smtClean="0">
                <a:sym typeface="+mn-lt"/>
              </a:rPr>
              <a:t>Paste Special</a:t>
            </a:r>
            <a:endParaRPr lang="en-US" b="1" noProof="0" dirty="0" smtClean="0">
              <a:sym typeface="+mn-lt"/>
            </a:endParaRPr>
          </a:p>
        </p:txBody>
      </p:sp>
      <p:sp>
        <p:nvSpPr>
          <p:cNvPr id="21" name="Rectangle 20">
            <a:hlinkClick r:id="rId19" action="ppaction://hlinksldjump"/>
          </p:cNvPr>
          <p:cNvSpPr>
            <a:spLocks noGrp="1" noChangeArrowheads="1"/>
          </p:cNvSpPr>
          <p:nvPr>
            <p:custDataLst>
              <p:tags r:id="rId8"/>
            </p:custDataLst>
          </p:nvPr>
        </p:nvSpPr>
        <p:spPr bwMode="gray">
          <a:xfrm>
            <a:off x="3443288" y="3157538"/>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n-US" altLang="en-US" dirty="0" smtClean="0">
                <a:sym typeface="+mn-lt"/>
              </a:rPr>
              <a:t>Text to columns</a:t>
            </a:r>
            <a:endParaRPr lang="en-US" noProof="0" dirty="0" smtClean="0">
              <a:sym typeface="+mn-lt"/>
            </a:endParaRPr>
          </a:p>
        </p:txBody>
      </p:sp>
      <p:sp>
        <p:nvSpPr>
          <p:cNvPr id="25" name="Rectangle 24">
            <a:hlinkClick r:id="rId20" action="ppaction://hlinksldjump"/>
          </p:cNvPr>
          <p:cNvSpPr>
            <a:spLocks noGrp="1" noChangeArrowheads="1"/>
          </p:cNvSpPr>
          <p:nvPr>
            <p:custDataLst>
              <p:tags r:id="rId9"/>
            </p:custDataLst>
          </p:nvPr>
        </p:nvSpPr>
        <p:spPr bwMode="gray">
          <a:xfrm>
            <a:off x="3443288" y="3563938"/>
            <a:ext cx="2074863" cy="407988"/>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255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n-US" altLang="en-US" dirty="0" smtClean="0">
                <a:sym typeface="+mn-lt"/>
              </a:rPr>
              <a:t>Importing wizard</a:t>
            </a:r>
            <a:endParaRPr lang="en-US" noProof="0" dirty="0" smtClean="0">
              <a:sym typeface="+mn-lt"/>
            </a:endParaRPr>
          </a:p>
        </p:txBody>
      </p:sp>
      <p:sp>
        <p:nvSpPr>
          <p:cNvPr id="27" name="Rectangle 26">
            <a:hlinkClick r:id="rId21" action="ppaction://hlinksldjump"/>
          </p:cNvPr>
          <p:cNvSpPr>
            <a:spLocks noGrp="1" noChangeArrowheads="1"/>
          </p:cNvSpPr>
          <p:nvPr>
            <p:custDataLst>
              <p:tags r:id="rId10"/>
            </p:custDataLst>
          </p:nvPr>
        </p:nvSpPr>
        <p:spPr bwMode="gray">
          <a:xfrm>
            <a:off x="3443288" y="3971925"/>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Sorting and filtering</a:t>
            </a:r>
            <a:endParaRPr lang="en-US" noProof="0" dirty="0" smtClean="0">
              <a:sym typeface="+mn-lt"/>
            </a:endParaRPr>
          </a:p>
        </p:txBody>
      </p:sp>
      <p:sp>
        <p:nvSpPr>
          <p:cNvPr id="52" name="Rectangle 51">
            <a:hlinkClick r:id="rId22" action="ppaction://hlinksldjump"/>
          </p:cNvPr>
          <p:cNvSpPr>
            <a:spLocks noGrp="1" noChangeArrowheads="1"/>
          </p:cNvSpPr>
          <p:nvPr>
            <p:custDataLst>
              <p:tags r:id="rId11"/>
            </p:custDataLst>
          </p:nvPr>
        </p:nvSpPr>
        <p:spPr bwMode="gray">
          <a:xfrm>
            <a:off x="3443288" y="4378325"/>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Pivot Tables</a:t>
            </a:r>
            <a:endParaRPr lang="en-US" noProof="0" dirty="0" smtClean="0">
              <a:sym typeface="+mn-lt"/>
            </a:endParaRPr>
          </a:p>
        </p:txBody>
      </p:sp>
      <p:sp>
        <p:nvSpPr>
          <p:cNvPr id="53" name="Rectangle 52">
            <a:hlinkClick r:id="rId23" action="ppaction://hlinksldjump"/>
          </p:cNvPr>
          <p:cNvSpPr>
            <a:spLocks noGrp="1" noChangeArrowheads="1"/>
          </p:cNvSpPr>
          <p:nvPr>
            <p:custDataLst>
              <p:tags r:id="rId12"/>
            </p:custDataLst>
          </p:nvPr>
        </p:nvSpPr>
        <p:spPr bwMode="gray">
          <a:xfrm>
            <a:off x="3443288" y="4784725"/>
            <a:ext cx="2074863"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Modeling</a:t>
            </a:r>
            <a:endParaRPr lang="en-US" noProof="0" dirty="0" smtClean="0">
              <a:sym typeface="+mn-lt"/>
            </a:endParaRPr>
          </a:p>
        </p:txBody>
      </p:sp>
      <p:sp>
        <p:nvSpPr>
          <p:cNvPr id="9" name="McK 1. On-page tracker" hidden="1"/>
          <p:cNvSpPr>
            <a:spLocks noChangeArrowheads="1"/>
          </p:cNvSpPr>
          <p:nvPr/>
        </p:nvSpPr>
        <p:spPr bwMode="auto">
          <a:xfrm>
            <a:off x="119063" y="10054"/>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Tree>
    <p:extLst>
      <p:ext uri="{BB962C8B-B14F-4D97-AF65-F5344CB8AC3E}">
        <p14:creationId xmlns:p14="http://schemas.microsoft.com/office/powerpoint/2010/main" val="756823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586" name="Object 2"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9145" name="think-cell Slide" r:id="rId13" imgW="305" imgH="305" progId="TCLayout.ActiveDocument.1">
                  <p:embed/>
                </p:oleObj>
              </mc:Choice>
              <mc:Fallback>
                <p:oleObj name="think-cell Slide" r:id="rId13" imgW="305" imgH="305"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0" name="Picture 15"/>
          <p:cNvPicPr>
            <a:picLocks noChangeAspect="1" noChangeArrowheads="1"/>
          </p:cNvPicPr>
          <p:nvPr>
            <p:custDataLst>
              <p:tags r:id="rId3"/>
            </p:custDataLst>
          </p:nvPr>
        </p:nvPicPr>
        <p:blipFill>
          <a:blip r:embed="rId15" cstate="email">
            <a:extLst>
              <a:ext uri="{28A0092B-C50C-407E-A947-70E740481C1C}">
                <a14:useLocalDpi xmlns:a14="http://schemas.microsoft.com/office/drawing/2010/main"/>
              </a:ext>
            </a:extLst>
          </a:blip>
          <a:srcRect/>
          <a:stretch>
            <a:fillRect/>
          </a:stretch>
        </p:blipFill>
        <p:spPr bwMode="auto">
          <a:xfrm>
            <a:off x="2883049" y="2964211"/>
            <a:ext cx="4573193" cy="318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3588" name="Rectangle 4"/>
          <p:cNvSpPr>
            <a:spLocks noGrp="1" noChangeArrowheads="1"/>
          </p:cNvSpPr>
          <p:nvPr>
            <p:ph type="title"/>
            <p:custDataLst>
              <p:tags r:id="rId4"/>
            </p:custDataLst>
          </p:nvPr>
        </p:nvSpPr>
        <p:spPr>
          <a:xfrm>
            <a:off x="119062" y="230188"/>
            <a:ext cx="8618538" cy="338554"/>
          </a:xfrm>
        </p:spPr>
        <p:txBody>
          <a:bodyPr/>
          <a:lstStyle/>
          <a:p>
            <a:r>
              <a:rPr lang="es-ES" dirty="0" smtClean="0"/>
              <a:t>Paste </a:t>
            </a:r>
            <a:r>
              <a:rPr lang="es-ES" dirty="0" err="1" smtClean="0"/>
              <a:t>special</a:t>
            </a:r>
            <a:endParaRPr lang="es-MX" dirty="0"/>
          </a:p>
        </p:txBody>
      </p:sp>
      <p:sp>
        <p:nvSpPr>
          <p:cNvPr id="323662" name="Rectangle 78"/>
          <p:cNvSpPr>
            <a:spLocks noChangeArrowheads="1"/>
          </p:cNvSpPr>
          <p:nvPr>
            <p:custDataLst>
              <p:tags r:id="rId5"/>
            </p:custDataLst>
          </p:nvPr>
        </p:nvSpPr>
        <p:spPr bwMode="auto">
          <a:xfrm>
            <a:off x="2435225" y="976313"/>
            <a:ext cx="609441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n-US" dirty="0"/>
              <a:t>Use the Paste Special dialog to copy complex items from a Microsoft Office Excel worksheet and paste them into the same worksheet or another Excel worksheet using only specific attributes of the copied data, or a mathematical operation that you want to apply to the copied </a:t>
            </a:r>
            <a:r>
              <a:rPr lang="en-US" dirty="0" smtClean="0"/>
              <a:t>data</a:t>
            </a:r>
            <a:endParaRPr lang="es-CO" dirty="0"/>
          </a:p>
        </p:txBody>
      </p:sp>
      <p:sp>
        <p:nvSpPr>
          <p:cNvPr id="61" name="Line 79"/>
          <p:cNvSpPr>
            <a:spLocks noChangeShapeType="1"/>
          </p:cNvSpPr>
          <p:nvPr>
            <p:custDataLst>
              <p:tags r:id="rId6"/>
            </p:custDataLst>
          </p:nvPr>
        </p:nvSpPr>
        <p:spPr bwMode="auto">
          <a:xfrm>
            <a:off x="2435225" y="2870200"/>
            <a:ext cx="5988050" cy="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Rectangle 3"/>
          <p:cNvSpPr/>
          <p:nvPr/>
        </p:nvSpPr>
        <p:spPr>
          <a:xfrm>
            <a:off x="4464423" y="3765176"/>
            <a:ext cx="2829261" cy="968189"/>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err="1" smtClean="0">
              <a:solidFill>
                <a:schemeClr val="tx1"/>
              </a:solidFill>
            </a:endParaRPr>
          </a:p>
        </p:txBody>
      </p:sp>
      <p:sp>
        <p:nvSpPr>
          <p:cNvPr id="73" name="Rectangle 72"/>
          <p:cNvSpPr/>
          <p:nvPr/>
        </p:nvSpPr>
        <p:spPr>
          <a:xfrm>
            <a:off x="4464423" y="4891620"/>
            <a:ext cx="2829261" cy="573265"/>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err="1" smtClean="0">
              <a:solidFill>
                <a:schemeClr val="tx1"/>
              </a:solidFill>
            </a:endParaRPr>
          </a:p>
        </p:txBody>
      </p:sp>
      <p:sp>
        <p:nvSpPr>
          <p:cNvPr id="49" name="McK 3. Unit of measure"/>
          <p:cNvSpPr txBox="1">
            <a:spLocks noChangeArrowheads="1"/>
          </p:cNvSpPr>
          <p:nvPr>
            <p:custDataLst>
              <p:tags r:id="rId7"/>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Importing</a:t>
            </a:r>
            <a:r>
              <a:rPr lang="es-CO" sz="1400" b="0" baseline="0" dirty="0" smtClean="0">
                <a:solidFill>
                  <a:srgbClr val="808080"/>
                </a:solidFill>
              </a:rPr>
              <a:t> </a:t>
            </a:r>
            <a:r>
              <a:rPr lang="es-CO" sz="1400" b="0" baseline="0" dirty="0" smtClean="0">
                <a:solidFill>
                  <a:srgbClr val="808080"/>
                </a:solidFill>
              </a:rPr>
              <a:t>data</a:t>
            </a:r>
            <a:endParaRPr lang="es-CO" sz="1400" b="0" baseline="0" dirty="0">
              <a:solidFill>
                <a:srgbClr val="808080"/>
              </a:solidFill>
            </a:endParaRPr>
          </a:p>
        </p:txBody>
      </p:sp>
      <p:sp>
        <p:nvSpPr>
          <p:cNvPr id="50" name="Rectangle 30"/>
          <p:cNvSpPr>
            <a:spLocks noChangeArrowheads="1"/>
          </p:cNvSpPr>
          <p:nvPr>
            <p:custDataLst>
              <p:tags r:id="rId8"/>
            </p:custDataLst>
          </p:nvPr>
        </p:nvSpPr>
        <p:spPr bwMode="blackWhite">
          <a:xfrm>
            <a:off x="125413" y="835025"/>
            <a:ext cx="1598613" cy="5313363"/>
          </a:xfrm>
          <a:prstGeom prst="rect">
            <a:avLst/>
          </a:prstGeom>
          <a:solidFill>
            <a:srgbClr val="DDDDDD">
              <a:alpha val="50000"/>
            </a:srgbClr>
          </a:solidFill>
          <a:ln w="12700" algn="ctr">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p>
        </p:txBody>
      </p:sp>
      <p:sp>
        <p:nvSpPr>
          <p:cNvPr id="53" name="Rectangle 31"/>
          <p:cNvSpPr>
            <a:spLocks noChangeArrowheads="1"/>
          </p:cNvSpPr>
          <p:nvPr>
            <p:custDataLst>
              <p:tags r:id="rId9"/>
            </p:custDataLst>
          </p:nvPr>
        </p:nvSpPr>
        <p:spPr bwMode="auto">
          <a:xfrm>
            <a:off x="538163" y="976313"/>
            <a:ext cx="1663700" cy="1698625"/>
          </a:xfrm>
          <a:prstGeom prst="rect">
            <a:avLst/>
          </a:prstGeom>
          <a:solidFill>
            <a:schemeClr val="accent1"/>
          </a:solidFill>
          <a:ln w="9525" algn="ctr">
            <a:solidFill>
              <a:schemeClr val="accent2"/>
            </a:solidFill>
            <a:miter lim="800000"/>
            <a:headEnd/>
            <a:tailEnd/>
          </a:ln>
          <a:effectLst>
            <a:outerShdw dist="53882" dir="2700000" algn="ctr" rotWithShape="0">
              <a:srgbClr val="DDDDDD"/>
            </a:outerShdw>
          </a:effectLst>
        </p:spPr>
        <p:txBody>
          <a:bodyPr anchor="ctr"/>
          <a:lstStyle>
            <a:lvl1pPr algn="l">
              <a:buClr>
                <a:schemeClr val="tx2"/>
              </a:buClr>
              <a:defRPr sz="1600">
                <a:solidFill>
                  <a:schemeClr val="tx1"/>
                </a:solidFill>
                <a:latin typeface="Arial" charset="0"/>
              </a:defRPr>
            </a:lvl1pPr>
            <a:lvl2pPr algn="l">
              <a:buClr>
                <a:schemeClr val="tx2"/>
              </a:buClr>
              <a:buSzPct val="125000"/>
              <a:buFont typeface="Arial" charset="0"/>
              <a:buChar char="▪"/>
              <a:defRPr sz="1600">
                <a:solidFill>
                  <a:schemeClr val="tx1"/>
                </a:solidFill>
                <a:latin typeface="Arial" charset="0"/>
              </a:defRPr>
            </a:lvl2pPr>
            <a:lvl3pPr algn="l">
              <a:buClr>
                <a:schemeClr val="tx2"/>
              </a:buClr>
              <a:buSzPct val="120000"/>
              <a:buFont typeface="Arial" charset="0"/>
              <a:buChar char="–"/>
              <a:defRPr sz="1600">
                <a:solidFill>
                  <a:schemeClr val="tx1"/>
                </a:solidFill>
                <a:latin typeface="Arial" charset="0"/>
              </a:defRPr>
            </a:lvl3pPr>
            <a:lvl4pPr algn="l">
              <a:buClr>
                <a:schemeClr val="tx2"/>
              </a:buClr>
              <a:buSzPct val="120000"/>
              <a:buFont typeface="Arial" charset="0"/>
              <a:buChar char="▫"/>
              <a:defRPr sz="1600">
                <a:solidFill>
                  <a:schemeClr val="tx1"/>
                </a:solidFill>
                <a:latin typeface="Arial" charset="0"/>
              </a:defRPr>
            </a:lvl4pPr>
            <a:lvl5pPr algn="l">
              <a:buClr>
                <a:schemeClr val="tx2"/>
              </a:buClr>
              <a:buSzPct val="89000"/>
              <a:buFont typeface="Arial" charset="0"/>
              <a:buChar char="-"/>
              <a:defRPr sz="1600">
                <a:solidFill>
                  <a:schemeClr val="tx1"/>
                </a:solidFill>
                <a:latin typeface="Arial" charset="0"/>
              </a:defRPr>
            </a:lvl5pPr>
            <a:lvl6pPr fontAlgn="base">
              <a:spcBef>
                <a:spcPct val="0"/>
              </a:spcBef>
              <a:spcAft>
                <a:spcPct val="0"/>
              </a:spcAft>
              <a:buClr>
                <a:schemeClr val="tx2"/>
              </a:buClr>
              <a:buSzPct val="89000"/>
              <a:buFont typeface="Arial" charset="0"/>
              <a:buChar char="-"/>
              <a:defRPr sz="1600">
                <a:solidFill>
                  <a:schemeClr val="tx1"/>
                </a:solidFill>
                <a:latin typeface="Arial" charset="0"/>
              </a:defRPr>
            </a:lvl6pPr>
            <a:lvl7pPr fontAlgn="base">
              <a:spcBef>
                <a:spcPct val="0"/>
              </a:spcBef>
              <a:spcAft>
                <a:spcPct val="0"/>
              </a:spcAft>
              <a:buClr>
                <a:schemeClr val="tx2"/>
              </a:buClr>
              <a:buSzPct val="89000"/>
              <a:buFont typeface="Arial" charset="0"/>
              <a:buChar char="-"/>
              <a:defRPr sz="1600">
                <a:solidFill>
                  <a:schemeClr val="tx1"/>
                </a:solidFill>
                <a:latin typeface="Arial" charset="0"/>
              </a:defRPr>
            </a:lvl7pPr>
            <a:lvl8pPr fontAlgn="base">
              <a:spcBef>
                <a:spcPct val="0"/>
              </a:spcBef>
              <a:spcAft>
                <a:spcPct val="0"/>
              </a:spcAft>
              <a:buClr>
                <a:schemeClr val="tx2"/>
              </a:buClr>
              <a:buSzPct val="89000"/>
              <a:buFont typeface="Arial" charset="0"/>
              <a:buChar char="-"/>
              <a:defRPr sz="1600">
                <a:solidFill>
                  <a:schemeClr val="tx1"/>
                </a:solidFill>
                <a:latin typeface="Arial" charset="0"/>
              </a:defRPr>
            </a:lvl8pPr>
            <a:lvl9pPr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buClrTx/>
            </a:pPr>
            <a:r>
              <a:rPr lang="es-ES" b="1" dirty="0" err="1" smtClean="0">
                <a:solidFill>
                  <a:schemeClr val="tx2"/>
                </a:solidFill>
              </a:rPr>
              <a:t>Description</a:t>
            </a:r>
            <a:endParaRPr lang="es-ES" b="1" dirty="0">
              <a:solidFill>
                <a:schemeClr val="tx2"/>
              </a:solidFill>
            </a:endParaRPr>
          </a:p>
        </p:txBody>
      </p:sp>
      <p:sp>
        <p:nvSpPr>
          <p:cNvPr id="54" name="Rectangle 32"/>
          <p:cNvSpPr>
            <a:spLocks noChangeArrowheads="1"/>
          </p:cNvSpPr>
          <p:nvPr>
            <p:custDataLst>
              <p:tags r:id="rId10"/>
            </p:custDataLst>
          </p:nvPr>
        </p:nvSpPr>
        <p:spPr bwMode="auto">
          <a:xfrm>
            <a:off x="538163" y="3065463"/>
            <a:ext cx="1663700" cy="2930525"/>
          </a:xfrm>
          <a:prstGeom prst="rect">
            <a:avLst/>
          </a:prstGeom>
          <a:solidFill>
            <a:schemeClr val="accent1"/>
          </a:solidFill>
          <a:ln w="9525" algn="ctr">
            <a:solidFill>
              <a:schemeClr val="accent2"/>
            </a:solidFill>
            <a:miter lim="800000"/>
            <a:headEnd/>
            <a:tailEnd/>
          </a:ln>
          <a:effectLst>
            <a:outerShdw dist="53882" dir="2700000" algn="ctr" rotWithShape="0">
              <a:srgbClr val="DDDDDD"/>
            </a:outerShdw>
          </a:effectLst>
        </p:spPr>
        <p:txBody>
          <a:bodyPr anchor="ctr"/>
          <a:lstStyle>
            <a:lvl1pPr algn="l">
              <a:buClr>
                <a:schemeClr val="tx2"/>
              </a:buClr>
              <a:defRPr sz="1600">
                <a:solidFill>
                  <a:schemeClr val="tx1"/>
                </a:solidFill>
                <a:latin typeface="Arial" charset="0"/>
              </a:defRPr>
            </a:lvl1pPr>
            <a:lvl2pPr algn="l">
              <a:buClr>
                <a:schemeClr val="tx2"/>
              </a:buClr>
              <a:buSzPct val="125000"/>
              <a:buFont typeface="Arial" charset="0"/>
              <a:buChar char="▪"/>
              <a:defRPr sz="1600">
                <a:solidFill>
                  <a:schemeClr val="tx1"/>
                </a:solidFill>
                <a:latin typeface="Arial" charset="0"/>
              </a:defRPr>
            </a:lvl2pPr>
            <a:lvl3pPr algn="l">
              <a:buClr>
                <a:schemeClr val="tx2"/>
              </a:buClr>
              <a:buSzPct val="120000"/>
              <a:buFont typeface="Arial" charset="0"/>
              <a:buChar char="–"/>
              <a:defRPr sz="1600">
                <a:solidFill>
                  <a:schemeClr val="tx1"/>
                </a:solidFill>
                <a:latin typeface="Arial" charset="0"/>
              </a:defRPr>
            </a:lvl3pPr>
            <a:lvl4pPr algn="l">
              <a:buClr>
                <a:schemeClr val="tx2"/>
              </a:buClr>
              <a:buSzPct val="120000"/>
              <a:buFont typeface="Arial" charset="0"/>
              <a:buChar char="▫"/>
              <a:defRPr sz="1600">
                <a:solidFill>
                  <a:schemeClr val="tx1"/>
                </a:solidFill>
                <a:latin typeface="Arial" charset="0"/>
              </a:defRPr>
            </a:lvl4pPr>
            <a:lvl5pPr algn="l">
              <a:buClr>
                <a:schemeClr val="tx2"/>
              </a:buClr>
              <a:buSzPct val="89000"/>
              <a:buFont typeface="Arial" charset="0"/>
              <a:buChar char="-"/>
              <a:defRPr sz="1600">
                <a:solidFill>
                  <a:schemeClr val="tx1"/>
                </a:solidFill>
                <a:latin typeface="Arial" charset="0"/>
              </a:defRPr>
            </a:lvl5pPr>
            <a:lvl6pPr fontAlgn="base">
              <a:spcBef>
                <a:spcPct val="0"/>
              </a:spcBef>
              <a:spcAft>
                <a:spcPct val="0"/>
              </a:spcAft>
              <a:buClr>
                <a:schemeClr val="tx2"/>
              </a:buClr>
              <a:buSzPct val="89000"/>
              <a:buFont typeface="Arial" charset="0"/>
              <a:buChar char="-"/>
              <a:defRPr sz="1600">
                <a:solidFill>
                  <a:schemeClr val="tx1"/>
                </a:solidFill>
                <a:latin typeface="Arial" charset="0"/>
              </a:defRPr>
            </a:lvl6pPr>
            <a:lvl7pPr fontAlgn="base">
              <a:spcBef>
                <a:spcPct val="0"/>
              </a:spcBef>
              <a:spcAft>
                <a:spcPct val="0"/>
              </a:spcAft>
              <a:buClr>
                <a:schemeClr val="tx2"/>
              </a:buClr>
              <a:buSzPct val="89000"/>
              <a:buFont typeface="Arial" charset="0"/>
              <a:buChar char="-"/>
              <a:defRPr sz="1600">
                <a:solidFill>
                  <a:schemeClr val="tx1"/>
                </a:solidFill>
                <a:latin typeface="Arial" charset="0"/>
              </a:defRPr>
            </a:lvl7pPr>
            <a:lvl8pPr fontAlgn="base">
              <a:spcBef>
                <a:spcPct val="0"/>
              </a:spcBef>
              <a:spcAft>
                <a:spcPct val="0"/>
              </a:spcAft>
              <a:buClr>
                <a:schemeClr val="tx2"/>
              </a:buClr>
              <a:buSzPct val="89000"/>
              <a:buFont typeface="Arial" charset="0"/>
              <a:buChar char="-"/>
              <a:defRPr sz="1600">
                <a:solidFill>
                  <a:schemeClr val="tx1"/>
                </a:solidFill>
                <a:latin typeface="Arial" charset="0"/>
              </a:defRPr>
            </a:lvl8pPr>
            <a:lvl9pPr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buClrTx/>
            </a:pPr>
            <a:r>
              <a:rPr lang="es-CO" b="1" dirty="0" err="1" smtClean="0">
                <a:solidFill>
                  <a:schemeClr val="tx2"/>
                </a:solidFill>
              </a:rPr>
              <a:t>How</a:t>
            </a:r>
            <a:r>
              <a:rPr lang="es-CO" b="1" dirty="0" smtClean="0">
                <a:solidFill>
                  <a:schemeClr val="tx2"/>
                </a:solidFill>
              </a:rPr>
              <a:t> to use </a:t>
            </a:r>
            <a:r>
              <a:rPr lang="es-CO" b="1" dirty="0" err="1" smtClean="0">
                <a:solidFill>
                  <a:schemeClr val="tx2"/>
                </a:solidFill>
              </a:rPr>
              <a:t>it</a:t>
            </a:r>
            <a:endParaRPr lang="es-CO" b="1" dirty="0">
              <a:solidFill>
                <a:schemeClr val="tx2"/>
              </a:solidFill>
            </a:endParaRPr>
          </a:p>
        </p:txBody>
      </p:sp>
    </p:spTree>
    <p:extLst>
      <p:ext uri="{BB962C8B-B14F-4D97-AF65-F5344CB8AC3E}">
        <p14:creationId xmlns:p14="http://schemas.microsoft.com/office/powerpoint/2010/main" val="1484081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84532154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7573"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0" y="0"/>
                        <a:ext cx="158750" cy="158750"/>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dirty="0" err="1" smtClean="0">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2" name="Title 1"/>
          <p:cNvSpPr>
            <a:spLocks noGrp="1"/>
          </p:cNvSpPr>
          <p:nvPr>
            <p:ph type="title"/>
          </p:nvPr>
        </p:nvSpPr>
        <p:spPr/>
        <p:txBody>
          <a:bodyPr/>
          <a:lstStyle/>
          <a:p>
            <a:r>
              <a:rPr lang="en-US" smtClean="0"/>
              <a:t>Contents</a:t>
            </a:r>
            <a:endParaRPr lang="en-US"/>
          </a:p>
        </p:txBody>
      </p:sp>
      <p:sp>
        <p:nvSpPr>
          <p:cNvPr id="18" name="Rectangle 17">
            <a:hlinkClick r:id="rId16" action="ppaction://hlinksldjump"/>
          </p:cNvPr>
          <p:cNvSpPr>
            <a:spLocks noGrp="1" noChangeArrowheads="1"/>
          </p:cNvSpPr>
          <p:nvPr>
            <p:custDataLst>
              <p:tags r:id="rId4"/>
            </p:custDataLst>
          </p:nvPr>
        </p:nvSpPr>
        <p:spPr bwMode="gray">
          <a:xfrm>
            <a:off x="3443288" y="1528763"/>
            <a:ext cx="2074863"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255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Introduction</a:t>
            </a:r>
            <a:endParaRPr lang="en-US" noProof="0" dirty="0" smtClean="0">
              <a:sym typeface="+mn-lt"/>
            </a:endParaRPr>
          </a:p>
        </p:txBody>
      </p:sp>
      <p:sp>
        <p:nvSpPr>
          <p:cNvPr id="19" name="Rectangle 11">
            <a:hlinkClick r:id="rId17" action="ppaction://hlinksldjump"/>
          </p:cNvPr>
          <p:cNvSpPr>
            <a:spLocks noChangeArrowheads="1"/>
          </p:cNvSpPr>
          <p:nvPr>
            <p:custDataLst>
              <p:tags r:id="rId5"/>
            </p:custDataLst>
          </p:nvPr>
        </p:nvSpPr>
        <p:spPr bwMode="gray">
          <a:xfrm>
            <a:off x="3443288" y="1936750"/>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963" tIns="80963" rIns="0" bIns="80963">
            <a:no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s-CO" dirty="0" err="1" smtClean="0">
                <a:latin typeface="+mn-lt"/>
                <a:sym typeface="+mn-lt"/>
              </a:rPr>
              <a:t>Databases</a:t>
            </a:r>
            <a:endParaRPr lang="es-CO" dirty="0">
              <a:latin typeface="+mn-lt"/>
              <a:sym typeface="+mn-lt"/>
            </a:endParaRPr>
          </a:p>
        </p:txBody>
      </p:sp>
      <p:sp>
        <p:nvSpPr>
          <p:cNvPr id="25" name="Rectangle 24">
            <a:hlinkClick r:id="rId18" action="ppaction://hlinksldjump"/>
          </p:cNvPr>
          <p:cNvSpPr>
            <a:spLocks noGrp="1" noChangeArrowheads="1"/>
          </p:cNvSpPr>
          <p:nvPr>
            <p:custDataLst>
              <p:tags r:id="rId6"/>
            </p:custDataLst>
          </p:nvPr>
        </p:nvSpPr>
        <p:spPr bwMode="gray">
          <a:xfrm>
            <a:off x="3443288" y="2343150"/>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b="1" dirty="0" smtClean="0">
                <a:sym typeface="+mn-lt"/>
              </a:rPr>
              <a:t>Importing data</a:t>
            </a:r>
            <a:endParaRPr lang="en-US" b="1" noProof="0" dirty="0" smtClean="0">
              <a:sym typeface="+mn-lt"/>
            </a:endParaRPr>
          </a:p>
        </p:txBody>
      </p:sp>
      <p:sp>
        <p:nvSpPr>
          <p:cNvPr id="27" name="Rectangle 26">
            <a:hlinkClick r:id="rId19" action="ppaction://hlinksldjump"/>
          </p:cNvPr>
          <p:cNvSpPr>
            <a:spLocks noGrp="1" noChangeArrowheads="1"/>
          </p:cNvSpPr>
          <p:nvPr>
            <p:custDataLst>
              <p:tags r:id="rId7"/>
            </p:custDataLst>
          </p:nvPr>
        </p:nvSpPr>
        <p:spPr bwMode="gray">
          <a:xfrm>
            <a:off x="3443288" y="2749550"/>
            <a:ext cx="2074863" cy="407988"/>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n-US" altLang="en-US" dirty="0" smtClean="0">
                <a:sym typeface="+mn-lt"/>
              </a:rPr>
              <a:t>Paste Special</a:t>
            </a:r>
            <a:endParaRPr lang="en-US" noProof="0" dirty="0" smtClean="0">
              <a:sym typeface="+mn-lt"/>
            </a:endParaRPr>
          </a:p>
        </p:txBody>
      </p:sp>
      <p:sp>
        <p:nvSpPr>
          <p:cNvPr id="36" name="Rectangle 35"/>
          <p:cNvSpPr>
            <a:spLocks noGrp="1" noChangeArrowheads="1"/>
          </p:cNvSpPr>
          <p:nvPr>
            <p:custDataLst>
              <p:tags r:id="rId8"/>
            </p:custDataLst>
          </p:nvPr>
        </p:nvSpPr>
        <p:spPr bwMode="gray">
          <a:xfrm>
            <a:off x="3443288" y="3157538"/>
            <a:ext cx="2074863" cy="406400"/>
          </a:xfrm>
          <a:prstGeom prst="rect">
            <a:avLst/>
          </a:prstGeom>
          <a:solidFill>
            <a:srgbClr val="969696"/>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n-US" altLang="en-US" b="1" dirty="0" smtClean="0">
                <a:sym typeface="+mn-lt"/>
              </a:rPr>
              <a:t>Text to columns</a:t>
            </a:r>
            <a:endParaRPr lang="en-US" b="1" noProof="0" dirty="0" smtClean="0">
              <a:sym typeface="+mn-lt"/>
            </a:endParaRPr>
          </a:p>
        </p:txBody>
      </p:sp>
      <p:sp>
        <p:nvSpPr>
          <p:cNvPr id="38" name="Rectangle 37">
            <a:hlinkClick r:id="rId20" action="ppaction://hlinksldjump"/>
          </p:cNvPr>
          <p:cNvSpPr>
            <a:spLocks noGrp="1" noChangeArrowheads="1"/>
          </p:cNvSpPr>
          <p:nvPr>
            <p:custDataLst>
              <p:tags r:id="rId9"/>
            </p:custDataLst>
          </p:nvPr>
        </p:nvSpPr>
        <p:spPr bwMode="gray">
          <a:xfrm>
            <a:off x="3443288" y="3563938"/>
            <a:ext cx="2074863" cy="407988"/>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255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n-US" altLang="en-US" dirty="0" smtClean="0">
                <a:sym typeface="+mn-lt"/>
              </a:rPr>
              <a:t>Importing wizard</a:t>
            </a:r>
            <a:endParaRPr lang="en-US" noProof="0" dirty="0" smtClean="0">
              <a:sym typeface="+mn-lt"/>
            </a:endParaRPr>
          </a:p>
        </p:txBody>
      </p:sp>
      <p:sp>
        <p:nvSpPr>
          <p:cNvPr id="40" name="Rectangle 39">
            <a:hlinkClick r:id="rId21" action="ppaction://hlinksldjump"/>
          </p:cNvPr>
          <p:cNvSpPr>
            <a:spLocks noGrp="1" noChangeArrowheads="1"/>
          </p:cNvSpPr>
          <p:nvPr>
            <p:custDataLst>
              <p:tags r:id="rId10"/>
            </p:custDataLst>
          </p:nvPr>
        </p:nvSpPr>
        <p:spPr bwMode="gray">
          <a:xfrm>
            <a:off x="3443288" y="3971925"/>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Sorting and filtering</a:t>
            </a:r>
            <a:endParaRPr lang="en-US" noProof="0" dirty="0" smtClean="0">
              <a:sym typeface="+mn-lt"/>
            </a:endParaRPr>
          </a:p>
        </p:txBody>
      </p:sp>
      <p:sp>
        <p:nvSpPr>
          <p:cNvPr id="32" name="Rectangle 31">
            <a:hlinkClick r:id="rId22" action="ppaction://hlinksldjump"/>
          </p:cNvPr>
          <p:cNvSpPr>
            <a:spLocks noGrp="1" noChangeArrowheads="1"/>
          </p:cNvSpPr>
          <p:nvPr>
            <p:custDataLst>
              <p:tags r:id="rId11"/>
            </p:custDataLst>
          </p:nvPr>
        </p:nvSpPr>
        <p:spPr bwMode="gray">
          <a:xfrm>
            <a:off x="3443288" y="4378325"/>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Pivot Tables</a:t>
            </a:r>
            <a:endParaRPr lang="en-US" noProof="0" dirty="0" smtClean="0">
              <a:sym typeface="+mn-lt"/>
            </a:endParaRPr>
          </a:p>
        </p:txBody>
      </p:sp>
      <p:sp>
        <p:nvSpPr>
          <p:cNvPr id="33" name="Rectangle 32">
            <a:hlinkClick r:id="rId23" action="ppaction://hlinksldjump"/>
          </p:cNvPr>
          <p:cNvSpPr>
            <a:spLocks noGrp="1" noChangeArrowheads="1"/>
          </p:cNvSpPr>
          <p:nvPr>
            <p:custDataLst>
              <p:tags r:id="rId12"/>
            </p:custDataLst>
          </p:nvPr>
        </p:nvSpPr>
        <p:spPr bwMode="gray">
          <a:xfrm>
            <a:off x="3443288" y="4784725"/>
            <a:ext cx="2074863"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Modeling</a:t>
            </a:r>
            <a:endParaRPr lang="en-US" noProof="0" dirty="0" smtClean="0">
              <a:sym typeface="+mn-lt"/>
            </a:endParaRPr>
          </a:p>
        </p:txBody>
      </p:sp>
      <p:sp>
        <p:nvSpPr>
          <p:cNvPr id="9" name="McK 1. On-page tracker" hidden="1"/>
          <p:cNvSpPr>
            <a:spLocks noChangeArrowheads="1"/>
          </p:cNvSpPr>
          <p:nvPr/>
        </p:nvSpPr>
        <p:spPr bwMode="auto">
          <a:xfrm>
            <a:off x="119063" y="10054"/>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Tree>
    <p:extLst>
      <p:ext uri="{BB962C8B-B14F-4D97-AF65-F5344CB8AC3E}">
        <p14:creationId xmlns:p14="http://schemas.microsoft.com/office/powerpoint/2010/main" val="2552481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0393517-4AB6-4CA0-A7F4-F2D0C102A846}" type="slidenum">
              <a:rPr lang="es-CO" smtClean="0"/>
              <a:pPr/>
              <a:t>15</a:t>
            </a:fld>
            <a:r>
              <a:rPr lang="es-CO" smtClean="0"/>
              <a:t> </a:t>
            </a:r>
            <a:endParaRPr lang="es-CO"/>
          </a:p>
        </p:txBody>
      </p:sp>
      <p:sp>
        <p:nvSpPr>
          <p:cNvPr id="8" name="Rectangle 4"/>
          <p:cNvSpPr>
            <a:spLocks noGrp="1" noChangeArrowheads="1"/>
          </p:cNvSpPr>
          <p:nvPr>
            <p:ph type="title"/>
            <p:custDataLst>
              <p:tags r:id="rId1"/>
            </p:custDataLst>
          </p:nvPr>
        </p:nvSpPr>
        <p:spPr>
          <a:xfrm>
            <a:off x="119062" y="230188"/>
            <a:ext cx="8618538" cy="338554"/>
          </a:xfrm>
        </p:spPr>
        <p:txBody>
          <a:bodyPr/>
          <a:lstStyle/>
          <a:p>
            <a:r>
              <a:rPr lang="es-ES" dirty="0" smtClean="0"/>
              <a:t>Text to </a:t>
            </a:r>
            <a:r>
              <a:rPr lang="es-ES" dirty="0" err="1" smtClean="0"/>
              <a:t>columns</a:t>
            </a:r>
            <a:endParaRPr lang="es-MX"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398" y="843623"/>
            <a:ext cx="8077537" cy="5048461"/>
          </a:xfrm>
          <a:prstGeom prst="rect">
            <a:avLst/>
          </a:prstGeom>
        </p:spPr>
      </p:pic>
      <p:sp>
        <p:nvSpPr>
          <p:cNvPr id="6" name="McK 3. Unit of measure"/>
          <p:cNvSpPr txBox="1">
            <a:spLocks noChangeArrowheads="1"/>
          </p:cNvSpPr>
          <p:nvPr>
            <p:custDataLst>
              <p:tags r:id="rId2"/>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Importing</a:t>
            </a:r>
            <a:r>
              <a:rPr lang="es-CO" sz="1400" b="0" baseline="0" dirty="0" smtClean="0">
                <a:solidFill>
                  <a:srgbClr val="808080"/>
                </a:solidFill>
              </a:rPr>
              <a:t> </a:t>
            </a:r>
            <a:r>
              <a:rPr lang="es-CO" sz="1400" b="0" baseline="0" dirty="0" smtClean="0">
                <a:solidFill>
                  <a:srgbClr val="808080"/>
                </a:solidFill>
              </a:rPr>
              <a:t>data</a:t>
            </a:r>
            <a:endParaRPr lang="es-CO" sz="1400" b="0" baseline="0" dirty="0">
              <a:solidFill>
                <a:srgbClr val="808080"/>
              </a:solidFill>
            </a:endParaRPr>
          </a:p>
        </p:txBody>
      </p:sp>
    </p:spTree>
    <p:extLst>
      <p:ext uri="{BB962C8B-B14F-4D97-AF65-F5344CB8AC3E}">
        <p14:creationId xmlns:p14="http://schemas.microsoft.com/office/powerpoint/2010/main" val="3959883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0393517-4AB6-4CA0-A7F4-F2D0C102A846}" type="slidenum">
              <a:rPr lang="es-CO" smtClean="0"/>
              <a:pPr/>
              <a:t>16</a:t>
            </a:fld>
            <a:r>
              <a:rPr lang="es-CO" smtClean="0"/>
              <a:t> </a:t>
            </a:r>
            <a:endParaRPr lang="es-CO"/>
          </a:p>
        </p:txBody>
      </p:sp>
      <p:sp>
        <p:nvSpPr>
          <p:cNvPr id="8" name="Rectangle 4"/>
          <p:cNvSpPr>
            <a:spLocks noGrp="1" noChangeArrowheads="1"/>
          </p:cNvSpPr>
          <p:nvPr>
            <p:ph type="title"/>
            <p:custDataLst>
              <p:tags r:id="rId1"/>
            </p:custDataLst>
          </p:nvPr>
        </p:nvSpPr>
        <p:spPr>
          <a:xfrm>
            <a:off x="119062" y="230188"/>
            <a:ext cx="8618538" cy="338554"/>
          </a:xfrm>
        </p:spPr>
        <p:txBody>
          <a:bodyPr/>
          <a:lstStyle/>
          <a:p>
            <a:r>
              <a:rPr lang="es-ES" dirty="0" smtClean="0"/>
              <a:t>Text to </a:t>
            </a:r>
            <a:r>
              <a:rPr lang="es-ES" dirty="0" err="1" smtClean="0"/>
              <a:t>columns</a:t>
            </a:r>
            <a:endParaRPr lang="es-MX"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398" y="843623"/>
            <a:ext cx="8077537" cy="5048461"/>
          </a:xfrm>
          <a:prstGeom prst="rect">
            <a:avLst/>
          </a:prstGeom>
        </p:spPr>
      </p:pic>
      <p:sp>
        <p:nvSpPr>
          <p:cNvPr id="6" name="McK 3. Unit of measure"/>
          <p:cNvSpPr txBox="1">
            <a:spLocks noChangeArrowheads="1"/>
          </p:cNvSpPr>
          <p:nvPr>
            <p:custDataLst>
              <p:tags r:id="rId2"/>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Importing</a:t>
            </a:r>
            <a:r>
              <a:rPr lang="es-CO" sz="1400" b="0" baseline="0" dirty="0" smtClean="0">
                <a:solidFill>
                  <a:srgbClr val="808080"/>
                </a:solidFill>
              </a:rPr>
              <a:t> </a:t>
            </a:r>
            <a:r>
              <a:rPr lang="es-CO" sz="1400" b="0" baseline="0" dirty="0" smtClean="0">
                <a:solidFill>
                  <a:srgbClr val="808080"/>
                </a:solidFill>
              </a:rPr>
              <a:t>data</a:t>
            </a:r>
            <a:endParaRPr lang="es-CO" sz="1400" b="0" baseline="0" dirty="0">
              <a:solidFill>
                <a:srgbClr val="808080"/>
              </a:solidFill>
            </a:endParaRPr>
          </a:p>
        </p:txBody>
      </p:sp>
    </p:spTree>
    <p:extLst>
      <p:ext uri="{BB962C8B-B14F-4D97-AF65-F5344CB8AC3E}">
        <p14:creationId xmlns:p14="http://schemas.microsoft.com/office/powerpoint/2010/main" val="2253065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0393517-4AB6-4CA0-A7F4-F2D0C102A846}" type="slidenum">
              <a:rPr lang="es-CO" smtClean="0"/>
              <a:pPr/>
              <a:t>17</a:t>
            </a:fld>
            <a:r>
              <a:rPr lang="es-CO" smtClean="0"/>
              <a:t> </a:t>
            </a:r>
            <a:endParaRPr lang="es-CO"/>
          </a:p>
        </p:txBody>
      </p:sp>
      <p:sp>
        <p:nvSpPr>
          <p:cNvPr id="8" name="Rectangle 4"/>
          <p:cNvSpPr>
            <a:spLocks noGrp="1" noChangeArrowheads="1"/>
          </p:cNvSpPr>
          <p:nvPr>
            <p:ph type="title"/>
            <p:custDataLst>
              <p:tags r:id="rId1"/>
            </p:custDataLst>
          </p:nvPr>
        </p:nvSpPr>
        <p:spPr>
          <a:xfrm>
            <a:off x="119062" y="230188"/>
            <a:ext cx="8618538" cy="338554"/>
          </a:xfrm>
        </p:spPr>
        <p:txBody>
          <a:bodyPr/>
          <a:lstStyle/>
          <a:p>
            <a:r>
              <a:rPr lang="es-ES" dirty="0" smtClean="0"/>
              <a:t>Text to </a:t>
            </a:r>
            <a:r>
              <a:rPr lang="es-ES" dirty="0" err="1" smtClean="0"/>
              <a:t>columns</a:t>
            </a:r>
            <a:endParaRPr lang="es-MX"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398" y="843623"/>
            <a:ext cx="8077537" cy="5048461"/>
          </a:xfrm>
          <a:prstGeom prst="rect">
            <a:avLst/>
          </a:prstGeom>
        </p:spPr>
      </p:pic>
      <p:sp>
        <p:nvSpPr>
          <p:cNvPr id="7" name="McK 3. Unit of measure"/>
          <p:cNvSpPr txBox="1">
            <a:spLocks noChangeArrowheads="1"/>
          </p:cNvSpPr>
          <p:nvPr>
            <p:custDataLst>
              <p:tags r:id="rId2"/>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Importing</a:t>
            </a:r>
            <a:r>
              <a:rPr lang="es-CO" sz="1400" b="0" baseline="0" dirty="0" smtClean="0">
                <a:solidFill>
                  <a:srgbClr val="808080"/>
                </a:solidFill>
              </a:rPr>
              <a:t> </a:t>
            </a:r>
            <a:r>
              <a:rPr lang="es-CO" sz="1400" b="0" baseline="0" dirty="0" smtClean="0">
                <a:solidFill>
                  <a:srgbClr val="808080"/>
                </a:solidFill>
              </a:rPr>
              <a:t>data</a:t>
            </a:r>
            <a:endParaRPr lang="es-CO" sz="1400" b="0" baseline="0" dirty="0">
              <a:solidFill>
                <a:srgbClr val="808080"/>
              </a:solidFill>
            </a:endParaRPr>
          </a:p>
        </p:txBody>
      </p:sp>
    </p:spTree>
    <p:extLst>
      <p:ext uri="{BB962C8B-B14F-4D97-AF65-F5344CB8AC3E}">
        <p14:creationId xmlns:p14="http://schemas.microsoft.com/office/powerpoint/2010/main" val="4031895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69012238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6549"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0" y="0"/>
                        <a:ext cx="158750" cy="158750"/>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dirty="0" err="1" smtClean="0">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2" name="Title 1"/>
          <p:cNvSpPr>
            <a:spLocks noGrp="1"/>
          </p:cNvSpPr>
          <p:nvPr>
            <p:ph type="title"/>
          </p:nvPr>
        </p:nvSpPr>
        <p:spPr/>
        <p:txBody>
          <a:bodyPr/>
          <a:lstStyle/>
          <a:p>
            <a:r>
              <a:rPr lang="en-US" smtClean="0"/>
              <a:t>Contents</a:t>
            </a:r>
            <a:endParaRPr lang="en-US"/>
          </a:p>
        </p:txBody>
      </p:sp>
      <p:sp>
        <p:nvSpPr>
          <p:cNvPr id="15" name="Rectangle 14">
            <a:hlinkClick r:id="rId16" action="ppaction://hlinksldjump"/>
          </p:cNvPr>
          <p:cNvSpPr>
            <a:spLocks noGrp="1" noChangeArrowheads="1"/>
          </p:cNvSpPr>
          <p:nvPr>
            <p:custDataLst>
              <p:tags r:id="rId4"/>
            </p:custDataLst>
          </p:nvPr>
        </p:nvSpPr>
        <p:spPr bwMode="gray">
          <a:xfrm>
            <a:off x="3443288" y="1528763"/>
            <a:ext cx="2074863"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255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Introduction</a:t>
            </a:r>
            <a:endParaRPr lang="en-US" noProof="0" dirty="0" smtClean="0">
              <a:sym typeface="+mn-lt"/>
            </a:endParaRPr>
          </a:p>
        </p:txBody>
      </p:sp>
      <p:sp>
        <p:nvSpPr>
          <p:cNvPr id="16" name="Rectangle 11">
            <a:hlinkClick r:id="rId17" action="ppaction://hlinksldjump"/>
          </p:cNvPr>
          <p:cNvSpPr>
            <a:spLocks noChangeArrowheads="1"/>
          </p:cNvSpPr>
          <p:nvPr>
            <p:custDataLst>
              <p:tags r:id="rId5"/>
            </p:custDataLst>
          </p:nvPr>
        </p:nvSpPr>
        <p:spPr bwMode="gray">
          <a:xfrm>
            <a:off x="3443288" y="1936750"/>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963" tIns="80963" rIns="0" bIns="80963">
            <a:no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s-CO" dirty="0" err="1" smtClean="0">
                <a:latin typeface="+mn-lt"/>
                <a:sym typeface="+mn-lt"/>
              </a:rPr>
              <a:t>Databases</a:t>
            </a:r>
            <a:endParaRPr lang="es-CO" dirty="0">
              <a:latin typeface="+mn-lt"/>
              <a:sym typeface="+mn-lt"/>
            </a:endParaRPr>
          </a:p>
        </p:txBody>
      </p:sp>
      <p:sp>
        <p:nvSpPr>
          <p:cNvPr id="17" name="Rectangle 16">
            <a:hlinkClick r:id="rId18" action="ppaction://hlinksldjump"/>
          </p:cNvPr>
          <p:cNvSpPr>
            <a:spLocks noGrp="1" noChangeArrowheads="1"/>
          </p:cNvSpPr>
          <p:nvPr>
            <p:custDataLst>
              <p:tags r:id="rId6"/>
            </p:custDataLst>
          </p:nvPr>
        </p:nvSpPr>
        <p:spPr bwMode="gray">
          <a:xfrm>
            <a:off x="3443288" y="2343150"/>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b="1" dirty="0" smtClean="0">
                <a:sym typeface="+mn-lt"/>
              </a:rPr>
              <a:t>Importing data</a:t>
            </a:r>
            <a:endParaRPr lang="en-US" b="1" noProof="0" dirty="0" smtClean="0">
              <a:sym typeface="+mn-lt"/>
            </a:endParaRPr>
          </a:p>
        </p:txBody>
      </p:sp>
      <p:sp>
        <p:nvSpPr>
          <p:cNvPr id="26" name="Rectangle 25">
            <a:hlinkClick r:id="rId19" action="ppaction://hlinksldjump"/>
          </p:cNvPr>
          <p:cNvSpPr>
            <a:spLocks noGrp="1" noChangeArrowheads="1"/>
          </p:cNvSpPr>
          <p:nvPr>
            <p:custDataLst>
              <p:tags r:id="rId7"/>
            </p:custDataLst>
          </p:nvPr>
        </p:nvSpPr>
        <p:spPr bwMode="gray">
          <a:xfrm>
            <a:off x="3443288" y="2749550"/>
            <a:ext cx="2074863" cy="407988"/>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n-US" altLang="en-US" dirty="0" smtClean="0">
                <a:sym typeface="+mn-lt"/>
              </a:rPr>
              <a:t>Paste Special</a:t>
            </a:r>
            <a:endParaRPr lang="en-US" noProof="0" dirty="0" smtClean="0">
              <a:sym typeface="+mn-lt"/>
            </a:endParaRPr>
          </a:p>
        </p:txBody>
      </p:sp>
      <p:sp>
        <p:nvSpPr>
          <p:cNvPr id="27" name="Rectangle 26">
            <a:hlinkClick r:id="rId20" action="ppaction://hlinksldjump"/>
          </p:cNvPr>
          <p:cNvSpPr>
            <a:spLocks noGrp="1" noChangeArrowheads="1"/>
          </p:cNvSpPr>
          <p:nvPr>
            <p:custDataLst>
              <p:tags r:id="rId8"/>
            </p:custDataLst>
          </p:nvPr>
        </p:nvSpPr>
        <p:spPr bwMode="gray">
          <a:xfrm>
            <a:off x="3443288" y="3157538"/>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n-US" altLang="en-US" dirty="0" smtClean="0">
                <a:sym typeface="+mn-lt"/>
              </a:rPr>
              <a:t>Text to columns</a:t>
            </a:r>
            <a:endParaRPr lang="en-US" noProof="0" dirty="0" smtClean="0">
              <a:sym typeface="+mn-lt"/>
            </a:endParaRPr>
          </a:p>
        </p:txBody>
      </p:sp>
      <p:sp>
        <p:nvSpPr>
          <p:cNvPr id="36" name="Rectangle 35"/>
          <p:cNvSpPr>
            <a:spLocks noGrp="1" noChangeArrowheads="1"/>
          </p:cNvSpPr>
          <p:nvPr>
            <p:custDataLst>
              <p:tags r:id="rId9"/>
            </p:custDataLst>
          </p:nvPr>
        </p:nvSpPr>
        <p:spPr bwMode="gray">
          <a:xfrm>
            <a:off x="3443288" y="3563938"/>
            <a:ext cx="2074863" cy="407988"/>
          </a:xfrm>
          <a:prstGeom prst="rect">
            <a:avLst/>
          </a:prstGeom>
          <a:solidFill>
            <a:srgbClr val="969696"/>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255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n-US" altLang="en-US" b="1" dirty="0" smtClean="0">
                <a:sym typeface="+mn-lt"/>
              </a:rPr>
              <a:t>Importing wizard</a:t>
            </a:r>
            <a:endParaRPr lang="en-US" b="1" noProof="0" dirty="0" smtClean="0">
              <a:sym typeface="+mn-lt"/>
            </a:endParaRPr>
          </a:p>
        </p:txBody>
      </p:sp>
      <p:sp>
        <p:nvSpPr>
          <p:cNvPr id="29" name="Rectangle 28">
            <a:hlinkClick r:id="rId21" action="ppaction://hlinksldjump"/>
          </p:cNvPr>
          <p:cNvSpPr>
            <a:spLocks noGrp="1" noChangeArrowheads="1"/>
          </p:cNvSpPr>
          <p:nvPr>
            <p:custDataLst>
              <p:tags r:id="rId10"/>
            </p:custDataLst>
          </p:nvPr>
        </p:nvSpPr>
        <p:spPr bwMode="gray">
          <a:xfrm>
            <a:off x="3443288" y="3971925"/>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Sorting and filtering</a:t>
            </a:r>
            <a:endParaRPr lang="en-US" noProof="0" dirty="0" smtClean="0">
              <a:sym typeface="+mn-lt"/>
            </a:endParaRPr>
          </a:p>
        </p:txBody>
      </p:sp>
      <p:sp>
        <p:nvSpPr>
          <p:cNvPr id="23" name="Rectangle 22">
            <a:hlinkClick r:id="rId22" action="ppaction://hlinksldjump"/>
          </p:cNvPr>
          <p:cNvSpPr>
            <a:spLocks noGrp="1" noChangeArrowheads="1"/>
          </p:cNvSpPr>
          <p:nvPr>
            <p:custDataLst>
              <p:tags r:id="rId11"/>
            </p:custDataLst>
          </p:nvPr>
        </p:nvSpPr>
        <p:spPr bwMode="gray">
          <a:xfrm>
            <a:off x="3443288" y="4378325"/>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Pivot Tables</a:t>
            </a:r>
            <a:endParaRPr lang="en-US" noProof="0" dirty="0" smtClean="0">
              <a:sym typeface="+mn-lt"/>
            </a:endParaRPr>
          </a:p>
        </p:txBody>
      </p:sp>
      <p:sp>
        <p:nvSpPr>
          <p:cNvPr id="24" name="Rectangle 23">
            <a:hlinkClick r:id="rId23" action="ppaction://hlinksldjump"/>
          </p:cNvPr>
          <p:cNvSpPr>
            <a:spLocks noGrp="1" noChangeArrowheads="1"/>
          </p:cNvSpPr>
          <p:nvPr>
            <p:custDataLst>
              <p:tags r:id="rId12"/>
            </p:custDataLst>
          </p:nvPr>
        </p:nvSpPr>
        <p:spPr bwMode="gray">
          <a:xfrm>
            <a:off x="3443288" y="4784725"/>
            <a:ext cx="2074863"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Modeling</a:t>
            </a:r>
            <a:endParaRPr lang="en-US" noProof="0" dirty="0" smtClean="0">
              <a:sym typeface="+mn-lt"/>
            </a:endParaRPr>
          </a:p>
        </p:txBody>
      </p:sp>
      <p:sp>
        <p:nvSpPr>
          <p:cNvPr id="9" name="McK 1. On-page tracker" hidden="1"/>
          <p:cNvSpPr>
            <a:spLocks noChangeArrowheads="1"/>
          </p:cNvSpPr>
          <p:nvPr/>
        </p:nvSpPr>
        <p:spPr bwMode="auto">
          <a:xfrm>
            <a:off x="119063" y="10054"/>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Tree>
    <p:extLst>
      <p:ext uri="{BB962C8B-B14F-4D97-AF65-F5344CB8AC3E}">
        <p14:creationId xmlns:p14="http://schemas.microsoft.com/office/powerpoint/2010/main" val="29892943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64851046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3928"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dirty="0" err="1" smtClean="0">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2" name="Title 1"/>
          <p:cNvSpPr>
            <a:spLocks noGrp="1"/>
          </p:cNvSpPr>
          <p:nvPr>
            <p:ph type="title"/>
          </p:nvPr>
        </p:nvSpPr>
        <p:spPr/>
        <p:txBody>
          <a:bodyPr/>
          <a:lstStyle/>
          <a:p>
            <a:r>
              <a:rPr lang="en-US" smtClean="0"/>
              <a:t>Contents</a:t>
            </a:r>
            <a:endParaRPr lang="en-US"/>
          </a:p>
        </p:txBody>
      </p:sp>
      <p:sp>
        <p:nvSpPr>
          <p:cNvPr id="35" name="Rectangle 34"/>
          <p:cNvSpPr>
            <a:spLocks noGrp="1" noChangeArrowheads="1"/>
          </p:cNvSpPr>
          <p:nvPr>
            <p:custDataLst>
              <p:tags r:id="rId4"/>
            </p:custDataLst>
          </p:nvPr>
        </p:nvSpPr>
        <p:spPr bwMode="gray">
          <a:xfrm>
            <a:off x="3479800" y="2139950"/>
            <a:ext cx="2001838" cy="406400"/>
          </a:xfrm>
          <a:prstGeom prst="rect">
            <a:avLst/>
          </a:prstGeom>
          <a:solidFill>
            <a:srgbClr val="D6D7D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Introduction</a:t>
            </a:r>
            <a:endParaRPr lang="en-US" noProof="0" dirty="0" smtClean="0">
              <a:sym typeface="+mn-lt"/>
            </a:endParaRPr>
          </a:p>
        </p:txBody>
      </p:sp>
      <p:sp>
        <p:nvSpPr>
          <p:cNvPr id="36" name="Rectangle 11">
            <a:hlinkClick r:id="rId13" action="ppaction://hlinksldjump"/>
          </p:cNvPr>
          <p:cNvSpPr>
            <a:spLocks noChangeArrowheads="1"/>
          </p:cNvSpPr>
          <p:nvPr>
            <p:custDataLst>
              <p:tags r:id="rId5"/>
            </p:custDataLst>
          </p:nvPr>
        </p:nvSpPr>
        <p:spPr bwMode="gray">
          <a:xfrm>
            <a:off x="3479800" y="2546350"/>
            <a:ext cx="2001838"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963" tIns="80963" rIns="0" bIns="82550">
            <a:no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s-CO" dirty="0" err="1" smtClean="0">
                <a:latin typeface="+mn-lt"/>
                <a:sym typeface="+mn-lt"/>
              </a:rPr>
              <a:t>Databases</a:t>
            </a:r>
            <a:endParaRPr lang="es-CO" dirty="0">
              <a:latin typeface="+mn-lt"/>
              <a:sym typeface="+mn-lt"/>
            </a:endParaRPr>
          </a:p>
        </p:txBody>
      </p:sp>
      <p:sp>
        <p:nvSpPr>
          <p:cNvPr id="37" name="Rectangle 36">
            <a:hlinkClick r:id="rId14" action="ppaction://hlinksldjump"/>
          </p:cNvPr>
          <p:cNvSpPr>
            <a:spLocks noGrp="1" noChangeArrowheads="1"/>
          </p:cNvSpPr>
          <p:nvPr>
            <p:custDataLst>
              <p:tags r:id="rId6"/>
            </p:custDataLst>
          </p:nvPr>
        </p:nvSpPr>
        <p:spPr bwMode="gray">
          <a:xfrm>
            <a:off x="3479800" y="2954338"/>
            <a:ext cx="2001838"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Importing data</a:t>
            </a:r>
            <a:endParaRPr lang="en-US" noProof="0" dirty="0" smtClean="0">
              <a:sym typeface="+mn-lt"/>
            </a:endParaRPr>
          </a:p>
        </p:txBody>
      </p:sp>
      <p:sp>
        <p:nvSpPr>
          <p:cNvPr id="16" name="Rectangle 15">
            <a:hlinkClick r:id="rId15" action="ppaction://hlinksldjump"/>
          </p:cNvPr>
          <p:cNvSpPr>
            <a:spLocks noGrp="1" noChangeArrowheads="1"/>
          </p:cNvSpPr>
          <p:nvPr>
            <p:custDataLst>
              <p:tags r:id="rId7"/>
            </p:custDataLst>
          </p:nvPr>
        </p:nvSpPr>
        <p:spPr bwMode="gray">
          <a:xfrm>
            <a:off x="3479800" y="3360738"/>
            <a:ext cx="2001838" cy="406400"/>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Sorting and filtering</a:t>
            </a:r>
            <a:endParaRPr lang="en-US" noProof="0" dirty="0" smtClean="0">
              <a:sym typeface="+mn-lt"/>
            </a:endParaRPr>
          </a:p>
        </p:txBody>
      </p:sp>
      <p:sp>
        <p:nvSpPr>
          <p:cNvPr id="39" name="Rectangle 38">
            <a:hlinkClick r:id="rId16" action="ppaction://hlinksldjump"/>
          </p:cNvPr>
          <p:cNvSpPr>
            <a:spLocks noGrp="1" noChangeArrowheads="1"/>
          </p:cNvSpPr>
          <p:nvPr>
            <p:custDataLst>
              <p:tags r:id="rId8"/>
            </p:custDataLst>
          </p:nvPr>
        </p:nvSpPr>
        <p:spPr bwMode="gray">
          <a:xfrm>
            <a:off x="3479800" y="3767138"/>
            <a:ext cx="2001838"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Pivot Tables</a:t>
            </a:r>
            <a:endParaRPr lang="en-US" noProof="0" dirty="0" smtClean="0">
              <a:sym typeface="+mn-lt"/>
            </a:endParaRPr>
          </a:p>
        </p:txBody>
      </p:sp>
      <p:sp>
        <p:nvSpPr>
          <p:cNvPr id="40" name="Rectangle 39">
            <a:hlinkClick r:id="rId17" action="ppaction://hlinksldjump"/>
          </p:cNvPr>
          <p:cNvSpPr>
            <a:spLocks noGrp="1" noChangeArrowheads="1"/>
          </p:cNvSpPr>
          <p:nvPr>
            <p:custDataLst>
              <p:tags r:id="rId9"/>
            </p:custDataLst>
          </p:nvPr>
        </p:nvSpPr>
        <p:spPr bwMode="gray">
          <a:xfrm>
            <a:off x="3479800" y="4175125"/>
            <a:ext cx="2001838"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Modeling</a:t>
            </a:r>
            <a:endParaRPr lang="en-US" noProof="0" dirty="0" smtClean="0">
              <a:sym typeface="+mn-lt"/>
            </a:endParaRPr>
          </a:p>
        </p:txBody>
      </p:sp>
      <p:sp>
        <p:nvSpPr>
          <p:cNvPr id="9" name="McK 1. On-page tracker" hidden="1"/>
          <p:cNvSpPr>
            <a:spLocks noChangeArrowheads="1"/>
          </p:cNvSpPr>
          <p:nvPr/>
        </p:nvSpPr>
        <p:spPr bwMode="auto">
          <a:xfrm>
            <a:off x="119063" y="10054"/>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Tree>
    <p:extLst>
      <p:ext uri="{BB962C8B-B14F-4D97-AF65-F5344CB8AC3E}">
        <p14:creationId xmlns:p14="http://schemas.microsoft.com/office/powerpoint/2010/main" val="2022659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8330" name="Object 10"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835"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8329" name="Rectangle 9"/>
          <p:cNvSpPr>
            <a:spLocks noChangeArrowheads="1"/>
          </p:cNvSpPr>
          <p:nvPr/>
        </p:nvSpPr>
        <p:spPr bwMode="auto">
          <a:xfrm>
            <a:off x="119062" y="568742"/>
            <a:ext cx="8643938" cy="1504757"/>
          </a:xfrm>
          <a:prstGeom prst="rect">
            <a:avLst/>
          </a:prstGeom>
          <a:solidFill>
            <a:srgbClr val="F8F8F8"/>
          </a:solidFill>
          <a:ln w="9525" algn="ctr">
            <a:solidFill>
              <a:srgbClr val="808080"/>
            </a:solidFill>
            <a:miter lim="800000"/>
            <a:headEnd/>
            <a:tailEnd/>
          </a:ln>
          <a:effectLst>
            <a:outerShdw dist="35921" dir="2700000" algn="ctr" rotWithShape="0">
              <a:srgbClr val="808080">
                <a:alpha val="50000"/>
              </a:srgbClr>
            </a:outerShdw>
          </a:effectLst>
        </p:spPr>
        <p:txBody>
          <a:bodyPr wrap="none" anchor="ctr"/>
          <a:lstStyle/>
          <a:p>
            <a:endParaRPr lang="en-US"/>
          </a:p>
        </p:txBody>
      </p:sp>
      <p:sp>
        <p:nvSpPr>
          <p:cNvPr id="568328" name="Rectangle 8"/>
          <p:cNvSpPr>
            <a:spLocks noGrp="1" noChangeArrowheads="1"/>
          </p:cNvSpPr>
          <p:nvPr>
            <p:ph type="title"/>
            <p:custDataLst>
              <p:tags r:id="rId3"/>
            </p:custDataLst>
          </p:nvPr>
        </p:nvSpPr>
        <p:spPr>
          <a:xfrm>
            <a:off x="119062" y="230188"/>
            <a:ext cx="8618538" cy="338554"/>
          </a:xfrm>
        </p:spPr>
        <p:txBody>
          <a:bodyPr/>
          <a:lstStyle/>
          <a:p>
            <a:r>
              <a:rPr lang="en-US" dirty="0" smtClean="0"/>
              <a:t>Importing </a:t>
            </a:r>
            <a:r>
              <a:rPr lang="en-US" dirty="0" smtClean="0"/>
              <a:t>wizard</a:t>
            </a:r>
            <a:endParaRPr lang="en-US" dirty="0"/>
          </a:p>
        </p:txBody>
      </p:sp>
      <p:sp>
        <p:nvSpPr>
          <p:cNvPr id="568323" name="Rectangle 3"/>
          <p:cNvSpPr>
            <a:spLocks noChangeArrowheads="1"/>
          </p:cNvSpPr>
          <p:nvPr/>
        </p:nvSpPr>
        <p:spPr bwMode="gray">
          <a:xfrm>
            <a:off x="303212" y="758309"/>
            <a:ext cx="8294688"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spcAft>
                <a:spcPct val="10000"/>
              </a:spcAft>
            </a:pPr>
            <a:r>
              <a:rPr lang="en-US" sz="1500" dirty="0"/>
              <a:t>Data </a:t>
            </a:r>
            <a:r>
              <a:rPr lang="en-US" sz="1500" dirty="0" smtClean="0"/>
              <a:t>will </a:t>
            </a:r>
            <a:r>
              <a:rPr lang="en-US" sz="1500" dirty="0"/>
              <a:t>often be provided in a text file (e.g., tab-delimited or plain-text with spaces). When this is the case, the data must be imported into Excel before </a:t>
            </a:r>
            <a:r>
              <a:rPr lang="en-US" sz="1500" dirty="0" smtClean="0"/>
              <a:t>it can </a:t>
            </a:r>
            <a:r>
              <a:rPr lang="en-US" sz="1500" dirty="0"/>
              <a:t>be analyzed</a:t>
            </a:r>
          </a:p>
          <a:p>
            <a:pPr lvl="1">
              <a:spcAft>
                <a:spcPct val="10000"/>
              </a:spcAft>
            </a:pPr>
            <a:endParaRPr lang="en-US" sz="1500" dirty="0" smtClean="0"/>
          </a:p>
          <a:p>
            <a:pPr lvl="1">
              <a:spcAft>
                <a:spcPct val="10000"/>
              </a:spcAft>
            </a:pPr>
            <a:r>
              <a:rPr lang="en-US" sz="1500" dirty="0" smtClean="0"/>
              <a:t>To </a:t>
            </a:r>
            <a:r>
              <a:rPr lang="en-US" sz="1500" dirty="0"/>
              <a:t>import data into Excel, use the import wizard (Data : Import External Data : Import Data)</a:t>
            </a:r>
          </a:p>
        </p:txBody>
      </p:sp>
      <p:pic>
        <p:nvPicPr>
          <p:cNvPr id="568324"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gray">
          <a:xfrm>
            <a:off x="119062" y="2405331"/>
            <a:ext cx="4884738" cy="348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8325" name="AutoShape 5"/>
          <p:cNvSpPr>
            <a:spLocks noChangeArrowheads="1"/>
          </p:cNvSpPr>
          <p:nvPr/>
        </p:nvSpPr>
        <p:spPr bwMode="auto">
          <a:xfrm>
            <a:off x="5273675" y="2489581"/>
            <a:ext cx="3471863" cy="3252788"/>
          </a:xfrm>
          <a:prstGeom prst="wedgeRectCallout">
            <a:avLst>
              <a:gd name="adj1" fmla="val -62986"/>
              <a:gd name="adj2" fmla="val -17495"/>
            </a:avLst>
          </a:prstGeom>
          <a:solidFill>
            <a:schemeClr val="bg1"/>
          </a:solidFill>
          <a:ln w="19050" algn="ctr">
            <a:solidFill>
              <a:schemeClr val="accent2"/>
            </a:solidFill>
            <a:miter lim="800000"/>
            <a:headEnd/>
            <a:tailEnd/>
          </a:ln>
          <a:effectLst>
            <a:outerShdw dist="35921" dir="2700000" algn="ctr" rotWithShape="0">
              <a:srgbClr val="808080">
                <a:alpha val="50000"/>
              </a:srgbClr>
            </a:outerShdw>
          </a:effectLst>
        </p:spPr>
        <p:txBody>
          <a:bodyPr lIns="0" tIns="0" rIns="0" bIns="0" anchor="ctr"/>
          <a:lstStyle/>
          <a:p>
            <a:endParaRPr lang="en-US"/>
          </a:p>
        </p:txBody>
      </p:sp>
      <p:sp>
        <p:nvSpPr>
          <p:cNvPr id="568326" name="Rectangle 6"/>
          <p:cNvSpPr>
            <a:spLocks noChangeArrowheads="1"/>
          </p:cNvSpPr>
          <p:nvPr/>
        </p:nvSpPr>
        <p:spPr bwMode="gray">
          <a:xfrm>
            <a:off x="5354638" y="2664093"/>
            <a:ext cx="331946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buSzTx/>
              <a:buFont typeface="Wingdings" pitchFamily="2" charset="2"/>
              <a:buChar char="§"/>
            </a:pPr>
            <a:r>
              <a:rPr lang="en-US" sz="1500" dirty="0"/>
              <a:t>Two types of data can be imported</a:t>
            </a:r>
          </a:p>
          <a:p>
            <a:pPr lvl="2">
              <a:buSzTx/>
              <a:buFont typeface="Arial" charset="0"/>
              <a:buChar char="̶"/>
            </a:pPr>
            <a:r>
              <a:rPr lang="en-US" sz="1500" dirty="0"/>
              <a:t>Delimited: Data fields are split by commas or any other character and importing involves creating a cell each time the character appears</a:t>
            </a:r>
          </a:p>
          <a:p>
            <a:pPr lvl="2">
              <a:buSzTx/>
              <a:buFont typeface="Arial" charset="0"/>
              <a:buChar char="̶"/>
            </a:pPr>
            <a:r>
              <a:rPr lang="en-US" sz="1500" dirty="0"/>
              <a:t>Fixed width: A column is the same width for each row (as </a:t>
            </a:r>
            <a:br>
              <a:rPr lang="en-US" sz="1500" dirty="0"/>
            </a:br>
            <a:r>
              <a:rPr lang="en-US" sz="1500" dirty="0"/>
              <a:t>seen in the example) and the user identifies how wide each column should be</a:t>
            </a:r>
          </a:p>
          <a:p>
            <a:pPr lvl="1">
              <a:buSzTx/>
              <a:buFont typeface="Wingdings" pitchFamily="2" charset="2"/>
              <a:buChar char="§"/>
            </a:pPr>
            <a:r>
              <a:rPr lang="en-US" sz="1500" dirty="0"/>
              <a:t>Following the wizard will result in formatted data being imported</a:t>
            </a:r>
          </a:p>
        </p:txBody>
      </p:sp>
      <p:sp>
        <p:nvSpPr>
          <p:cNvPr id="11" name="McK 3. Unit of measure"/>
          <p:cNvSpPr txBox="1">
            <a:spLocks noChangeArrowheads="1"/>
          </p:cNvSpPr>
          <p:nvPr>
            <p:custDataLst>
              <p:tags r:id="rId4"/>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Importing</a:t>
            </a:r>
            <a:r>
              <a:rPr lang="es-CO" sz="1400" b="0" baseline="0" dirty="0" smtClean="0">
                <a:solidFill>
                  <a:srgbClr val="808080"/>
                </a:solidFill>
              </a:rPr>
              <a:t> </a:t>
            </a:r>
            <a:r>
              <a:rPr lang="es-CO" sz="1400" b="0" baseline="0" dirty="0" smtClean="0">
                <a:solidFill>
                  <a:srgbClr val="808080"/>
                </a:solidFill>
              </a:rPr>
              <a:t>data</a:t>
            </a:r>
            <a:endParaRPr lang="es-CO" sz="1400" b="0" baseline="0" dirty="0">
              <a:solidFill>
                <a:srgbClr val="808080"/>
              </a:solidFill>
            </a:endParaRPr>
          </a:p>
        </p:txBody>
      </p:sp>
    </p:spTree>
    <p:extLst>
      <p:ext uri="{BB962C8B-B14F-4D97-AF65-F5344CB8AC3E}">
        <p14:creationId xmlns:p14="http://schemas.microsoft.com/office/powerpoint/2010/main" val="290248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06317030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6859"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dirty="0" err="1" smtClean="0">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2" name="Title 1"/>
          <p:cNvSpPr>
            <a:spLocks noGrp="1"/>
          </p:cNvSpPr>
          <p:nvPr>
            <p:ph type="title"/>
          </p:nvPr>
        </p:nvSpPr>
        <p:spPr/>
        <p:txBody>
          <a:bodyPr/>
          <a:lstStyle/>
          <a:p>
            <a:r>
              <a:rPr lang="en-US" smtClean="0"/>
              <a:t>Contents</a:t>
            </a:r>
            <a:endParaRPr lang="en-US"/>
          </a:p>
        </p:txBody>
      </p:sp>
      <p:sp>
        <p:nvSpPr>
          <p:cNvPr id="55" name="Rectangle 54">
            <a:hlinkClick r:id="rId13" action="ppaction://hlinksldjump"/>
          </p:cNvPr>
          <p:cNvSpPr>
            <a:spLocks noGrp="1" noChangeArrowheads="1"/>
          </p:cNvSpPr>
          <p:nvPr>
            <p:custDataLst>
              <p:tags r:id="rId4"/>
            </p:custDataLst>
          </p:nvPr>
        </p:nvSpPr>
        <p:spPr bwMode="gray">
          <a:xfrm>
            <a:off x="3443288" y="2139950"/>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Introduction</a:t>
            </a:r>
            <a:endParaRPr lang="en-US" noProof="0" dirty="0" smtClean="0">
              <a:sym typeface="+mn-lt"/>
            </a:endParaRPr>
          </a:p>
        </p:txBody>
      </p:sp>
      <p:sp>
        <p:nvSpPr>
          <p:cNvPr id="56" name="Rectangle 11">
            <a:hlinkClick r:id="rId14" action="ppaction://hlinksldjump"/>
          </p:cNvPr>
          <p:cNvSpPr>
            <a:spLocks noChangeArrowheads="1"/>
          </p:cNvSpPr>
          <p:nvPr>
            <p:custDataLst>
              <p:tags r:id="rId5"/>
            </p:custDataLst>
          </p:nvPr>
        </p:nvSpPr>
        <p:spPr bwMode="gray">
          <a:xfrm>
            <a:off x="3443288" y="2546350"/>
            <a:ext cx="2074863"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963" tIns="80963" rIns="0" bIns="82550">
            <a:no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s-CO" dirty="0" err="1" smtClean="0">
                <a:latin typeface="+mn-lt"/>
                <a:sym typeface="+mn-lt"/>
              </a:rPr>
              <a:t>Databases</a:t>
            </a:r>
            <a:endParaRPr lang="es-CO" dirty="0">
              <a:latin typeface="+mn-lt"/>
              <a:sym typeface="+mn-lt"/>
            </a:endParaRPr>
          </a:p>
        </p:txBody>
      </p:sp>
      <p:sp>
        <p:nvSpPr>
          <p:cNvPr id="57" name="Rectangle 56">
            <a:hlinkClick r:id="rId15" action="ppaction://hlinksldjump"/>
          </p:cNvPr>
          <p:cNvSpPr>
            <a:spLocks noGrp="1" noChangeArrowheads="1"/>
          </p:cNvSpPr>
          <p:nvPr>
            <p:custDataLst>
              <p:tags r:id="rId6"/>
            </p:custDataLst>
          </p:nvPr>
        </p:nvSpPr>
        <p:spPr bwMode="gray">
          <a:xfrm>
            <a:off x="3443288" y="2954338"/>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Importing data</a:t>
            </a:r>
            <a:endParaRPr lang="en-US" noProof="0" dirty="0" smtClean="0">
              <a:sym typeface="+mn-lt"/>
            </a:endParaRPr>
          </a:p>
        </p:txBody>
      </p:sp>
      <p:sp>
        <p:nvSpPr>
          <p:cNvPr id="30" name="Rectangle 29"/>
          <p:cNvSpPr>
            <a:spLocks noGrp="1" noChangeArrowheads="1"/>
          </p:cNvSpPr>
          <p:nvPr>
            <p:custDataLst>
              <p:tags r:id="rId7"/>
            </p:custDataLst>
          </p:nvPr>
        </p:nvSpPr>
        <p:spPr bwMode="gray">
          <a:xfrm>
            <a:off x="3443288" y="3360738"/>
            <a:ext cx="2074863" cy="406400"/>
          </a:xfrm>
          <a:prstGeom prst="rect">
            <a:avLst/>
          </a:prstGeom>
          <a:solidFill>
            <a:srgbClr val="D6D7D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Sorting and filtering</a:t>
            </a:r>
            <a:endParaRPr lang="en-US" noProof="0" dirty="0" smtClean="0">
              <a:sym typeface="+mn-lt"/>
            </a:endParaRPr>
          </a:p>
        </p:txBody>
      </p:sp>
      <p:sp>
        <p:nvSpPr>
          <p:cNvPr id="59" name="Rectangle 58">
            <a:hlinkClick r:id="rId16" action="ppaction://hlinksldjump"/>
          </p:cNvPr>
          <p:cNvSpPr>
            <a:spLocks noGrp="1" noChangeArrowheads="1"/>
          </p:cNvSpPr>
          <p:nvPr>
            <p:custDataLst>
              <p:tags r:id="rId8"/>
            </p:custDataLst>
          </p:nvPr>
        </p:nvSpPr>
        <p:spPr bwMode="gray">
          <a:xfrm>
            <a:off x="3443288" y="3767138"/>
            <a:ext cx="2074863"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Pivot Tables</a:t>
            </a:r>
            <a:endParaRPr lang="en-US" noProof="0" dirty="0" smtClean="0">
              <a:sym typeface="+mn-lt"/>
            </a:endParaRPr>
          </a:p>
        </p:txBody>
      </p:sp>
      <p:sp>
        <p:nvSpPr>
          <p:cNvPr id="60" name="Rectangle 59">
            <a:hlinkClick r:id="rId17" action="ppaction://hlinksldjump"/>
          </p:cNvPr>
          <p:cNvSpPr>
            <a:spLocks noGrp="1" noChangeArrowheads="1"/>
          </p:cNvSpPr>
          <p:nvPr>
            <p:custDataLst>
              <p:tags r:id="rId9"/>
            </p:custDataLst>
          </p:nvPr>
        </p:nvSpPr>
        <p:spPr bwMode="gray">
          <a:xfrm>
            <a:off x="3443288" y="4175125"/>
            <a:ext cx="2074863"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Modeling</a:t>
            </a:r>
            <a:endParaRPr lang="en-US" noProof="0" dirty="0" smtClean="0">
              <a:sym typeface="+mn-lt"/>
            </a:endParaRPr>
          </a:p>
        </p:txBody>
      </p:sp>
      <p:sp>
        <p:nvSpPr>
          <p:cNvPr id="9" name="McK 1. On-page tracker" hidden="1"/>
          <p:cNvSpPr>
            <a:spLocks noChangeArrowheads="1"/>
          </p:cNvSpPr>
          <p:nvPr/>
        </p:nvSpPr>
        <p:spPr bwMode="auto">
          <a:xfrm>
            <a:off x="119063" y="10054"/>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Tree>
    <p:extLst>
      <p:ext uri="{BB962C8B-B14F-4D97-AF65-F5344CB8AC3E}">
        <p14:creationId xmlns:p14="http://schemas.microsoft.com/office/powerpoint/2010/main" val="354003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8330" name="Object 10"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7883"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8328" name="Rectangle 8"/>
          <p:cNvSpPr>
            <a:spLocks noGrp="1" noChangeArrowheads="1"/>
          </p:cNvSpPr>
          <p:nvPr>
            <p:ph type="title"/>
            <p:custDataLst>
              <p:tags r:id="rId3"/>
            </p:custDataLst>
          </p:nvPr>
        </p:nvSpPr>
        <p:spPr>
          <a:xfrm>
            <a:off x="119062" y="230188"/>
            <a:ext cx="8618538" cy="338554"/>
          </a:xfrm>
        </p:spPr>
        <p:txBody>
          <a:bodyPr/>
          <a:lstStyle/>
          <a:p>
            <a:r>
              <a:rPr lang="en-US" dirty="0" smtClean="0"/>
              <a:t>Sorting and filtering</a:t>
            </a:r>
            <a:endParaRPr lang="en-US" dirty="0"/>
          </a:p>
        </p:txBody>
      </p:sp>
      <p:sp>
        <p:nvSpPr>
          <p:cNvPr id="10" name="McK 3. Unit of measure"/>
          <p:cNvSpPr txBox="1">
            <a:spLocks noChangeArrowheads="1"/>
          </p:cNvSpPr>
          <p:nvPr>
            <p:custDataLst>
              <p:tags r:id="rId4"/>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Sorting</a:t>
            </a:r>
            <a:r>
              <a:rPr lang="es-CO" sz="1400" b="0" baseline="0" dirty="0" smtClean="0">
                <a:solidFill>
                  <a:srgbClr val="808080"/>
                </a:solidFill>
              </a:rPr>
              <a:t> and</a:t>
            </a:r>
            <a:r>
              <a:rPr lang="es-CO" sz="1400" b="0" dirty="0" smtClean="0">
                <a:solidFill>
                  <a:srgbClr val="808080"/>
                </a:solidFill>
              </a:rPr>
              <a:t> </a:t>
            </a:r>
            <a:r>
              <a:rPr lang="es-CO" sz="1400" b="0" dirty="0" err="1" smtClean="0">
                <a:solidFill>
                  <a:srgbClr val="808080"/>
                </a:solidFill>
              </a:rPr>
              <a:t>filtering</a:t>
            </a:r>
            <a:endParaRPr lang="es-CO" sz="1400" b="0" baseline="0" dirty="0">
              <a:solidFill>
                <a:srgbClr val="808080"/>
              </a:solidFill>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958" y="777464"/>
            <a:ext cx="8094915" cy="4859017"/>
          </a:xfrm>
          <a:prstGeom prst="rect">
            <a:avLst/>
          </a:prstGeom>
        </p:spPr>
      </p:pic>
    </p:spTree>
    <p:extLst>
      <p:ext uri="{BB962C8B-B14F-4D97-AF65-F5344CB8AC3E}">
        <p14:creationId xmlns:p14="http://schemas.microsoft.com/office/powerpoint/2010/main" val="3751380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8330" name="Object 10"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8907"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8328" name="Rectangle 8"/>
          <p:cNvSpPr>
            <a:spLocks noGrp="1" noChangeArrowheads="1"/>
          </p:cNvSpPr>
          <p:nvPr>
            <p:ph type="title"/>
            <p:custDataLst>
              <p:tags r:id="rId3"/>
            </p:custDataLst>
          </p:nvPr>
        </p:nvSpPr>
        <p:spPr>
          <a:xfrm>
            <a:off x="119062" y="230188"/>
            <a:ext cx="8618538" cy="338554"/>
          </a:xfrm>
        </p:spPr>
        <p:txBody>
          <a:bodyPr/>
          <a:lstStyle/>
          <a:p>
            <a:r>
              <a:rPr lang="en-US" dirty="0" smtClean="0"/>
              <a:t>Sorting and filtering</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80693" y="1242811"/>
            <a:ext cx="6330254" cy="4295529"/>
          </a:xfrm>
          <a:prstGeom prst="rect">
            <a:avLst/>
          </a:prstGeom>
        </p:spPr>
      </p:pic>
      <p:sp>
        <p:nvSpPr>
          <p:cNvPr id="6" name="McK 3. Unit of measure"/>
          <p:cNvSpPr txBox="1">
            <a:spLocks noChangeArrowheads="1"/>
          </p:cNvSpPr>
          <p:nvPr>
            <p:custDataLst>
              <p:tags r:id="rId4"/>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Sorting</a:t>
            </a:r>
            <a:r>
              <a:rPr lang="es-CO" sz="1400" b="0" baseline="0" dirty="0" smtClean="0">
                <a:solidFill>
                  <a:srgbClr val="808080"/>
                </a:solidFill>
              </a:rPr>
              <a:t> and</a:t>
            </a:r>
            <a:r>
              <a:rPr lang="es-CO" sz="1400" b="0" dirty="0" smtClean="0">
                <a:solidFill>
                  <a:srgbClr val="808080"/>
                </a:solidFill>
              </a:rPr>
              <a:t> </a:t>
            </a:r>
            <a:r>
              <a:rPr lang="es-CO" sz="1400" b="0" dirty="0" err="1" smtClean="0">
                <a:solidFill>
                  <a:srgbClr val="808080"/>
                </a:solidFill>
              </a:rPr>
              <a:t>filtering</a:t>
            </a:r>
            <a:endParaRPr lang="es-CO" sz="1400" b="0" baseline="0" dirty="0">
              <a:solidFill>
                <a:srgbClr val="808080"/>
              </a:solidFill>
            </a:endParaRPr>
          </a:p>
        </p:txBody>
      </p:sp>
    </p:spTree>
    <p:extLst>
      <p:ext uri="{BB962C8B-B14F-4D97-AF65-F5344CB8AC3E}">
        <p14:creationId xmlns:p14="http://schemas.microsoft.com/office/powerpoint/2010/main" val="3425014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58052915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1193"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dirty="0" err="1" smtClean="0">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2" name="Title 1"/>
          <p:cNvSpPr>
            <a:spLocks noGrp="1"/>
          </p:cNvSpPr>
          <p:nvPr>
            <p:ph type="title"/>
          </p:nvPr>
        </p:nvSpPr>
        <p:spPr/>
        <p:txBody>
          <a:bodyPr/>
          <a:lstStyle/>
          <a:p>
            <a:r>
              <a:rPr lang="en-US" smtClean="0"/>
              <a:t>Contents</a:t>
            </a:r>
            <a:endParaRPr lang="en-US"/>
          </a:p>
        </p:txBody>
      </p:sp>
      <p:sp>
        <p:nvSpPr>
          <p:cNvPr id="30" name="Rectangle 29">
            <a:hlinkClick r:id="rId13" action="ppaction://hlinksldjump"/>
          </p:cNvPr>
          <p:cNvSpPr>
            <a:spLocks noGrp="1" noChangeArrowheads="1"/>
          </p:cNvSpPr>
          <p:nvPr>
            <p:custDataLst>
              <p:tags r:id="rId4"/>
            </p:custDataLst>
          </p:nvPr>
        </p:nvSpPr>
        <p:spPr bwMode="gray">
          <a:xfrm>
            <a:off x="3479800" y="2139950"/>
            <a:ext cx="2001838"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Introduction</a:t>
            </a:r>
            <a:endParaRPr lang="en-US" noProof="0" dirty="0" smtClean="0">
              <a:sym typeface="+mn-lt"/>
            </a:endParaRPr>
          </a:p>
        </p:txBody>
      </p:sp>
      <p:sp>
        <p:nvSpPr>
          <p:cNvPr id="31" name="Rectangle 11">
            <a:hlinkClick r:id="rId14" action="ppaction://hlinksldjump"/>
          </p:cNvPr>
          <p:cNvSpPr>
            <a:spLocks noChangeArrowheads="1"/>
          </p:cNvSpPr>
          <p:nvPr>
            <p:custDataLst>
              <p:tags r:id="rId5"/>
            </p:custDataLst>
          </p:nvPr>
        </p:nvSpPr>
        <p:spPr bwMode="gray">
          <a:xfrm>
            <a:off x="3479800" y="2546350"/>
            <a:ext cx="2001838"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963" tIns="80963" rIns="0" bIns="82550">
            <a:no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s-CO" dirty="0" err="1" smtClean="0">
                <a:latin typeface="+mn-lt"/>
                <a:sym typeface="+mn-lt"/>
              </a:rPr>
              <a:t>Databases</a:t>
            </a:r>
            <a:endParaRPr lang="es-CO" dirty="0">
              <a:latin typeface="+mn-lt"/>
              <a:sym typeface="+mn-lt"/>
            </a:endParaRPr>
          </a:p>
        </p:txBody>
      </p:sp>
      <p:sp>
        <p:nvSpPr>
          <p:cNvPr id="32" name="Rectangle 31">
            <a:hlinkClick r:id="rId15" action="ppaction://hlinksldjump"/>
          </p:cNvPr>
          <p:cNvSpPr>
            <a:spLocks noGrp="1" noChangeArrowheads="1"/>
          </p:cNvSpPr>
          <p:nvPr>
            <p:custDataLst>
              <p:tags r:id="rId6"/>
            </p:custDataLst>
          </p:nvPr>
        </p:nvSpPr>
        <p:spPr bwMode="gray">
          <a:xfrm>
            <a:off x="3479800" y="2954338"/>
            <a:ext cx="2001838"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Importing data</a:t>
            </a:r>
            <a:endParaRPr lang="en-US" noProof="0" dirty="0" smtClean="0">
              <a:sym typeface="+mn-lt"/>
            </a:endParaRPr>
          </a:p>
        </p:txBody>
      </p:sp>
      <p:sp>
        <p:nvSpPr>
          <p:cNvPr id="16" name="Rectangle 15">
            <a:hlinkClick r:id="rId16" action="ppaction://hlinksldjump"/>
          </p:cNvPr>
          <p:cNvSpPr>
            <a:spLocks noGrp="1" noChangeArrowheads="1"/>
          </p:cNvSpPr>
          <p:nvPr>
            <p:custDataLst>
              <p:tags r:id="rId7"/>
            </p:custDataLst>
          </p:nvPr>
        </p:nvSpPr>
        <p:spPr bwMode="gray">
          <a:xfrm>
            <a:off x="3479800" y="3360738"/>
            <a:ext cx="2001838" cy="406400"/>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Sorting and filtering</a:t>
            </a:r>
            <a:endParaRPr lang="en-US" noProof="0" dirty="0" smtClean="0">
              <a:sym typeface="+mn-lt"/>
            </a:endParaRPr>
          </a:p>
        </p:txBody>
      </p:sp>
      <p:sp>
        <p:nvSpPr>
          <p:cNvPr id="34" name="Rectangle 33"/>
          <p:cNvSpPr>
            <a:spLocks noGrp="1" noChangeArrowheads="1"/>
          </p:cNvSpPr>
          <p:nvPr>
            <p:custDataLst>
              <p:tags r:id="rId8"/>
            </p:custDataLst>
          </p:nvPr>
        </p:nvSpPr>
        <p:spPr bwMode="gray">
          <a:xfrm>
            <a:off x="3479800" y="3767138"/>
            <a:ext cx="2001838" cy="407988"/>
          </a:xfrm>
          <a:prstGeom prst="rect">
            <a:avLst/>
          </a:prstGeom>
          <a:solidFill>
            <a:srgbClr val="D6D7D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Pivot Tables</a:t>
            </a:r>
            <a:endParaRPr lang="en-US" noProof="0" dirty="0" smtClean="0">
              <a:sym typeface="+mn-lt"/>
            </a:endParaRPr>
          </a:p>
        </p:txBody>
      </p:sp>
      <p:sp>
        <p:nvSpPr>
          <p:cNvPr id="35" name="Rectangle 34">
            <a:hlinkClick r:id="rId17" action="ppaction://hlinksldjump"/>
          </p:cNvPr>
          <p:cNvSpPr>
            <a:spLocks noGrp="1" noChangeArrowheads="1"/>
          </p:cNvSpPr>
          <p:nvPr>
            <p:custDataLst>
              <p:tags r:id="rId9"/>
            </p:custDataLst>
          </p:nvPr>
        </p:nvSpPr>
        <p:spPr bwMode="gray">
          <a:xfrm>
            <a:off x="3479800" y="4175125"/>
            <a:ext cx="2001838"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Modeling</a:t>
            </a:r>
            <a:endParaRPr lang="en-US" noProof="0" dirty="0" smtClean="0">
              <a:sym typeface="+mn-lt"/>
            </a:endParaRPr>
          </a:p>
        </p:txBody>
      </p:sp>
      <p:sp>
        <p:nvSpPr>
          <p:cNvPr id="9" name="McK 1. On-page tracker" hidden="1"/>
          <p:cNvSpPr>
            <a:spLocks noChangeArrowheads="1"/>
          </p:cNvSpPr>
          <p:nvPr/>
        </p:nvSpPr>
        <p:spPr bwMode="auto">
          <a:xfrm>
            <a:off x="119063" y="10054"/>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Tree>
    <p:extLst>
      <p:ext uri="{BB962C8B-B14F-4D97-AF65-F5344CB8AC3E}">
        <p14:creationId xmlns:p14="http://schemas.microsoft.com/office/powerpoint/2010/main" val="259807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a:xfrm>
            <a:off x="8664575" y="6473825"/>
            <a:ext cx="195263" cy="152400"/>
          </a:xfrm>
        </p:spPr>
        <p:txBody>
          <a:bodyPr/>
          <a:lstStyle/>
          <a:p>
            <a:fld id="{2BE3E464-9E11-45CB-9D17-C985C8926716}" type="slidenum">
              <a:rPr lang="es-CO"/>
              <a:pPr/>
              <a:t>24</a:t>
            </a:fld>
            <a:r>
              <a:rPr lang="es-CO"/>
              <a:t> </a:t>
            </a:r>
          </a:p>
        </p:txBody>
      </p:sp>
      <p:graphicFrame>
        <p:nvGraphicFramePr>
          <p:cNvPr id="970755" name="Rectangle 3"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2217" name="think-cell Slide" r:id="rId9" imgW="0" imgH="0" progId="TCLayout.ActiveDocument.1">
                  <p:embed/>
                </p:oleObj>
              </mc:Choice>
              <mc:Fallback>
                <p:oleObj name="think-cell Slide" r:id="rId9"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70756" name="Rectangle 3" hidden="1"/>
          <p:cNvSpPr>
            <a:spLocks noChangeArrowheads="1"/>
          </p:cNvSpPr>
          <p:nvPr>
            <p:custDataLst>
              <p:tags r:id="rId3"/>
            </p:custDataLst>
          </p:nvPr>
        </p:nvSpPr>
        <p:spPr bwMode="auto">
          <a:xfrm>
            <a:off x="0" y="0"/>
            <a:ext cx="158750" cy="158750"/>
          </a:xfrm>
          <a:prstGeom prst="rect">
            <a:avLst/>
          </a:prstGeom>
          <a:solidFill>
            <a:schemeClr val="accent1"/>
          </a:solidFill>
          <a:ln w="9525">
            <a:solidFill>
              <a:schemeClr val="tx1"/>
            </a:solidFill>
            <a:miter lim="800000"/>
            <a:headEnd/>
            <a:tailEnd/>
          </a:ln>
        </p:spPr>
        <p:txBody>
          <a:bodyPr wrap="none" lIns="0" tIns="0" rIns="0" bIns="0" anchor="ctr"/>
          <a:lstStyle>
            <a:lvl1pPr>
              <a:defRPr sz="2400">
                <a:solidFill>
                  <a:schemeClr val="tx1"/>
                </a:solidFill>
                <a:latin typeface="Arial" charset="0"/>
              </a:defRPr>
            </a:lvl1pPr>
            <a:lvl2pPr marL="37931725" indent="-37474525">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algn="ctr"/>
            <a:r>
              <a:rPr lang="en-US" sz="1600" baseline="0">
                <a:solidFill>
                  <a:schemeClr val="bg1"/>
                </a:solidFill>
                <a:ea typeface="MS PGothic" pitchFamily="34" charset="-128"/>
                <a:cs typeface="Arial" charset="0"/>
              </a:rPr>
              <a:t>5</a:t>
            </a:r>
          </a:p>
        </p:txBody>
      </p:sp>
      <p:sp>
        <p:nvSpPr>
          <p:cNvPr id="970757" name="Rectangle 4"/>
          <p:cNvSpPr>
            <a:spLocks noGrp="1" noChangeArrowheads="1"/>
          </p:cNvSpPr>
          <p:nvPr>
            <p:ph type="title"/>
            <p:custDataLst>
              <p:tags r:id="rId4"/>
            </p:custDataLst>
          </p:nvPr>
        </p:nvSpPr>
        <p:spPr>
          <a:xfrm>
            <a:off x="119062" y="230188"/>
            <a:ext cx="8618538" cy="677108"/>
          </a:xfrm>
        </p:spPr>
        <p:txBody>
          <a:bodyPr/>
          <a:lstStyle/>
          <a:p>
            <a:pPr marL="1588"/>
            <a:r>
              <a:rPr lang="es-ES_tradnl" dirty="0" err="1" smtClean="0"/>
              <a:t>Pivot</a:t>
            </a:r>
            <a:r>
              <a:rPr lang="es-ES_tradnl" dirty="0" smtClean="0"/>
              <a:t> </a:t>
            </a:r>
            <a:r>
              <a:rPr lang="es-ES_tradnl" dirty="0" err="1" smtClean="0"/>
              <a:t>Tables</a:t>
            </a:r>
            <a:r>
              <a:rPr lang="es-ES_tradnl" dirty="0" smtClean="0"/>
              <a:t> - </a:t>
            </a:r>
            <a:r>
              <a:rPr lang="en-US" b="0" dirty="0"/>
              <a:t>allows you to extract the significance from a large, detailed data set</a:t>
            </a:r>
            <a:r>
              <a:rPr lang="es-ES_tradnl" b="0" dirty="0" smtClean="0"/>
              <a:t> </a:t>
            </a:r>
            <a:endParaRPr lang="es-ES_tradnl" b="0" dirty="0"/>
          </a:p>
        </p:txBody>
      </p:sp>
      <p:sp>
        <p:nvSpPr>
          <p:cNvPr id="970759" name="Rectangle 6"/>
          <p:cNvSpPr>
            <a:spLocks noChangeArrowheads="1"/>
          </p:cNvSpPr>
          <p:nvPr>
            <p:custDataLst>
              <p:tags r:id="rId5"/>
            </p:custDataLst>
          </p:nvPr>
        </p:nvSpPr>
        <p:spPr bwMode="auto">
          <a:xfrm>
            <a:off x="421894" y="1116018"/>
            <a:ext cx="801287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4161750" indent="-24161750" defTabSz="895350">
              <a:defRPr sz="2400">
                <a:solidFill>
                  <a:schemeClr val="tx1"/>
                </a:solidFill>
                <a:latin typeface="Arial" charset="0"/>
              </a:defRPr>
            </a:lvl1pPr>
            <a:lvl2pPr marL="193675" indent="-192088" defTabSz="895350">
              <a:defRPr sz="2400">
                <a:solidFill>
                  <a:schemeClr val="tx1"/>
                </a:solidFill>
                <a:latin typeface="Arial" charset="0"/>
              </a:defRPr>
            </a:lvl2pPr>
            <a:lvl3pPr>
              <a:defRPr sz="2400">
                <a:solidFill>
                  <a:schemeClr val="tx1"/>
                </a:solidFill>
                <a:latin typeface="Arial" charset="0"/>
              </a:defRPr>
            </a:lvl3pPr>
            <a:lvl4pPr>
              <a:defRPr sz="2400">
                <a:solidFill>
                  <a:schemeClr val="tx1"/>
                </a:solidFill>
                <a:latin typeface="Arial" charset="0"/>
              </a:defRPr>
            </a:lvl4pPr>
            <a:lvl5pPr>
              <a:defRPr sz="2400">
                <a:solidFill>
                  <a:schemeClr val="tx1"/>
                </a:solidFill>
                <a:latin typeface="Arial" charset="0"/>
              </a:defRPr>
            </a:lvl5pPr>
            <a:lvl6pPr marL="457200" fontAlgn="base">
              <a:spcBef>
                <a:spcPct val="0"/>
              </a:spcBef>
              <a:spcAft>
                <a:spcPct val="0"/>
              </a:spcAft>
              <a:defRPr sz="2400">
                <a:solidFill>
                  <a:schemeClr val="tx1"/>
                </a:solidFill>
                <a:latin typeface="Arial" charset="0"/>
              </a:defRPr>
            </a:lvl6pPr>
            <a:lvl7pPr marL="914400" fontAlgn="base">
              <a:spcBef>
                <a:spcPct val="0"/>
              </a:spcBef>
              <a:spcAft>
                <a:spcPct val="0"/>
              </a:spcAft>
              <a:defRPr sz="2400">
                <a:solidFill>
                  <a:schemeClr val="tx1"/>
                </a:solidFill>
                <a:latin typeface="Arial" charset="0"/>
              </a:defRPr>
            </a:lvl7pPr>
            <a:lvl8pPr marL="1371600" fontAlgn="base">
              <a:spcBef>
                <a:spcPct val="0"/>
              </a:spcBef>
              <a:spcAft>
                <a:spcPct val="0"/>
              </a:spcAft>
              <a:defRPr sz="2400">
                <a:solidFill>
                  <a:schemeClr val="tx1"/>
                </a:solidFill>
                <a:latin typeface="Arial" charset="0"/>
              </a:defRPr>
            </a:lvl8pPr>
            <a:lvl9pPr marL="1828800" fontAlgn="base">
              <a:spcBef>
                <a:spcPct val="0"/>
              </a:spcBef>
              <a:spcAft>
                <a:spcPct val="0"/>
              </a:spcAft>
              <a:defRPr sz="2400">
                <a:solidFill>
                  <a:schemeClr val="tx1"/>
                </a:solidFill>
                <a:latin typeface="Arial" charset="0"/>
              </a:defRPr>
            </a:lvl9pPr>
          </a:lstStyle>
          <a:p>
            <a:pPr lvl="1">
              <a:buClr>
                <a:schemeClr val="tx2"/>
              </a:buClr>
              <a:buSzPct val="125000"/>
              <a:buFont typeface="Arial" charset="0"/>
              <a:buChar char="▪"/>
            </a:pPr>
            <a:r>
              <a:rPr lang="en-US" sz="1600" dirty="0"/>
              <a:t>Being able to analyze all the data in your worksheet can help you </a:t>
            </a:r>
            <a:r>
              <a:rPr lang="en-US" sz="1600" dirty="0" smtClean="0"/>
              <a:t>better understand it, but </a:t>
            </a:r>
            <a:r>
              <a:rPr lang="en-US" sz="1600" dirty="0"/>
              <a:t>sometimes it’s hard to know where to start, especially when you have a lot of </a:t>
            </a:r>
            <a:r>
              <a:rPr lang="en-US" sz="1600" dirty="0" smtClean="0"/>
              <a:t>data</a:t>
            </a:r>
          </a:p>
          <a:p>
            <a:pPr lvl="1">
              <a:buClr>
                <a:schemeClr val="tx2"/>
              </a:buClr>
              <a:buSzPct val="125000"/>
              <a:buFont typeface="Arial" charset="0"/>
              <a:buChar char="▪"/>
            </a:pPr>
            <a:endParaRPr lang="en-US" sz="1600" dirty="0" smtClean="0"/>
          </a:p>
          <a:p>
            <a:pPr lvl="1">
              <a:buClr>
                <a:schemeClr val="tx2"/>
              </a:buClr>
              <a:buSzPct val="125000"/>
              <a:buFont typeface="Arial" charset="0"/>
              <a:buChar char="▪"/>
            </a:pPr>
            <a:r>
              <a:rPr lang="en-US" sz="1600" dirty="0" smtClean="0"/>
              <a:t>PivotTables are </a:t>
            </a:r>
            <a:r>
              <a:rPr lang="en-US" sz="1600" dirty="0"/>
              <a:t>a great way to summarize, analyze, explore, and present your </a:t>
            </a:r>
            <a:r>
              <a:rPr lang="en-US" sz="1600" dirty="0" smtClean="0"/>
              <a:t>data</a:t>
            </a:r>
            <a:endParaRPr lang="es-ES_tradnl" sz="1600" b="0" baseline="0" dirty="0">
              <a:ea typeface="ヒラギノ角ゴ Pro W3" charset="-128"/>
            </a:endParaRPr>
          </a:p>
        </p:txBody>
      </p:sp>
      <p:sp>
        <p:nvSpPr>
          <p:cNvPr id="13" name="McK 3. Unit of measure"/>
          <p:cNvSpPr txBox="1">
            <a:spLocks noChangeArrowheads="1"/>
          </p:cNvSpPr>
          <p:nvPr>
            <p:custDataLst>
              <p:tags r:id="rId6"/>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Pivot</a:t>
            </a:r>
            <a:r>
              <a:rPr lang="es-CO" sz="1400" b="0" baseline="0" dirty="0" smtClean="0">
                <a:solidFill>
                  <a:srgbClr val="808080"/>
                </a:solidFill>
              </a:rPr>
              <a:t> </a:t>
            </a:r>
            <a:r>
              <a:rPr lang="es-CO" sz="1400" b="0" baseline="0" dirty="0" err="1" smtClean="0">
                <a:solidFill>
                  <a:srgbClr val="808080"/>
                </a:solidFill>
              </a:rPr>
              <a:t>Tables</a:t>
            </a:r>
            <a:endParaRPr lang="es-CO" sz="1400" b="0" baseline="0" dirty="0">
              <a:solidFill>
                <a:srgbClr val="808080"/>
              </a:solidFill>
            </a:endParaRP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5498" y="2170147"/>
            <a:ext cx="6385663" cy="3991040"/>
          </a:xfrm>
          <a:prstGeom prst="rect">
            <a:avLst/>
          </a:prstGeom>
        </p:spPr>
      </p:pic>
    </p:spTree>
    <p:extLst>
      <p:ext uri="{BB962C8B-B14F-4D97-AF65-F5344CB8AC3E}">
        <p14:creationId xmlns:p14="http://schemas.microsoft.com/office/powerpoint/2010/main" val="1032132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custDataLst>
              <p:tags r:id="rId1"/>
            </p:custDataLst>
          </p:nvPr>
        </p:nvSpPr>
        <p:spPr>
          <a:xfrm>
            <a:off x="119062" y="230188"/>
            <a:ext cx="8618538" cy="288925"/>
          </a:xfrm>
        </p:spPr>
        <p:txBody>
          <a:bodyPr/>
          <a:lstStyle/>
          <a:p>
            <a:r>
              <a:rPr lang="en-US"/>
              <a:t>Now you try it…</a:t>
            </a:r>
            <a:endParaRPr lang="en-US" altLang="ko-KR">
              <a:ea typeface="Gulim" pitchFamily="34" charset="-127"/>
            </a:endParaRPr>
          </a:p>
        </p:txBody>
      </p:sp>
      <p:sp>
        <p:nvSpPr>
          <p:cNvPr id="611331" name="Rectangle 3"/>
          <p:cNvSpPr>
            <a:spLocks noChangeArrowheads="1"/>
          </p:cNvSpPr>
          <p:nvPr>
            <p:custDataLst>
              <p:tags r:id="rId2"/>
            </p:custDataLst>
          </p:nvPr>
        </p:nvSpPr>
        <p:spPr bwMode="auto">
          <a:xfrm>
            <a:off x="1643063" y="2105025"/>
            <a:ext cx="5084763" cy="1778000"/>
          </a:xfrm>
          <a:prstGeom prst="rect">
            <a:avLst/>
          </a:prstGeom>
          <a:solidFill>
            <a:schemeClr val="bg2"/>
          </a:solidFill>
          <a:ln w="12700" algn="ctr">
            <a:solidFill>
              <a:schemeClr val="accent2"/>
            </a:solidFill>
            <a:miter lim="800000"/>
            <a:headEnd/>
            <a:tailEnd/>
          </a:ln>
          <a:effectLst>
            <a:outerShdw dist="35921" dir="2700000" algn="ctr" rotWithShape="0">
              <a:srgbClr val="DDDDDD"/>
            </a:outerShdw>
          </a:effectLst>
        </p:spPr>
        <p:txBody>
          <a:bodyPr wrap="none" anchor="ct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n-GB" dirty="0"/>
              <a:t>In the Excel exercise file</a:t>
            </a:r>
          </a:p>
          <a:p>
            <a:r>
              <a:rPr lang="en-GB" dirty="0"/>
              <a:t>Go to the </a:t>
            </a:r>
            <a:r>
              <a:rPr lang="en-GB" b="1" dirty="0"/>
              <a:t>Stepped </a:t>
            </a:r>
            <a:r>
              <a:rPr lang="en-GB" b="1" dirty="0" smtClean="0"/>
              <a:t>Data</a:t>
            </a:r>
            <a:r>
              <a:rPr lang="en-GB" dirty="0" smtClean="0"/>
              <a:t> </a:t>
            </a:r>
            <a:r>
              <a:rPr lang="en-GB" dirty="0"/>
              <a:t>worksheet:</a:t>
            </a:r>
          </a:p>
          <a:p>
            <a:pPr lvl="1"/>
            <a:r>
              <a:rPr lang="en-GB" dirty="0"/>
              <a:t>Highlight </a:t>
            </a:r>
            <a:r>
              <a:rPr lang="en-GB" dirty="0" smtClean="0"/>
              <a:t>all the cells in your table</a:t>
            </a:r>
            <a:endParaRPr lang="en-GB" dirty="0"/>
          </a:p>
          <a:p>
            <a:pPr lvl="1"/>
            <a:r>
              <a:rPr lang="en-GB" dirty="0" smtClean="0"/>
              <a:t>Go to the Insert tab</a:t>
            </a:r>
            <a:endParaRPr lang="en-GB" dirty="0"/>
          </a:p>
          <a:p>
            <a:pPr lvl="1"/>
            <a:r>
              <a:rPr lang="en-GB" dirty="0" smtClean="0"/>
              <a:t>Select Pivot Table</a:t>
            </a:r>
          </a:p>
          <a:p>
            <a:pPr lvl="1"/>
            <a:r>
              <a:rPr lang="en-GB" dirty="0" smtClean="0"/>
              <a:t>Answer the questions in the instructions file</a:t>
            </a:r>
            <a:endParaRPr lang="en-GB" dirty="0"/>
          </a:p>
        </p:txBody>
      </p:sp>
      <p:sp>
        <p:nvSpPr>
          <p:cNvPr id="4" name="McK 3. Unit of measure"/>
          <p:cNvSpPr txBox="1">
            <a:spLocks noChangeArrowheads="1"/>
          </p:cNvSpPr>
          <p:nvPr>
            <p:custDataLst>
              <p:tags r:id="rId3"/>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Pivot</a:t>
            </a:r>
            <a:r>
              <a:rPr lang="es-CO" sz="1400" b="0" baseline="0" dirty="0" smtClean="0">
                <a:solidFill>
                  <a:srgbClr val="808080"/>
                </a:solidFill>
              </a:rPr>
              <a:t> </a:t>
            </a:r>
            <a:r>
              <a:rPr lang="es-CO" sz="1400" dirty="0" err="1">
                <a:solidFill>
                  <a:srgbClr val="808080"/>
                </a:solidFill>
              </a:rPr>
              <a:t>T</a:t>
            </a:r>
            <a:r>
              <a:rPr lang="es-CO" sz="1400" b="0" baseline="0" dirty="0" err="1" smtClean="0">
                <a:solidFill>
                  <a:srgbClr val="808080"/>
                </a:solidFill>
              </a:rPr>
              <a:t>ables</a:t>
            </a:r>
            <a:endParaRPr lang="es-CO" sz="1400" b="0" baseline="0" dirty="0">
              <a:solidFill>
                <a:srgbClr val="808080"/>
              </a:solidFill>
            </a:endParaRPr>
          </a:p>
        </p:txBody>
      </p:sp>
    </p:spTree>
    <p:extLst>
      <p:ext uri="{BB962C8B-B14F-4D97-AF65-F5344CB8AC3E}">
        <p14:creationId xmlns:p14="http://schemas.microsoft.com/office/powerpoint/2010/main" val="217833912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403333389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3241"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0" y="0"/>
                        <a:ext cx="158750" cy="158750"/>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dirty="0" err="1" smtClean="0">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2" name="Title 1"/>
          <p:cNvSpPr>
            <a:spLocks noGrp="1"/>
          </p:cNvSpPr>
          <p:nvPr>
            <p:ph type="title"/>
          </p:nvPr>
        </p:nvSpPr>
        <p:spPr/>
        <p:txBody>
          <a:bodyPr/>
          <a:lstStyle/>
          <a:p>
            <a:r>
              <a:rPr lang="en-US" dirty="0" smtClean="0"/>
              <a:t>Contents</a:t>
            </a:r>
            <a:endParaRPr lang="en-US" dirty="0"/>
          </a:p>
        </p:txBody>
      </p:sp>
      <p:sp>
        <p:nvSpPr>
          <p:cNvPr id="45" name="Rectangle 44">
            <a:hlinkClick r:id="rId15" action="ppaction://hlinksldjump"/>
          </p:cNvPr>
          <p:cNvSpPr>
            <a:spLocks noGrp="1" noChangeArrowheads="1"/>
          </p:cNvSpPr>
          <p:nvPr>
            <p:custDataLst>
              <p:tags r:id="rId4"/>
            </p:custDataLst>
          </p:nvPr>
        </p:nvSpPr>
        <p:spPr bwMode="gray">
          <a:xfrm>
            <a:off x="3181350" y="1731963"/>
            <a:ext cx="2598738"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Introduction</a:t>
            </a:r>
            <a:endParaRPr lang="en-US" noProof="0" dirty="0" smtClean="0">
              <a:sym typeface="+mn-lt"/>
            </a:endParaRPr>
          </a:p>
        </p:txBody>
      </p:sp>
      <p:sp>
        <p:nvSpPr>
          <p:cNvPr id="46" name="Rectangle 11">
            <a:hlinkClick r:id="rId16" action="ppaction://hlinksldjump"/>
          </p:cNvPr>
          <p:cNvSpPr>
            <a:spLocks noChangeArrowheads="1"/>
          </p:cNvSpPr>
          <p:nvPr>
            <p:custDataLst>
              <p:tags r:id="rId5"/>
            </p:custDataLst>
          </p:nvPr>
        </p:nvSpPr>
        <p:spPr bwMode="gray">
          <a:xfrm>
            <a:off x="3181350" y="2139950"/>
            <a:ext cx="2598738"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963" tIns="80963" rIns="0" bIns="80963">
            <a:no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s-CO" dirty="0" err="1" smtClean="0">
                <a:latin typeface="+mn-lt"/>
                <a:sym typeface="+mn-lt"/>
              </a:rPr>
              <a:t>Databases</a:t>
            </a:r>
            <a:endParaRPr lang="es-CO" dirty="0">
              <a:latin typeface="+mn-lt"/>
              <a:sym typeface="+mn-lt"/>
            </a:endParaRPr>
          </a:p>
        </p:txBody>
      </p:sp>
      <p:sp>
        <p:nvSpPr>
          <p:cNvPr id="47" name="Rectangle 46">
            <a:hlinkClick r:id="rId17" action="ppaction://hlinksldjump"/>
          </p:cNvPr>
          <p:cNvSpPr>
            <a:spLocks noGrp="1" noChangeArrowheads="1"/>
          </p:cNvSpPr>
          <p:nvPr>
            <p:custDataLst>
              <p:tags r:id="rId6"/>
            </p:custDataLst>
          </p:nvPr>
        </p:nvSpPr>
        <p:spPr bwMode="gray">
          <a:xfrm>
            <a:off x="3181350" y="2546350"/>
            <a:ext cx="2598738"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255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Importing data</a:t>
            </a:r>
            <a:endParaRPr lang="en-US" noProof="0" dirty="0" smtClean="0">
              <a:sym typeface="+mn-lt"/>
            </a:endParaRPr>
          </a:p>
        </p:txBody>
      </p:sp>
      <p:sp>
        <p:nvSpPr>
          <p:cNvPr id="22" name="Rectangle 21">
            <a:hlinkClick r:id="rId18" action="ppaction://hlinksldjump"/>
          </p:cNvPr>
          <p:cNvSpPr>
            <a:spLocks noGrp="1" noChangeArrowheads="1"/>
          </p:cNvSpPr>
          <p:nvPr>
            <p:custDataLst>
              <p:tags r:id="rId7"/>
            </p:custDataLst>
          </p:nvPr>
        </p:nvSpPr>
        <p:spPr bwMode="gray">
          <a:xfrm>
            <a:off x="3181350" y="2954338"/>
            <a:ext cx="2598738" cy="406400"/>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Sorting and filtering</a:t>
            </a:r>
            <a:endParaRPr lang="en-US" noProof="0" dirty="0" smtClean="0">
              <a:sym typeface="+mn-lt"/>
            </a:endParaRPr>
          </a:p>
        </p:txBody>
      </p:sp>
      <p:sp>
        <p:nvSpPr>
          <p:cNvPr id="49" name="Rectangle 48">
            <a:hlinkClick r:id="rId19" action="ppaction://hlinksldjump"/>
          </p:cNvPr>
          <p:cNvSpPr>
            <a:spLocks noGrp="1" noChangeArrowheads="1"/>
          </p:cNvSpPr>
          <p:nvPr>
            <p:custDataLst>
              <p:tags r:id="rId8"/>
            </p:custDataLst>
          </p:nvPr>
        </p:nvSpPr>
        <p:spPr bwMode="gray">
          <a:xfrm>
            <a:off x="3181350" y="3360738"/>
            <a:ext cx="2598738"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Pivot Tables</a:t>
            </a:r>
            <a:endParaRPr lang="en-US" noProof="0" dirty="0" smtClean="0">
              <a:sym typeface="+mn-lt"/>
            </a:endParaRPr>
          </a:p>
        </p:txBody>
      </p:sp>
      <p:sp>
        <p:nvSpPr>
          <p:cNvPr id="50" name="Rectangle 49"/>
          <p:cNvSpPr>
            <a:spLocks noGrp="1" noChangeArrowheads="1"/>
          </p:cNvSpPr>
          <p:nvPr>
            <p:custDataLst>
              <p:tags r:id="rId9"/>
            </p:custDataLst>
          </p:nvPr>
        </p:nvSpPr>
        <p:spPr bwMode="gray">
          <a:xfrm>
            <a:off x="3181350" y="3767138"/>
            <a:ext cx="2598738" cy="407988"/>
          </a:xfrm>
          <a:prstGeom prst="rect">
            <a:avLst/>
          </a:prstGeom>
          <a:solidFill>
            <a:srgbClr val="D6D7D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Modeling</a:t>
            </a:r>
            <a:endParaRPr lang="en-US" noProof="0" dirty="0" smtClean="0">
              <a:sym typeface="+mn-lt"/>
            </a:endParaRPr>
          </a:p>
        </p:txBody>
      </p:sp>
      <p:sp>
        <p:nvSpPr>
          <p:cNvPr id="18" name="Rectangle 17">
            <a:hlinkClick r:id="rId20" action="ppaction://hlinksldjump"/>
          </p:cNvPr>
          <p:cNvSpPr>
            <a:spLocks noGrp="1" noChangeArrowheads="1"/>
          </p:cNvSpPr>
          <p:nvPr>
            <p:custDataLst>
              <p:tags r:id="rId10"/>
            </p:custDataLst>
          </p:nvPr>
        </p:nvSpPr>
        <p:spPr bwMode="gray">
          <a:xfrm>
            <a:off x="3181350" y="4175125"/>
            <a:ext cx="2598738" cy="406400"/>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n-US" altLang="en-US" dirty="0" smtClean="0"/>
              <a:t>Modeling best practices</a:t>
            </a:r>
            <a:endParaRPr lang="en-US" noProof="0" dirty="0" smtClean="0">
              <a:sym typeface="+mn-lt"/>
            </a:endParaRPr>
          </a:p>
        </p:txBody>
      </p:sp>
      <p:sp>
        <p:nvSpPr>
          <p:cNvPr id="20" name="Rectangle 19">
            <a:hlinkClick r:id="rId21" action="ppaction://hlinksldjump"/>
          </p:cNvPr>
          <p:cNvSpPr>
            <a:spLocks noGrp="1" noChangeArrowheads="1"/>
          </p:cNvSpPr>
          <p:nvPr>
            <p:custDataLst>
              <p:tags r:id="rId11"/>
            </p:custDataLst>
          </p:nvPr>
        </p:nvSpPr>
        <p:spPr bwMode="gray">
          <a:xfrm>
            <a:off x="3181350" y="4581525"/>
            <a:ext cx="2598738" cy="407988"/>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255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s-ES" dirty="0" err="1" smtClean="0"/>
              <a:t>Modeling</a:t>
            </a:r>
            <a:r>
              <a:rPr lang="es-ES" dirty="0" smtClean="0"/>
              <a:t> </a:t>
            </a:r>
            <a:r>
              <a:rPr lang="es-ES" dirty="0" err="1" smtClean="0"/>
              <a:t>tools</a:t>
            </a:r>
            <a:endParaRPr lang="en-US" noProof="0" dirty="0" smtClean="0"/>
          </a:p>
        </p:txBody>
      </p:sp>
      <p:sp>
        <p:nvSpPr>
          <p:cNvPr id="9" name="McK 1. On-page tracker" hidden="1"/>
          <p:cNvSpPr>
            <a:spLocks noChangeArrowheads="1"/>
          </p:cNvSpPr>
          <p:nvPr/>
        </p:nvSpPr>
        <p:spPr bwMode="auto">
          <a:xfrm>
            <a:off x="119063" y="10054"/>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Tree>
    <p:extLst>
      <p:ext uri="{BB962C8B-B14F-4D97-AF65-F5344CB8AC3E}">
        <p14:creationId xmlns:p14="http://schemas.microsoft.com/office/powerpoint/2010/main" val="1170334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0450" name="Object 2"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5289" name="think-cell Slide" r:id="rId15" imgW="270" imgH="270" progId="TCLayout.ActiveDocument.1">
                  <p:embed/>
                </p:oleObj>
              </mc:Choice>
              <mc:Fallback>
                <p:oleObj name="think-cell Slide" r:id="rId15" imgW="270" imgH="270" progId="TCLayout.ActiveDocument.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0451" name="AutoShape 3"/>
          <p:cNvSpPr>
            <a:spLocks noChangeArrowheads="1"/>
          </p:cNvSpPr>
          <p:nvPr/>
        </p:nvSpPr>
        <p:spPr bwMode="gray">
          <a:xfrm>
            <a:off x="127000" y="5610225"/>
            <a:ext cx="8615363" cy="369888"/>
          </a:xfrm>
          <a:prstGeom prst="roundRect">
            <a:avLst>
              <a:gd name="adj" fmla="val 8991"/>
            </a:avLst>
          </a:prstGeom>
          <a:gradFill rotWithShape="0">
            <a:gsLst>
              <a:gs pos="0">
                <a:schemeClr val="tx1">
                  <a:alpha val="70000"/>
                </a:schemeClr>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19050" algn="ctr">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0452" name="AutoShape 4"/>
          <p:cNvSpPr>
            <a:spLocks noChangeArrowheads="1"/>
          </p:cNvSpPr>
          <p:nvPr/>
        </p:nvSpPr>
        <p:spPr bwMode="gray">
          <a:xfrm>
            <a:off x="127000" y="981075"/>
            <a:ext cx="8609013" cy="4810125"/>
          </a:xfrm>
          <a:prstGeom prst="roundRect">
            <a:avLst>
              <a:gd name="adj" fmla="val 3296"/>
            </a:avLst>
          </a:prstGeom>
          <a:solidFill>
            <a:schemeClr val="bg1"/>
          </a:solidFill>
          <a:ln w="12700" algn="ctr">
            <a:solidFill>
              <a:srgbClr val="B2B2B2"/>
            </a:solidFill>
            <a:round/>
            <a:headEnd/>
            <a:tailEnd/>
          </a:ln>
          <a:effectLst>
            <a:outerShdw dist="53882" dir="2700000" algn="ctr" rotWithShape="0">
              <a:srgbClr val="DDDDDD"/>
            </a:outerShdw>
          </a:effectLst>
        </p:spPr>
        <p:txBody>
          <a:bodyPr/>
          <a:lstStyle/>
          <a:p>
            <a:endParaRPr lang="en-US"/>
          </a:p>
        </p:txBody>
      </p:sp>
      <p:sp>
        <p:nvSpPr>
          <p:cNvPr id="360453" name="Rectangle 5"/>
          <p:cNvSpPr>
            <a:spLocks noGrp="1" noChangeArrowheads="1"/>
          </p:cNvSpPr>
          <p:nvPr>
            <p:ph type="title"/>
            <p:custDataLst>
              <p:tags r:id="rId3"/>
            </p:custDataLst>
          </p:nvPr>
        </p:nvSpPr>
        <p:spPr>
          <a:xfrm>
            <a:off x="119062" y="230188"/>
            <a:ext cx="8618538" cy="338554"/>
          </a:xfrm>
        </p:spPr>
        <p:txBody>
          <a:bodyPr/>
          <a:lstStyle/>
          <a:p>
            <a:r>
              <a:rPr lang="es-MX" dirty="0" err="1" smtClean="0"/>
              <a:t>When</a:t>
            </a:r>
            <a:r>
              <a:rPr lang="es-MX" dirty="0" smtClean="0"/>
              <a:t> to </a:t>
            </a:r>
            <a:r>
              <a:rPr lang="es-MX" dirty="0" err="1" smtClean="0"/>
              <a:t>create</a:t>
            </a:r>
            <a:r>
              <a:rPr lang="es-MX" dirty="0" smtClean="0"/>
              <a:t> a </a:t>
            </a:r>
            <a:r>
              <a:rPr lang="es-MX" dirty="0" err="1" smtClean="0"/>
              <a:t>model</a:t>
            </a:r>
            <a:endParaRPr lang="es-MX" dirty="0"/>
          </a:p>
        </p:txBody>
      </p:sp>
      <p:grpSp>
        <p:nvGrpSpPr>
          <p:cNvPr id="360455" name="Group 7"/>
          <p:cNvGrpSpPr>
            <a:grpSpLocks/>
          </p:cNvGrpSpPr>
          <p:nvPr/>
        </p:nvGrpSpPr>
        <p:grpSpPr bwMode="auto">
          <a:xfrm>
            <a:off x="827088" y="2503488"/>
            <a:ext cx="2568575" cy="1711325"/>
            <a:chOff x="504" y="1553"/>
            <a:chExt cx="1618" cy="1078"/>
          </a:xfrm>
        </p:grpSpPr>
        <p:sp>
          <p:nvSpPr>
            <p:cNvPr id="360456" name="Rectangle 8"/>
            <p:cNvSpPr>
              <a:spLocks noChangeArrowheads="1"/>
            </p:cNvSpPr>
            <p:nvPr>
              <p:custDataLst>
                <p:tags r:id="rId11"/>
              </p:custDataLst>
            </p:nvPr>
          </p:nvSpPr>
          <p:spPr bwMode="auto">
            <a:xfrm>
              <a:off x="504" y="1553"/>
              <a:ext cx="1618" cy="278"/>
            </a:xfrm>
            <a:prstGeom prst="rect">
              <a:avLst/>
            </a:prstGeom>
            <a:solidFill>
              <a:schemeClr val="tx1">
                <a:lumMod val="65000"/>
                <a:lumOff val="35000"/>
              </a:schemeClr>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lvl1pPr algn="l" defTabSz="787400">
                <a:buClr>
                  <a:schemeClr val="tx2"/>
                </a:buClr>
                <a:defRPr sz="1600">
                  <a:solidFill>
                    <a:schemeClr val="tx1"/>
                  </a:solidFill>
                  <a:latin typeface="Arial" charset="0"/>
                </a:defRPr>
              </a:lvl1pPr>
              <a:lvl2pPr marL="117475" indent="-115888" algn="l" defTabSz="787400">
                <a:buClr>
                  <a:schemeClr val="tx2"/>
                </a:buClr>
                <a:buSzPct val="125000"/>
                <a:buFont typeface="Arial" charset="0"/>
                <a:buChar char="▪"/>
                <a:defRPr sz="1600">
                  <a:solidFill>
                    <a:schemeClr val="tx1"/>
                  </a:solidFill>
                  <a:latin typeface="Arial" charset="0"/>
                </a:defRPr>
              </a:lvl2pPr>
              <a:lvl3pPr marL="258763" indent="-139700" algn="l" defTabSz="787400">
                <a:buClr>
                  <a:schemeClr val="tx2"/>
                </a:buClr>
                <a:buSzPct val="120000"/>
                <a:buFont typeface="Arial" charset="0"/>
                <a:buChar char="–"/>
                <a:defRPr sz="1600">
                  <a:solidFill>
                    <a:schemeClr val="tx1"/>
                  </a:solidFill>
                  <a:latin typeface="Arial" charset="0"/>
                </a:defRPr>
              </a:lvl3pPr>
              <a:lvl4pPr marL="376238" indent="-115888" algn="l" defTabSz="787400">
                <a:buClr>
                  <a:schemeClr val="tx2"/>
                </a:buClr>
                <a:buSzPct val="120000"/>
                <a:buFont typeface="Arial" charset="0"/>
                <a:buChar char="▫"/>
                <a:defRPr sz="1600">
                  <a:solidFill>
                    <a:schemeClr val="tx1"/>
                  </a:solidFill>
                  <a:latin typeface="Arial" charset="0"/>
                </a:defRPr>
              </a:lvl4pPr>
              <a:lvl5pPr marL="515938" indent="-139700" algn="l" defTabSz="787400">
                <a:buClr>
                  <a:schemeClr val="tx2"/>
                </a:buClr>
                <a:buSzPct val="89000"/>
                <a:buFont typeface="Arial" charset="0"/>
                <a:buChar char="-"/>
                <a:defRPr sz="1600">
                  <a:solidFill>
                    <a:schemeClr val="tx1"/>
                  </a:solidFill>
                  <a:latin typeface="Arial" charset="0"/>
                </a:defRPr>
              </a:lvl5pPr>
              <a:lvl6pPr marL="973138" indent="-139700" defTabSz="78740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430338" indent="-139700" defTabSz="78740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1887538" indent="-139700" defTabSz="78740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344738" indent="-139700" defTabSz="78740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s-ES_tradnl" sz="1400" b="1" dirty="0" err="1" smtClean="0">
                  <a:solidFill>
                    <a:schemeClr val="bg1"/>
                  </a:solidFill>
                </a:rPr>
                <a:t>Worksheet</a:t>
              </a:r>
              <a:endParaRPr lang="es-ES_tradnl" sz="1400" b="1" dirty="0">
                <a:solidFill>
                  <a:schemeClr val="bg1"/>
                </a:solidFill>
              </a:endParaRPr>
            </a:p>
          </p:txBody>
        </p:sp>
        <p:sp>
          <p:nvSpPr>
            <p:cNvPr id="360457" name="Rectangle 9"/>
            <p:cNvSpPr>
              <a:spLocks noChangeArrowheads="1"/>
            </p:cNvSpPr>
            <p:nvPr>
              <p:custDataLst>
                <p:tags r:id="rId12"/>
              </p:custDataLst>
            </p:nvPr>
          </p:nvSpPr>
          <p:spPr bwMode="auto">
            <a:xfrm>
              <a:off x="504" y="1831"/>
              <a:ext cx="1618" cy="800"/>
            </a:xfrm>
            <a:prstGeom prst="rect">
              <a:avLst/>
            </a:prstGeom>
            <a:noFill/>
            <a:ln w="12700"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lgn="l" defTabSz="787400">
                <a:buClr>
                  <a:schemeClr val="tx2"/>
                </a:buClr>
                <a:defRPr sz="1600">
                  <a:solidFill>
                    <a:schemeClr val="tx1"/>
                  </a:solidFill>
                  <a:latin typeface="Arial" charset="0"/>
                </a:defRPr>
              </a:lvl1pPr>
              <a:lvl2pPr marL="117475" indent="-115888" algn="l" defTabSz="787400">
                <a:buClr>
                  <a:schemeClr val="tx2"/>
                </a:buClr>
                <a:buSzPct val="125000"/>
                <a:buFont typeface="Arial" charset="0"/>
                <a:buChar char="▪"/>
                <a:defRPr sz="1600">
                  <a:solidFill>
                    <a:schemeClr val="tx1"/>
                  </a:solidFill>
                  <a:latin typeface="Arial" charset="0"/>
                </a:defRPr>
              </a:lvl2pPr>
              <a:lvl3pPr marL="258763" indent="-139700" algn="l" defTabSz="787400">
                <a:buClr>
                  <a:schemeClr val="tx2"/>
                </a:buClr>
                <a:buSzPct val="120000"/>
                <a:buFont typeface="Arial" charset="0"/>
                <a:buChar char="–"/>
                <a:defRPr sz="1600">
                  <a:solidFill>
                    <a:schemeClr val="tx1"/>
                  </a:solidFill>
                  <a:latin typeface="Arial" charset="0"/>
                </a:defRPr>
              </a:lvl3pPr>
              <a:lvl4pPr marL="376238" indent="-115888" algn="l" defTabSz="787400">
                <a:buClr>
                  <a:schemeClr val="tx2"/>
                </a:buClr>
                <a:buSzPct val="120000"/>
                <a:buFont typeface="Arial" charset="0"/>
                <a:buChar char="▫"/>
                <a:defRPr sz="1600">
                  <a:solidFill>
                    <a:schemeClr val="tx1"/>
                  </a:solidFill>
                  <a:latin typeface="Arial" charset="0"/>
                </a:defRPr>
              </a:lvl4pPr>
              <a:lvl5pPr marL="515938" indent="-139700" algn="l" defTabSz="787400">
                <a:buClr>
                  <a:schemeClr val="tx2"/>
                </a:buClr>
                <a:buSzPct val="89000"/>
                <a:buFont typeface="Arial" charset="0"/>
                <a:buChar char="-"/>
                <a:defRPr sz="1600">
                  <a:solidFill>
                    <a:schemeClr val="tx1"/>
                  </a:solidFill>
                  <a:latin typeface="Arial" charset="0"/>
                </a:defRPr>
              </a:lvl5pPr>
              <a:lvl6pPr marL="973138" indent="-139700" defTabSz="78740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430338" indent="-139700" defTabSz="78740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1887538" indent="-139700" defTabSz="78740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344738" indent="-139700" defTabSz="78740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spcAft>
                  <a:spcPts val="600"/>
                </a:spcAft>
              </a:pPr>
              <a:r>
                <a:rPr lang="en-US" sz="1400" dirty="0"/>
                <a:t>R</a:t>
              </a:r>
              <a:r>
                <a:rPr lang="en-US" sz="1400" dirty="0" smtClean="0"/>
                <a:t>elatively </a:t>
              </a:r>
              <a:r>
                <a:rPr lang="en-US" sz="1400" dirty="0"/>
                <a:t>simple calculations</a:t>
              </a:r>
            </a:p>
            <a:p>
              <a:pPr lvl="1">
                <a:spcAft>
                  <a:spcPts val="600"/>
                </a:spcAft>
              </a:pPr>
              <a:r>
                <a:rPr lang="en-US" sz="1400" dirty="0"/>
                <a:t>Used once</a:t>
              </a:r>
            </a:p>
            <a:p>
              <a:pPr lvl="1">
                <a:spcAft>
                  <a:spcPts val="600"/>
                </a:spcAft>
              </a:pPr>
              <a:r>
                <a:rPr lang="en-US" sz="1400" dirty="0" smtClean="0"/>
                <a:t>Personal use</a:t>
              </a:r>
              <a:endParaRPr lang="es-ES_tradnl" sz="1400" dirty="0"/>
            </a:p>
          </p:txBody>
        </p:sp>
      </p:grpSp>
      <p:grpSp>
        <p:nvGrpSpPr>
          <p:cNvPr id="360458" name="Group 10"/>
          <p:cNvGrpSpPr>
            <a:grpSpLocks/>
          </p:cNvGrpSpPr>
          <p:nvPr/>
        </p:nvGrpSpPr>
        <p:grpSpPr bwMode="auto">
          <a:xfrm>
            <a:off x="5451475" y="1317625"/>
            <a:ext cx="2587625" cy="2393950"/>
            <a:chOff x="3417" y="806"/>
            <a:chExt cx="1630" cy="1508"/>
          </a:xfrm>
        </p:grpSpPr>
        <p:sp>
          <p:nvSpPr>
            <p:cNvPr id="360459" name="Rectangle 11"/>
            <p:cNvSpPr>
              <a:spLocks noChangeArrowheads="1"/>
            </p:cNvSpPr>
            <p:nvPr>
              <p:custDataLst>
                <p:tags r:id="rId9"/>
              </p:custDataLst>
            </p:nvPr>
          </p:nvSpPr>
          <p:spPr bwMode="auto">
            <a:xfrm>
              <a:off x="3417" y="806"/>
              <a:ext cx="1630" cy="278"/>
            </a:xfrm>
            <a:prstGeom prst="rect">
              <a:avLst/>
            </a:prstGeom>
            <a:solidFill>
              <a:schemeClr val="tx1">
                <a:lumMod val="65000"/>
                <a:lumOff val="35000"/>
              </a:schemeClr>
            </a:solidFill>
            <a:ln w="127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nchor="ctr"/>
            <a:lstStyle>
              <a:lvl1pPr algn="l" defTabSz="787400">
                <a:buClr>
                  <a:schemeClr val="tx2"/>
                </a:buClr>
                <a:defRPr sz="1600">
                  <a:solidFill>
                    <a:schemeClr val="tx1"/>
                  </a:solidFill>
                  <a:latin typeface="Arial" charset="0"/>
                </a:defRPr>
              </a:lvl1pPr>
              <a:lvl2pPr marL="117475" indent="-115888" algn="l" defTabSz="787400">
                <a:buClr>
                  <a:schemeClr val="tx2"/>
                </a:buClr>
                <a:buSzPct val="125000"/>
                <a:buFont typeface="Arial" charset="0"/>
                <a:buChar char="▪"/>
                <a:defRPr sz="1600">
                  <a:solidFill>
                    <a:schemeClr val="tx1"/>
                  </a:solidFill>
                  <a:latin typeface="Arial" charset="0"/>
                </a:defRPr>
              </a:lvl2pPr>
              <a:lvl3pPr marL="258763" indent="-139700" algn="l" defTabSz="787400">
                <a:buClr>
                  <a:schemeClr val="tx2"/>
                </a:buClr>
                <a:buSzPct val="120000"/>
                <a:buFont typeface="Arial" charset="0"/>
                <a:buChar char="–"/>
                <a:defRPr sz="1600">
                  <a:solidFill>
                    <a:schemeClr val="tx1"/>
                  </a:solidFill>
                  <a:latin typeface="Arial" charset="0"/>
                </a:defRPr>
              </a:lvl3pPr>
              <a:lvl4pPr marL="376238" indent="-115888" algn="l" defTabSz="787400">
                <a:buClr>
                  <a:schemeClr val="tx2"/>
                </a:buClr>
                <a:buSzPct val="120000"/>
                <a:buFont typeface="Arial" charset="0"/>
                <a:buChar char="▫"/>
                <a:defRPr sz="1600">
                  <a:solidFill>
                    <a:schemeClr val="tx1"/>
                  </a:solidFill>
                  <a:latin typeface="Arial" charset="0"/>
                </a:defRPr>
              </a:lvl4pPr>
              <a:lvl5pPr marL="515938" indent="-139700" algn="l" defTabSz="787400">
                <a:buClr>
                  <a:schemeClr val="tx2"/>
                </a:buClr>
                <a:buSzPct val="89000"/>
                <a:buFont typeface="Arial" charset="0"/>
                <a:buChar char="-"/>
                <a:defRPr sz="1600">
                  <a:solidFill>
                    <a:schemeClr val="tx1"/>
                  </a:solidFill>
                  <a:latin typeface="Arial" charset="0"/>
                </a:defRPr>
              </a:lvl5pPr>
              <a:lvl6pPr marL="973138" indent="-139700" defTabSz="78740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430338" indent="-139700" defTabSz="78740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1887538" indent="-139700" defTabSz="78740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344738" indent="-139700" defTabSz="78740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s-ES_tradnl" sz="1400" b="1" dirty="0" err="1" smtClean="0">
                  <a:solidFill>
                    <a:schemeClr val="bg1"/>
                  </a:solidFill>
                </a:rPr>
                <a:t>Model</a:t>
              </a:r>
              <a:endParaRPr lang="es-ES_tradnl" sz="1400" b="1" dirty="0">
                <a:solidFill>
                  <a:schemeClr val="bg1"/>
                </a:solidFill>
              </a:endParaRPr>
            </a:p>
          </p:txBody>
        </p:sp>
        <p:sp>
          <p:nvSpPr>
            <p:cNvPr id="360460" name="Rectangle 12"/>
            <p:cNvSpPr>
              <a:spLocks noChangeArrowheads="1"/>
            </p:cNvSpPr>
            <p:nvPr>
              <p:custDataLst>
                <p:tags r:id="rId10"/>
              </p:custDataLst>
            </p:nvPr>
          </p:nvSpPr>
          <p:spPr bwMode="auto">
            <a:xfrm>
              <a:off x="3417" y="1084"/>
              <a:ext cx="1630" cy="1230"/>
            </a:xfrm>
            <a:prstGeom prst="rect">
              <a:avLst/>
            </a:prstGeom>
            <a:noFill/>
            <a:ln w="12700">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lstStyle>
              <a:lvl1pPr algn="l" defTabSz="787400">
                <a:buClr>
                  <a:schemeClr val="tx2"/>
                </a:buClr>
                <a:defRPr sz="1600">
                  <a:solidFill>
                    <a:schemeClr val="tx1"/>
                  </a:solidFill>
                  <a:latin typeface="Arial" charset="0"/>
                </a:defRPr>
              </a:lvl1pPr>
              <a:lvl2pPr marL="117475" indent="-115888" algn="l" defTabSz="787400">
                <a:buClr>
                  <a:schemeClr val="tx2"/>
                </a:buClr>
                <a:buSzPct val="125000"/>
                <a:buFont typeface="Arial" charset="0"/>
                <a:buChar char="▪"/>
                <a:defRPr sz="1600">
                  <a:solidFill>
                    <a:schemeClr val="tx1"/>
                  </a:solidFill>
                  <a:latin typeface="Arial" charset="0"/>
                </a:defRPr>
              </a:lvl2pPr>
              <a:lvl3pPr marL="258763" indent="-139700" algn="l" defTabSz="787400">
                <a:buClr>
                  <a:schemeClr val="tx2"/>
                </a:buClr>
                <a:buSzPct val="120000"/>
                <a:buFont typeface="Arial" charset="0"/>
                <a:buChar char="–"/>
                <a:defRPr sz="1600">
                  <a:solidFill>
                    <a:schemeClr val="tx1"/>
                  </a:solidFill>
                  <a:latin typeface="Arial" charset="0"/>
                </a:defRPr>
              </a:lvl3pPr>
              <a:lvl4pPr marL="376238" indent="-115888" algn="l" defTabSz="787400">
                <a:buClr>
                  <a:schemeClr val="tx2"/>
                </a:buClr>
                <a:buSzPct val="120000"/>
                <a:buFont typeface="Arial" charset="0"/>
                <a:buChar char="▫"/>
                <a:defRPr sz="1600">
                  <a:solidFill>
                    <a:schemeClr val="tx1"/>
                  </a:solidFill>
                  <a:latin typeface="Arial" charset="0"/>
                </a:defRPr>
              </a:lvl4pPr>
              <a:lvl5pPr marL="515938" indent="-139700" algn="l" defTabSz="787400">
                <a:buClr>
                  <a:schemeClr val="tx2"/>
                </a:buClr>
                <a:buSzPct val="89000"/>
                <a:buFont typeface="Arial" charset="0"/>
                <a:buChar char="-"/>
                <a:defRPr sz="1600">
                  <a:solidFill>
                    <a:schemeClr val="tx1"/>
                  </a:solidFill>
                  <a:latin typeface="Arial" charset="0"/>
                </a:defRPr>
              </a:lvl5pPr>
              <a:lvl6pPr marL="973138" indent="-139700" defTabSz="78740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430338" indent="-139700" defTabSz="78740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1887538" indent="-139700" defTabSz="78740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344738" indent="-139700" defTabSz="78740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spcAft>
                  <a:spcPts val="600"/>
                </a:spcAft>
              </a:pPr>
              <a:r>
                <a:rPr lang="en-US" sz="1400" dirty="0" smtClean="0"/>
                <a:t>Complex </a:t>
              </a:r>
              <a:r>
                <a:rPr lang="en-US" sz="1400" dirty="0"/>
                <a:t>calculations</a:t>
              </a:r>
            </a:p>
            <a:p>
              <a:pPr lvl="1">
                <a:spcAft>
                  <a:spcPts val="600"/>
                </a:spcAft>
              </a:pPr>
              <a:r>
                <a:rPr lang="en-US" sz="1400" dirty="0"/>
                <a:t>Possible need for revisions and extensions in the future</a:t>
              </a:r>
            </a:p>
            <a:p>
              <a:pPr lvl="1">
                <a:spcAft>
                  <a:spcPts val="600"/>
                </a:spcAft>
              </a:pPr>
              <a:r>
                <a:rPr lang="en-US" sz="1400" dirty="0"/>
                <a:t>Other people </a:t>
              </a:r>
              <a:r>
                <a:rPr lang="en-US" sz="1400" dirty="0" smtClean="0"/>
                <a:t>will make use </a:t>
              </a:r>
              <a:r>
                <a:rPr lang="en-US" sz="1400" dirty="0"/>
                <a:t>of it and will </a:t>
              </a:r>
              <a:r>
                <a:rPr lang="en-US" sz="1400" dirty="0" smtClean="0"/>
                <a:t>need </a:t>
              </a:r>
              <a:r>
                <a:rPr lang="en-US" sz="1400" dirty="0"/>
                <a:t>to understand the logic</a:t>
              </a:r>
              <a:endParaRPr lang="es-CO" sz="1400" dirty="0"/>
            </a:p>
          </p:txBody>
        </p:sp>
      </p:grpSp>
      <p:grpSp>
        <p:nvGrpSpPr>
          <p:cNvPr id="360461" name="Group 13"/>
          <p:cNvGrpSpPr>
            <a:grpSpLocks/>
          </p:cNvGrpSpPr>
          <p:nvPr/>
        </p:nvGrpSpPr>
        <p:grpSpPr bwMode="auto">
          <a:xfrm>
            <a:off x="815975" y="3833813"/>
            <a:ext cx="7232650" cy="1490662"/>
            <a:chOff x="90" y="2391"/>
            <a:chExt cx="4556" cy="939"/>
          </a:xfrm>
        </p:grpSpPr>
        <p:grpSp>
          <p:nvGrpSpPr>
            <p:cNvPr id="360462" name="Group 14"/>
            <p:cNvGrpSpPr>
              <a:grpSpLocks/>
            </p:cNvGrpSpPr>
            <p:nvPr>
              <p:custDataLst>
                <p:tags r:id="rId5"/>
              </p:custDataLst>
            </p:nvPr>
          </p:nvGrpSpPr>
          <p:grpSpPr bwMode="auto">
            <a:xfrm>
              <a:off x="862" y="2486"/>
              <a:ext cx="3008" cy="844"/>
              <a:chOff x="862" y="2486"/>
              <a:chExt cx="3859" cy="844"/>
            </a:xfrm>
          </p:grpSpPr>
          <p:sp>
            <p:nvSpPr>
              <p:cNvPr id="360463" name="Freeform 15"/>
              <p:cNvSpPr>
                <a:spLocks/>
              </p:cNvSpPr>
              <p:nvPr/>
            </p:nvSpPr>
            <p:spPr bwMode="blackGray">
              <a:xfrm>
                <a:off x="862" y="2486"/>
                <a:ext cx="3859" cy="557"/>
              </a:xfrm>
              <a:custGeom>
                <a:avLst/>
                <a:gdLst>
                  <a:gd name="T0" fmla="*/ 2 w 3885"/>
                  <a:gd name="T1" fmla="*/ 583 h 1030"/>
                  <a:gd name="T2" fmla="*/ 2 w 3885"/>
                  <a:gd name="T3" fmla="*/ 666 h 1030"/>
                  <a:gd name="T4" fmla="*/ 192 w 3885"/>
                  <a:gd name="T5" fmla="*/ 1030 h 1030"/>
                  <a:gd name="T6" fmla="*/ 1874 w 3885"/>
                  <a:gd name="T7" fmla="*/ 1025 h 1030"/>
                  <a:gd name="T8" fmla="*/ 2024 w 3885"/>
                  <a:gd name="T9" fmla="*/ 1024 h 1030"/>
                  <a:gd name="T10" fmla="*/ 3885 w 3885"/>
                  <a:gd name="T11" fmla="*/ 486 h 1030"/>
                  <a:gd name="T12" fmla="*/ 3885 w 3885"/>
                  <a:gd name="T13" fmla="*/ 0 h 1030"/>
                  <a:gd name="T14" fmla="*/ 3732 w 3885"/>
                  <a:gd name="T15" fmla="*/ 1 h 1030"/>
                  <a:gd name="T16" fmla="*/ 3774 w 3885"/>
                  <a:gd name="T17" fmla="*/ 85 h 1030"/>
                  <a:gd name="T18" fmla="*/ 3774 w 3885"/>
                  <a:gd name="T19" fmla="*/ 417 h 1030"/>
                  <a:gd name="T20" fmla="*/ 1950 w 3885"/>
                  <a:gd name="T21" fmla="*/ 928 h 1030"/>
                  <a:gd name="T22" fmla="*/ 281 w 3885"/>
                  <a:gd name="T23" fmla="*/ 927 h 1030"/>
                  <a:gd name="T24" fmla="*/ 113 w 3885"/>
                  <a:gd name="T25" fmla="*/ 646 h 1030"/>
                  <a:gd name="T26" fmla="*/ 120 w 3885"/>
                  <a:gd name="T27" fmla="*/ 582 h 1030"/>
                  <a:gd name="T28" fmla="*/ 0 w 3885"/>
                  <a:gd name="T29" fmla="*/ 583 h 1030"/>
                  <a:gd name="T30" fmla="*/ 2 w 3885"/>
                  <a:gd name="T31" fmla="*/ 583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85" h="1030">
                    <a:moveTo>
                      <a:pt x="2" y="583"/>
                    </a:moveTo>
                    <a:lnTo>
                      <a:pt x="2" y="666"/>
                    </a:lnTo>
                    <a:lnTo>
                      <a:pt x="192" y="1030"/>
                    </a:lnTo>
                    <a:lnTo>
                      <a:pt x="1874" y="1025"/>
                    </a:lnTo>
                    <a:lnTo>
                      <a:pt x="2024" y="1024"/>
                    </a:lnTo>
                    <a:lnTo>
                      <a:pt x="3885" y="486"/>
                    </a:lnTo>
                    <a:lnTo>
                      <a:pt x="3885" y="0"/>
                    </a:lnTo>
                    <a:lnTo>
                      <a:pt x="3732" y="1"/>
                    </a:lnTo>
                    <a:lnTo>
                      <a:pt x="3774" y="85"/>
                    </a:lnTo>
                    <a:lnTo>
                      <a:pt x="3774" y="417"/>
                    </a:lnTo>
                    <a:lnTo>
                      <a:pt x="1950" y="928"/>
                    </a:lnTo>
                    <a:lnTo>
                      <a:pt x="281" y="927"/>
                    </a:lnTo>
                    <a:lnTo>
                      <a:pt x="113" y="646"/>
                    </a:lnTo>
                    <a:lnTo>
                      <a:pt x="120" y="582"/>
                    </a:lnTo>
                    <a:lnTo>
                      <a:pt x="0" y="583"/>
                    </a:lnTo>
                    <a:lnTo>
                      <a:pt x="2" y="583"/>
                    </a:lnTo>
                    <a:close/>
                  </a:path>
                </a:pathLst>
              </a:custGeom>
              <a:solidFill>
                <a:schemeClr val="accent1"/>
              </a:solidFill>
              <a:ln w="12700" cap="flat" cmpd="sng">
                <a:prstDash val="solid"/>
                <a:round/>
                <a:headEnd type="none" w="med" len="med"/>
                <a:tailEnd type="none" w="med" len="med"/>
              </a:ln>
              <a:effectLst/>
              <a:scene3d>
                <a:camera prst="legacyObliqueTopRight"/>
                <a:lightRig rig="legacyFlat4" dir="b"/>
              </a:scene3d>
              <a:sp3d extrusionH="365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60464" name="Freeform 16"/>
              <p:cNvSpPr>
                <a:spLocks/>
              </p:cNvSpPr>
              <p:nvPr/>
            </p:nvSpPr>
            <p:spPr bwMode="blackGray">
              <a:xfrm>
                <a:off x="1971" y="2978"/>
                <a:ext cx="1662" cy="352"/>
              </a:xfrm>
              <a:custGeom>
                <a:avLst/>
                <a:gdLst>
                  <a:gd name="T0" fmla="*/ 0 w 1674"/>
                  <a:gd name="T1" fmla="*/ 651 h 651"/>
                  <a:gd name="T2" fmla="*/ 1674 w 1674"/>
                  <a:gd name="T3" fmla="*/ 651 h 651"/>
                  <a:gd name="T4" fmla="*/ 1674 w 1674"/>
                  <a:gd name="T5" fmla="*/ 507 h 651"/>
                  <a:gd name="T6" fmla="*/ 1584 w 1674"/>
                  <a:gd name="T7" fmla="*/ 507 h 651"/>
                  <a:gd name="T8" fmla="*/ 1530 w 1674"/>
                  <a:gd name="T9" fmla="*/ 393 h 651"/>
                  <a:gd name="T10" fmla="*/ 1290 w 1674"/>
                  <a:gd name="T11" fmla="*/ 393 h 651"/>
                  <a:gd name="T12" fmla="*/ 1188 w 1674"/>
                  <a:gd name="T13" fmla="*/ 237 h 651"/>
                  <a:gd name="T14" fmla="*/ 912 w 1674"/>
                  <a:gd name="T15" fmla="*/ 237 h 651"/>
                  <a:gd name="T16" fmla="*/ 912 w 1674"/>
                  <a:gd name="T17" fmla="*/ 123 h 651"/>
                  <a:gd name="T18" fmla="*/ 908 w 1674"/>
                  <a:gd name="T19" fmla="*/ 84 h 651"/>
                  <a:gd name="T20" fmla="*/ 899 w 1674"/>
                  <a:gd name="T21" fmla="*/ 50 h 651"/>
                  <a:gd name="T22" fmla="*/ 887 w 1674"/>
                  <a:gd name="T23" fmla="*/ 26 h 651"/>
                  <a:gd name="T24" fmla="*/ 864 w 1674"/>
                  <a:gd name="T25" fmla="*/ 6 h 651"/>
                  <a:gd name="T26" fmla="*/ 834 w 1674"/>
                  <a:gd name="T27" fmla="*/ 0 h 651"/>
                  <a:gd name="T28" fmla="*/ 804 w 1674"/>
                  <a:gd name="T29" fmla="*/ 3 h 651"/>
                  <a:gd name="T30" fmla="*/ 786 w 1674"/>
                  <a:gd name="T31" fmla="*/ 17 h 651"/>
                  <a:gd name="T32" fmla="*/ 770 w 1674"/>
                  <a:gd name="T33" fmla="*/ 38 h 651"/>
                  <a:gd name="T34" fmla="*/ 761 w 1674"/>
                  <a:gd name="T35" fmla="*/ 71 h 651"/>
                  <a:gd name="T36" fmla="*/ 756 w 1674"/>
                  <a:gd name="T37" fmla="*/ 123 h 651"/>
                  <a:gd name="T38" fmla="*/ 756 w 1674"/>
                  <a:gd name="T39" fmla="*/ 237 h 651"/>
                  <a:gd name="T40" fmla="*/ 534 w 1674"/>
                  <a:gd name="T41" fmla="*/ 237 h 651"/>
                  <a:gd name="T42" fmla="*/ 420 w 1674"/>
                  <a:gd name="T43" fmla="*/ 381 h 651"/>
                  <a:gd name="T44" fmla="*/ 174 w 1674"/>
                  <a:gd name="T45" fmla="*/ 381 h 651"/>
                  <a:gd name="T46" fmla="*/ 90 w 1674"/>
                  <a:gd name="T47" fmla="*/ 507 h 651"/>
                  <a:gd name="T48" fmla="*/ 0 w 1674"/>
                  <a:gd name="T49" fmla="*/ 507 h 651"/>
                  <a:gd name="T50" fmla="*/ 0 w 1674"/>
                  <a:gd name="T51"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4" h="651">
                    <a:moveTo>
                      <a:pt x="0" y="651"/>
                    </a:moveTo>
                    <a:lnTo>
                      <a:pt x="1674" y="651"/>
                    </a:lnTo>
                    <a:lnTo>
                      <a:pt x="1674" y="507"/>
                    </a:lnTo>
                    <a:lnTo>
                      <a:pt x="1584" y="507"/>
                    </a:lnTo>
                    <a:lnTo>
                      <a:pt x="1530" y="393"/>
                    </a:lnTo>
                    <a:lnTo>
                      <a:pt x="1290" y="393"/>
                    </a:lnTo>
                    <a:lnTo>
                      <a:pt x="1188" y="237"/>
                    </a:lnTo>
                    <a:lnTo>
                      <a:pt x="912" y="237"/>
                    </a:lnTo>
                    <a:lnTo>
                      <a:pt x="912" y="123"/>
                    </a:lnTo>
                    <a:lnTo>
                      <a:pt x="908" y="84"/>
                    </a:lnTo>
                    <a:lnTo>
                      <a:pt x="899" y="50"/>
                    </a:lnTo>
                    <a:lnTo>
                      <a:pt x="887" y="26"/>
                    </a:lnTo>
                    <a:lnTo>
                      <a:pt x="864" y="6"/>
                    </a:lnTo>
                    <a:lnTo>
                      <a:pt x="834" y="0"/>
                    </a:lnTo>
                    <a:lnTo>
                      <a:pt x="804" y="3"/>
                    </a:lnTo>
                    <a:lnTo>
                      <a:pt x="786" y="17"/>
                    </a:lnTo>
                    <a:lnTo>
                      <a:pt x="770" y="38"/>
                    </a:lnTo>
                    <a:lnTo>
                      <a:pt x="761" y="71"/>
                    </a:lnTo>
                    <a:lnTo>
                      <a:pt x="756" y="123"/>
                    </a:lnTo>
                    <a:lnTo>
                      <a:pt x="756" y="237"/>
                    </a:lnTo>
                    <a:lnTo>
                      <a:pt x="534" y="237"/>
                    </a:lnTo>
                    <a:lnTo>
                      <a:pt x="420" y="381"/>
                    </a:lnTo>
                    <a:lnTo>
                      <a:pt x="174" y="381"/>
                    </a:lnTo>
                    <a:lnTo>
                      <a:pt x="90" y="507"/>
                    </a:lnTo>
                    <a:lnTo>
                      <a:pt x="0" y="507"/>
                    </a:lnTo>
                    <a:lnTo>
                      <a:pt x="0" y="651"/>
                    </a:lnTo>
                    <a:close/>
                  </a:path>
                </a:pathLst>
              </a:custGeom>
              <a:solidFill>
                <a:schemeClr val="accent1"/>
              </a:solidFill>
              <a:ln w="12700" cap="flat" cmpd="sng">
                <a:prstDash val="solid"/>
                <a:round/>
                <a:headEnd type="none" w="med" len="med"/>
                <a:tailEnd type="none" w="med" len="med"/>
              </a:ln>
              <a:effectLst/>
              <a:scene3d>
                <a:camera prst="legacyObliqueTopRight"/>
                <a:lightRig rig="legacyFlat4" dir="b"/>
              </a:scene3d>
              <a:sp3d extrusionH="365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
          <p:nvSpPr>
            <p:cNvPr id="360465" name="Oval 17"/>
            <p:cNvSpPr>
              <a:spLocks noChangeArrowheads="1"/>
            </p:cNvSpPr>
            <p:nvPr>
              <p:custDataLst>
                <p:tags r:id="rId6"/>
              </p:custDataLst>
            </p:nvPr>
          </p:nvSpPr>
          <p:spPr bwMode="blackGray">
            <a:xfrm>
              <a:off x="2338" y="3015"/>
              <a:ext cx="48" cy="26"/>
            </a:xfrm>
            <a:prstGeom prst="ellipse">
              <a:avLst/>
            </a:prstGeom>
            <a:solidFill>
              <a:schemeClr val="accent1"/>
            </a:solidFill>
            <a:ln w="12700">
              <a:round/>
              <a:headEnd/>
              <a:tailEnd/>
            </a:ln>
            <a:effectLst/>
            <a:scene3d>
              <a:camera prst="legacyObliqueTopRight"/>
              <a:lightRig rig="legacyFlat4" dir="b"/>
            </a:scene3d>
            <a:sp3d extrusionH="365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60466" name="Freeform 18"/>
            <p:cNvSpPr>
              <a:spLocks/>
            </p:cNvSpPr>
            <p:nvPr>
              <p:custDataLst>
                <p:tags r:id="rId7"/>
              </p:custDataLst>
            </p:nvPr>
          </p:nvSpPr>
          <p:spPr bwMode="blackGray">
            <a:xfrm>
              <a:off x="3007" y="2391"/>
              <a:ext cx="1639" cy="107"/>
            </a:xfrm>
            <a:custGeom>
              <a:avLst/>
              <a:gdLst>
                <a:gd name="T0" fmla="*/ 0 w 1650"/>
                <a:gd name="T1" fmla="*/ 0 h 198"/>
                <a:gd name="T2" fmla="*/ 1650 w 1650"/>
                <a:gd name="T3" fmla="*/ 0 h 198"/>
                <a:gd name="T4" fmla="*/ 1650 w 1650"/>
                <a:gd name="T5" fmla="*/ 63 h 198"/>
                <a:gd name="T6" fmla="*/ 1506 w 1650"/>
                <a:gd name="T7" fmla="*/ 138 h 198"/>
                <a:gd name="T8" fmla="*/ 1284 w 1650"/>
                <a:gd name="T9" fmla="*/ 138 h 198"/>
                <a:gd name="T10" fmla="*/ 1170 w 1650"/>
                <a:gd name="T11" fmla="*/ 198 h 198"/>
                <a:gd name="T12" fmla="*/ 816 w 1650"/>
                <a:gd name="T13" fmla="*/ 198 h 198"/>
                <a:gd name="T14" fmla="*/ 486 w 1650"/>
                <a:gd name="T15" fmla="*/ 198 h 198"/>
                <a:gd name="T16" fmla="*/ 384 w 1650"/>
                <a:gd name="T17" fmla="*/ 132 h 198"/>
                <a:gd name="T18" fmla="*/ 168 w 1650"/>
                <a:gd name="T19" fmla="*/ 132 h 198"/>
                <a:gd name="T20" fmla="*/ 6 w 1650"/>
                <a:gd name="T21" fmla="*/ 72 h 198"/>
                <a:gd name="T22" fmla="*/ 0 w 1650"/>
                <a:gd name="T2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0" h="198">
                  <a:moveTo>
                    <a:pt x="0" y="0"/>
                  </a:moveTo>
                  <a:lnTo>
                    <a:pt x="1650" y="0"/>
                  </a:lnTo>
                  <a:lnTo>
                    <a:pt x="1650" y="63"/>
                  </a:lnTo>
                  <a:lnTo>
                    <a:pt x="1506" y="138"/>
                  </a:lnTo>
                  <a:lnTo>
                    <a:pt x="1284" y="138"/>
                  </a:lnTo>
                  <a:lnTo>
                    <a:pt x="1170" y="198"/>
                  </a:lnTo>
                  <a:lnTo>
                    <a:pt x="816" y="198"/>
                  </a:lnTo>
                  <a:lnTo>
                    <a:pt x="486" y="198"/>
                  </a:lnTo>
                  <a:lnTo>
                    <a:pt x="384" y="132"/>
                  </a:lnTo>
                  <a:lnTo>
                    <a:pt x="168" y="132"/>
                  </a:lnTo>
                  <a:lnTo>
                    <a:pt x="6" y="72"/>
                  </a:lnTo>
                  <a:lnTo>
                    <a:pt x="0" y="0"/>
                  </a:lnTo>
                  <a:close/>
                </a:path>
              </a:pathLst>
            </a:custGeom>
            <a:solidFill>
              <a:schemeClr val="accent1"/>
            </a:solidFill>
            <a:ln w="12700" cap="flat" cmpd="sng">
              <a:prstDash val="solid"/>
              <a:round/>
              <a:headEnd type="none" w="med" len="med"/>
              <a:tailEnd type="none" w="med" len="med"/>
            </a:ln>
            <a:effectLst/>
            <a:scene3d>
              <a:camera prst="legacyObliqueTopRight"/>
              <a:lightRig rig="legacyFlat4" dir="b"/>
            </a:scene3d>
            <a:sp3d extrusionH="365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360467" name="Freeform 19"/>
            <p:cNvSpPr>
              <a:spLocks/>
            </p:cNvSpPr>
            <p:nvPr>
              <p:custDataLst>
                <p:tags r:id="rId8"/>
              </p:custDataLst>
            </p:nvPr>
          </p:nvSpPr>
          <p:spPr bwMode="blackGray">
            <a:xfrm>
              <a:off x="90" y="2699"/>
              <a:ext cx="1639" cy="107"/>
            </a:xfrm>
            <a:custGeom>
              <a:avLst/>
              <a:gdLst>
                <a:gd name="T0" fmla="*/ 0 w 1650"/>
                <a:gd name="T1" fmla="*/ 0 h 198"/>
                <a:gd name="T2" fmla="*/ 1650 w 1650"/>
                <a:gd name="T3" fmla="*/ 0 h 198"/>
                <a:gd name="T4" fmla="*/ 1650 w 1650"/>
                <a:gd name="T5" fmla="*/ 63 h 198"/>
                <a:gd name="T6" fmla="*/ 1506 w 1650"/>
                <a:gd name="T7" fmla="*/ 138 h 198"/>
                <a:gd name="T8" fmla="*/ 1284 w 1650"/>
                <a:gd name="T9" fmla="*/ 138 h 198"/>
                <a:gd name="T10" fmla="*/ 1170 w 1650"/>
                <a:gd name="T11" fmla="*/ 198 h 198"/>
                <a:gd name="T12" fmla="*/ 816 w 1650"/>
                <a:gd name="T13" fmla="*/ 198 h 198"/>
                <a:gd name="T14" fmla="*/ 486 w 1650"/>
                <a:gd name="T15" fmla="*/ 198 h 198"/>
                <a:gd name="T16" fmla="*/ 384 w 1650"/>
                <a:gd name="T17" fmla="*/ 132 h 198"/>
                <a:gd name="T18" fmla="*/ 168 w 1650"/>
                <a:gd name="T19" fmla="*/ 132 h 198"/>
                <a:gd name="T20" fmla="*/ 6 w 1650"/>
                <a:gd name="T21" fmla="*/ 72 h 198"/>
                <a:gd name="T22" fmla="*/ 0 w 1650"/>
                <a:gd name="T23"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0" h="198">
                  <a:moveTo>
                    <a:pt x="0" y="0"/>
                  </a:moveTo>
                  <a:lnTo>
                    <a:pt x="1650" y="0"/>
                  </a:lnTo>
                  <a:lnTo>
                    <a:pt x="1650" y="63"/>
                  </a:lnTo>
                  <a:lnTo>
                    <a:pt x="1506" y="138"/>
                  </a:lnTo>
                  <a:lnTo>
                    <a:pt x="1284" y="138"/>
                  </a:lnTo>
                  <a:lnTo>
                    <a:pt x="1170" y="198"/>
                  </a:lnTo>
                  <a:lnTo>
                    <a:pt x="816" y="198"/>
                  </a:lnTo>
                  <a:lnTo>
                    <a:pt x="486" y="198"/>
                  </a:lnTo>
                  <a:lnTo>
                    <a:pt x="384" y="132"/>
                  </a:lnTo>
                  <a:lnTo>
                    <a:pt x="168" y="132"/>
                  </a:lnTo>
                  <a:lnTo>
                    <a:pt x="6" y="72"/>
                  </a:lnTo>
                  <a:lnTo>
                    <a:pt x="0" y="0"/>
                  </a:lnTo>
                  <a:close/>
                </a:path>
              </a:pathLst>
            </a:custGeom>
            <a:solidFill>
              <a:schemeClr val="accent1"/>
            </a:solidFill>
            <a:ln w="12700" cap="flat" cmpd="sng">
              <a:prstDash val="solid"/>
              <a:round/>
              <a:headEnd type="none" w="med" len="med"/>
              <a:tailEnd type="none" w="med" len="med"/>
            </a:ln>
            <a:effectLst/>
            <a:scene3d>
              <a:camera prst="legacyObliqueTopRight"/>
              <a:lightRig rig="legacyFlat4" dir="b"/>
            </a:scene3d>
            <a:sp3d extrusionH="365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
        <p:nvSpPr>
          <p:cNvPr id="20" name="McK 3. Unit of measure"/>
          <p:cNvSpPr txBox="1">
            <a:spLocks noChangeArrowheads="1"/>
          </p:cNvSpPr>
          <p:nvPr>
            <p:custDataLst>
              <p:tags r:id="rId4"/>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Modeling</a:t>
            </a:r>
            <a:endParaRPr lang="es-CO" sz="1400" b="0" baseline="0" dirty="0">
              <a:solidFill>
                <a:srgbClr val="808080"/>
              </a:solidFill>
            </a:endParaRPr>
          </a:p>
        </p:txBody>
      </p:sp>
    </p:spTree>
    <p:extLst>
      <p:ext uri="{BB962C8B-B14F-4D97-AF65-F5344CB8AC3E}">
        <p14:creationId xmlns:p14="http://schemas.microsoft.com/office/powerpoint/2010/main" val="33372937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4546" name="Rectangle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6313" name="think-cell Slide" r:id="rId18" imgW="0" imgH="0" progId="TCLayout.ActiveDocument.1">
                  <p:embed/>
                </p:oleObj>
              </mc:Choice>
              <mc:Fallback>
                <p:oleObj name="think-cell Slide" r:id="rId18"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4547" name="AutoShape 3"/>
          <p:cNvSpPr>
            <a:spLocks noChangeArrowheads="1"/>
          </p:cNvSpPr>
          <p:nvPr/>
        </p:nvSpPr>
        <p:spPr bwMode="gray">
          <a:xfrm>
            <a:off x="127000" y="5819775"/>
            <a:ext cx="8615363" cy="369888"/>
          </a:xfrm>
          <a:prstGeom prst="roundRect">
            <a:avLst>
              <a:gd name="adj" fmla="val 8991"/>
            </a:avLst>
          </a:prstGeom>
          <a:gradFill rotWithShape="0">
            <a:gsLst>
              <a:gs pos="0">
                <a:schemeClr val="tx1">
                  <a:alpha val="70000"/>
                </a:schemeClr>
              </a:gs>
              <a:gs pos="100000">
                <a:srgbClr val="FFFFFF">
                  <a:alpha val="0"/>
                </a:srgbClr>
              </a:gs>
            </a:gsLst>
            <a:path path="shape">
              <a:fillToRect l="50000" t="50000" r="50000" b="50000"/>
            </a:path>
          </a:gradFill>
          <a:ln>
            <a:noFill/>
          </a:ln>
          <a:effectLst/>
          <a:extLst>
            <a:ext uri="{91240B29-F687-4F45-9708-019B960494DF}">
              <a14:hiddenLine xmlns:a14="http://schemas.microsoft.com/office/drawing/2010/main" w="19050" algn="ctr">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4548" name="AutoShape 4"/>
          <p:cNvSpPr>
            <a:spLocks noChangeArrowheads="1"/>
          </p:cNvSpPr>
          <p:nvPr/>
        </p:nvSpPr>
        <p:spPr bwMode="gray">
          <a:xfrm>
            <a:off x="127000" y="723900"/>
            <a:ext cx="8609013" cy="5276850"/>
          </a:xfrm>
          <a:prstGeom prst="roundRect">
            <a:avLst>
              <a:gd name="adj" fmla="val 2769"/>
            </a:avLst>
          </a:prstGeom>
          <a:solidFill>
            <a:schemeClr val="bg1"/>
          </a:solidFill>
          <a:ln w="12700" algn="ctr">
            <a:solidFill>
              <a:srgbClr val="B2B2B2"/>
            </a:solidFill>
            <a:round/>
            <a:headEnd/>
            <a:tailEnd/>
          </a:ln>
          <a:effectLst>
            <a:outerShdw dist="53882" dir="2700000" algn="ctr" rotWithShape="0">
              <a:srgbClr val="DDDDDD"/>
            </a:outerShdw>
          </a:effectLst>
        </p:spPr>
        <p:txBody>
          <a:bodyPr/>
          <a:lstStyle/>
          <a:p>
            <a:endParaRPr lang="en-US"/>
          </a:p>
        </p:txBody>
      </p:sp>
      <p:sp>
        <p:nvSpPr>
          <p:cNvPr id="364549" name="Rectangle 5"/>
          <p:cNvSpPr>
            <a:spLocks noGrp="1" noChangeArrowheads="1"/>
          </p:cNvSpPr>
          <p:nvPr>
            <p:ph type="title"/>
          </p:nvPr>
        </p:nvSpPr>
        <p:spPr>
          <a:xfrm>
            <a:off x="119062" y="230188"/>
            <a:ext cx="8618538" cy="338554"/>
          </a:xfrm>
        </p:spPr>
        <p:txBody>
          <a:bodyPr/>
          <a:lstStyle/>
          <a:p>
            <a:r>
              <a:rPr lang="es-MX" dirty="0" err="1" smtClean="0"/>
              <a:t>Planning</a:t>
            </a:r>
            <a:endParaRPr lang="es-MX" dirty="0"/>
          </a:p>
        </p:txBody>
      </p:sp>
      <p:sp>
        <p:nvSpPr>
          <p:cNvPr id="364555" name="McK Measure"/>
          <p:cNvSpPr txBox="1">
            <a:spLocks noChangeArrowheads="1"/>
          </p:cNvSpPr>
          <p:nvPr/>
        </p:nvSpPr>
        <p:spPr bwMode="auto">
          <a:xfrm>
            <a:off x="2247900" y="906463"/>
            <a:ext cx="2768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a:defRPr sz="2400">
                <a:solidFill>
                  <a:schemeClr val="tx1"/>
                </a:solidFill>
                <a:latin typeface="Arial" charset="0"/>
              </a:defRPr>
            </a:lvl1pPr>
            <a:lvl2pPr marL="447675" algn="l" defTabSz="895350">
              <a:defRPr sz="2400">
                <a:solidFill>
                  <a:schemeClr val="tx1"/>
                </a:solidFill>
                <a:latin typeface="Arial" charset="0"/>
              </a:defRPr>
            </a:lvl2pPr>
            <a:lvl3pPr marL="895350" algn="l" defTabSz="895350">
              <a:defRPr sz="2400">
                <a:solidFill>
                  <a:schemeClr val="tx1"/>
                </a:solidFill>
                <a:latin typeface="Arial" charset="0"/>
              </a:defRPr>
            </a:lvl3pPr>
            <a:lvl4pPr marL="1344613" algn="l" defTabSz="895350">
              <a:defRPr sz="2400">
                <a:solidFill>
                  <a:schemeClr val="tx1"/>
                </a:solidFill>
                <a:latin typeface="Arial" charset="0"/>
              </a:defRPr>
            </a:lvl4pPr>
            <a:lvl5pPr marL="1792288" algn="l"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MX" sz="1600" b="1" dirty="0" err="1" smtClean="0">
                <a:solidFill>
                  <a:schemeClr val="tx2"/>
                </a:solidFill>
              </a:rPr>
              <a:t>Relevant</a:t>
            </a:r>
            <a:r>
              <a:rPr lang="es-MX" sz="1600" b="1" dirty="0" smtClean="0">
                <a:solidFill>
                  <a:schemeClr val="tx2"/>
                </a:solidFill>
              </a:rPr>
              <a:t> </a:t>
            </a:r>
            <a:r>
              <a:rPr lang="es-MX" sz="1600" b="1" dirty="0" err="1" smtClean="0">
                <a:solidFill>
                  <a:schemeClr val="tx2"/>
                </a:solidFill>
              </a:rPr>
              <a:t>questions</a:t>
            </a:r>
            <a:endParaRPr lang="es-MX" sz="1600" b="1" dirty="0">
              <a:solidFill>
                <a:schemeClr val="tx2"/>
              </a:solidFill>
            </a:endParaRPr>
          </a:p>
        </p:txBody>
      </p:sp>
      <p:sp>
        <p:nvSpPr>
          <p:cNvPr id="364556" name="Rectangle 12"/>
          <p:cNvSpPr>
            <a:spLocks noChangeArrowheads="1"/>
          </p:cNvSpPr>
          <p:nvPr/>
        </p:nvSpPr>
        <p:spPr bwMode="auto">
          <a:xfrm>
            <a:off x="2247900" y="1284288"/>
            <a:ext cx="6230938" cy="54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spcAft>
                <a:spcPts val="400"/>
              </a:spcAft>
            </a:pPr>
            <a:r>
              <a:rPr lang="en-US" dirty="0"/>
              <a:t>What is the purpose?</a:t>
            </a:r>
          </a:p>
          <a:p>
            <a:pPr lvl="1">
              <a:spcAft>
                <a:spcPts val="400"/>
              </a:spcAft>
            </a:pPr>
            <a:r>
              <a:rPr lang="en-US" dirty="0" smtClean="0"/>
              <a:t>Who </a:t>
            </a:r>
            <a:r>
              <a:rPr lang="en-US" dirty="0"/>
              <a:t>will be the users of the model?</a:t>
            </a:r>
            <a:endParaRPr lang="es-ES" dirty="0"/>
          </a:p>
        </p:txBody>
      </p:sp>
      <p:sp>
        <p:nvSpPr>
          <p:cNvPr id="364557" name="Rectangle 13"/>
          <p:cNvSpPr>
            <a:spLocks noChangeArrowheads="1"/>
          </p:cNvSpPr>
          <p:nvPr/>
        </p:nvSpPr>
        <p:spPr bwMode="auto">
          <a:xfrm>
            <a:off x="2247900" y="2449513"/>
            <a:ext cx="623093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spcAft>
                <a:spcPts val="400"/>
              </a:spcAft>
            </a:pPr>
            <a:r>
              <a:rPr lang="en-US" dirty="0" smtClean="0"/>
              <a:t>Which software to use</a:t>
            </a:r>
            <a:r>
              <a:rPr lang="en-US" dirty="0"/>
              <a:t>?</a:t>
            </a:r>
          </a:p>
          <a:p>
            <a:pPr lvl="1">
              <a:spcAft>
                <a:spcPts val="400"/>
              </a:spcAft>
            </a:pPr>
            <a:r>
              <a:rPr lang="en-US" dirty="0"/>
              <a:t>What calculations are </a:t>
            </a:r>
            <a:r>
              <a:rPr lang="en-US" dirty="0" smtClean="0"/>
              <a:t>necessary</a:t>
            </a:r>
            <a:r>
              <a:rPr lang="en-US" dirty="0"/>
              <a:t>?</a:t>
            </a:r>
          </a:p>
          <a:p>
            <a:pPr lvl="1">
              <a:spcAft>
                <a:spcPts val="400"/>
              </a:spcAft>
            </a:pPr>
            <a:r>
              <a:rPr lang="en-US" dirty="0" smtClean="0"/>
              <a:t>How many scenarios </a:t>
            </a:r>
            <a:r>
              <a:rPr lang="en-US" dirty="0"/>
              <a:t>will be required? </a:t>
            </a:r>
            <a:r>
              <a:rPr lang="en-US" dirty="0" smtClean="0"/>
              <a:t>Which ones?</a:t>
            </a:r>
            <a:endParaRPr lang="es-ES" dirty="0"/>
          </a:p>
        </p:txBody>
      </p:sp>
      <p:sp>
        <p:nvSpPr>
          <p:cNvPr id="364558" name="Rectangle 14"/>
          <p:cNvSpPr>
            <a:spLocks noChangeArrowheads="1"/>
          </p:cNvSpPr>
          <p:nvPr/>
        </p:nvSpPr>
        <p:spPr bwMode="auto">
          <a:xfrm>
            <a:off x="2247900" y="3614738"/>
            <a:ext cx="6230938"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spcAft>
                <a:spcPts val="400"/>
              </a:spcAft>
            </a:pPr>
            <a:r>
              <a:rPr lang="en-US" dirty="0"/>
              <a:t>What information is required?</a:t>
            </a:r>
          </a:p>
          <a:p>
            <a:pPr lvl="1">
              <a:spcAft>
                <a:spcPts val="400"/>
              </a:spcAft>
            </a:pPr>
            <a:r>
              <a:rPr lang="en-US" dirty="0"/>
              <a:t>What are the relevant sources?</a:t>
            </a:r>
          </a:p>
          <a:p>
            <a:pPr lvl="1">
              <a:spcAft>
                <a:spcPts val="400"/>
              </a:spcAft>
            </a:pPr>
            <a:r>
              <a:rPr lang="en-US" dirty="0"/>
              <a:t>How you can </a:t>
            </a:r>
            <a:r>
              <a:rPr lang="en-US" dirty="0" smtClean="0"/>
              <a:t>deal with missing </a:t>
            </a:r>
            <a:r>
              <a:rPr lang="en-US" dirty="0"/>
              <a:t>or incomplete information?</a:t>
            </a:r>
            <a:endParaRPr lang="es-ES" dirty="0"/>
          </a:p>
        </p:txBody>
      </p:sp>
      <p:sp>
        <p:nvSpPr>
          <p:cNvPr id="364559" name="Rectangle 15"/>
          <p:cNvSpPr>
            <a:spLocks noChangeArrowheads="1"/>
          </p:cNvSpPr>
          <p:nvPr/>
        </p:nvSpPr>
        <p:spPr bwMode="auto">
          <a:xfrm>
            <a:off x="2247900" y="4943475"/>
            <a:ext cx="6230938"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spcAft>
                <a:spcPts val="400"/>
              </a:spcAft>
            </a:pPr>
            <a:r>
              <a:rPr lang="en-US" dirty="0"/>
              <a:t>What results should </a:t>
            </a:r>
            <a:r>
              <a:rPr lang="en-US" dirty="0" smtClean="0"/>
              <a:t>the model produce?</a:t>
            </a:r>
            <a:endParaRPr lang="en-US" dirty="0"/>
          </a:p>
          <a:p>
            <a:pPr lvl="1">
              <a:spcAft>
                <a:spcPts val="400"/>
              </a:spcAft>
            </a:pPr>
            <a:r>
              <a:rPr lang="en-US" dirty="0"/>
              <a:t>How </a:t>
            </a:r>
            <a:r>
              <a:rPr lang="en-US" dirty="0" smtClean="0"/>
              <a:t>will users </a:t>
            </a:r>
            <a:r>
              <a:rPr lang="en-US" dirty="0"/>
              <a:t>interact with the model?</a:t>
            </a:r>
            <a:endParaRPr lang="es-ES" dirty="0"/>
          </a:p>
        </p:txBody>
      </p:sp>
      <p:sp>
        <p:nvSpPr>
          <p:cNvPr id="364560" name="Line 16"/>
          <p:cNvSpPr>
            <a:spLocks noChangeShapeType="1"/>
          </p:cNvSpPr>
          <p:nvPr/>
        </p:nvSpPr>
        <p:spPr bwMode="auto">
          <a:xfrm>
            <a:off x="2247900" y="1216025"/>
            <a:ext cx="62261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4561" name="AutoShape 17"/>
          <p:cNvSpPr>
            <a:spLocks noChangeArrowheads="1"/>
          </p:cNvSpPr>
          <p:nvPr/>
        </p:nvSpPr>
        <p:spPr bwMode="blackWhite">
          <a:xfrm rot="16200000">
            <a:off x="-1385887" y="2879725"/>
            <a:ext cx="4706938" cy="1169987"/>
          </a:xfrm>
          <a:prstGeom prst="roundRect">
            <a:avLst>
              <a:gd name="adj" fmla="val 0"/>
            </a:avLst>
          </a:prstGeom>
          <a:solidFill>
            <a:srgbClr val="DDDDDD">
              <a:alpha val="50000"/>
            </a:srgbClr>
          </a:solidFill>
          <a:ln w="12700">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0" tIns="0" rIns="0" bIns="0"/>
          <a:lstStyle/>
          <a:p>
            <a:endParaRPr lang="es-ES_tradnl" b="1"/>
          </a:p>
        </p:txBody>
      </p:sp>
      <p:grpSp>
        <p:nvGrpSpPr>
          <p:cNvPr id="364562" name="Group 18"/>
          <p:cNvGrpSpPr>
            <a:grpSpLocks/>
          </p:cNvGrpSpPr>
          <p:nvPr>
            <p:custDataLst>
              <p:tags r:id="rId3"/>
            </p:custDataLst>
          </p:nvPr>
        </p:nvGrpSpPr>
        <p:grpSpPr bwMode="auto">
          <a:xfrm>
            <a:off x="628650" y="1284288"/>
            <a:ext cx="1508125" cy="868362"/>
            <a:chOff x="208" y="781"/>
            <a:chExt cx="1054" cy="576"/>
          </a:xfrm>
        </p:grpSpPr>
        <p:sp>
          <p:nvSpPr>
            <p:cNvPr id="364563" name="Freeform 19"/>
            <p:cNvSpPr>
              <a:spLocks/>
            </p:cNvSpPr>
            <p:nvPr>
              <p:custDataLst>
                <p:tags r:id="rId14"/>
              </p:custDataLst>
            </p:nvPr>
          </p:nvSpPr>
          <p:spPr bwMode="blackWhite">
            <a:xfrm>
              <a:off x="208" y="781"/>
              <a:ext cx="1054" cy="576"/>
            </a:xfrm>
            <a:custGeom>
              <a:avLst/>
              <a:gdLst>
                <a:gd name="T0" fmla="*/ 0 w 1054"/>
                <a:gd name="T1" fmla="*/ 0 h 576"/>
                <a:gd name="T2" fmla="*/ 950 w 1054"/>
                <a:gd name="T3" fmla="*/ 0 h 576"/>
                <a:gd name="T4" fmla="*/ 1054 w 1054"/>
                <a:gd name="T5" fmla="*/ 288 h 576"/>
                <a:gd name="T6" fmla="*/ 950 w 1054"/>
                <a:gd name="T7" fmla="*/ 576 h 576"/>
                <a:gd name="T8" fmla="*/ 0 w 1054"/>
                <a:gd name="T9" fmla="*/ 576 h 576"/>
                <a:gd name="T10" fmla="*/ 0 w 1054"/>
                <a:gd name="T11" fmla="*/ 288 h 576"/>
                <a:gd name="T12" fmla="*/ 0 w 1054"/>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054" h="576">
                  <a:moveTo>
                    <a:pt x="0" y="0"/>
                  </a:moveTo>
                  <a:lnTo>
                    <a:pt x="950" y="0"/>
                  </a:lnTo>
                  <a:lnTo>
                    <a:pt x="1054" y="288"/>
                  </a:lnTo>
                  <a:lnTo>
                    <a:pt x="950" y="576"/>
                  </a:lnTo>
                  <a:lnTo>
                    <a:pt x="0" y="576"/>
                  </a:lnTo>
                  <a:lnTo>
                    <a:pt x="0" y="288"/>
                  </a:lnTo>
                  <a:lnTo>
                    <a:pt x="0" y="0"/>
                  </a:lnTo>
                  <a:close/>
                </a:path>
              </a:pathLst>
            </a:custGeom>
            <a:solidFill>
              <a:schemeClr val="accent1"/>
            </a:solidFill>
            <a:ln w="9525">
              <a:solidFill>
                <a:schemeClr val="accent2"/>
              </a:solidFill>
              <a:round/>
              <a:headEnd/>
              <a:tailEnd/>
            </a:ln>
            <a:effectLst>
              <a:outerShdw dist="45791" dir="3378596" algn="ctr" rotWithShape="0">
                <a:srgbClr val="DDDDDD"/>
              </a:outerShdw>
            </a:effectLst>
          </p:spPr>
          <p:txBody>
            <a:bodyPr wrap="none" lIns="36000" anchor="ctr"/>
            <a:lstStyle/>
            <a:p>
              <a:endParaRPr lang="en-US"/>
            </a:p>
          </p:txBody>
        </p:sp>
        <p:sp>
          <p:nvSpPr>
            <p:cNvPr id="364564" name="Rectangle 20"/>
            <p:cNvSpPr>
              <a:spLocks noChangeArrowheads="1"/>
            </p:cNvSpPr>
            <p:nvPr>
              <p:custDataLst>
                <p:tags r:id="rId15"/>
              </p:custDataLst>
            </p:nvPr>
          </p:nvSpPr>
          <p:spPr bwMode="blackWhite">
            <a:xfrm>
              <a:off x="240" y="813"/>
              <a:ext cx="918"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DDDDDD"/>
                    </a:outerShdw>
                  </a:effectLst>
                </a14:hiddenEffects>
              </a:ext>
            </a:extLst>
          </p:spPr>
          <p:txBody>
            <a:bodyPr lIns="36000" tIns="0" rIns="3810" bIns="0" anchor="ct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s-CO" b="1" dirty="0" err="1" smtClean="0">
                  <a:solidFill>
                    <a:schemeClr val="tx2"/>
                  </a:solidFill>
                </a:rPr>
                <a:t>Purpose</a:t>
              </a:r>
              <a:endParaRPr lang="es-CO" b="1" dirty="0">
                <a:solidFill>
                  <a:schemeClr val="tx2"/>
                </a:solidFill>
              </a:endParaRPr>
            </a:p>
          </p:txBody>
        </p:sp>
      </p:grpSp>
      <p:grpSp>
        <p:nvGrpSpPr>
          <p:cNvPr id="364565" name="Group 21"/>
          <p:cNvGrpSpPr>
            <a:grpSpLocks/>
          </p:cNvGrpSpPr>
          <p:nvPr>
            <p:custDataLst>
              <p:tags r:id="rId4"/>
            </p:custDataLst>
          </p:nvPr>
        </p:nvGrpSpPr>
        <p:grpSpPr bwMode="auto">
          <a:xfrm>
            <a:off x="628650" y="2449513"/>
            <a:ext cx="1508125" cy="868362"/>
            <a:chOff x="208" y="781"/>
            <a:chExt cx="1054" cy="576"/>
          </a:xfrm>
        </p:grpSpPr>
        <p:sp>
          <p:nvSpPr>
            <p:cNvPr id="364566" name="Freeform 22"/>
            <p:cNvSpPr>
              <a:spLocks/>
            </p:cNvSpPr>
            <p:nvPr>
              <p:custDataLst>
                <p:tags r:id="rId12"/>
              </p:custDataLst>
            </p:nvPr>
          </p:nvSpPr>
          <p:spPr bwMode="blackWhite">
            <a:xfrm>
              <a:off x="208" y="781"/>
              <a:ext cx="1054" cy="576"/>
            </a:xfrm>
            <a:custGeom>
              <a:avLst/>
              <a:gdLst>
                <a:gd name="T0" fmla="*/ 0 w 1054"/>
                <a:gd name="T1" fmla="*/ 0 h 576"/>
                <a:gd name="T2" fmla="*/ 950 w 1054"/>
                <a:gd name="T3" fmla="*/ 0 h 576"/>
                <a:gd name="T4" fmla="*/ 1054 w 1054"/>
                <a:gd name="T5" fmla="*/ 288 h 576"/>
                <a:gd name="T6" fmla="*/ 950 w 1054"/>
                <a:gd name="T7" fmla="*/ 576 h 576"/>
                <a:gd name="T8" fmla="*/ 0 w 1054"/>
                <a:gd name="T9" fmla="*/ 576 h 576"/>
                <a:gd name="T10" fmla="*/ 0 w 1054"/>
                <a:gd name="T11" fmla="*/ 288 h 576"/>
                <a:gd name="T12" fmla="*/ 0 w 1054"/>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054" h="576">
                  <a:moveTo>
                    <a:pt x="0" y="0"/>
                  </a:moveTo>
                  <a:lnTo>
                    <a:pt x="950" y="0"/>
                  </a:lnTo>
                  <a:lnTo>
                    <a:pt x="1054" y="288"/>
                  </a:lnTo>
                  <a:lnTo>
                    <a:pt x="950" y="576"/>
                  </a:lnTo>
                  <a:lnTo>
                    <a:pt x="0" y="576"/>
                  </a:lnTo>
                  <a:lnTo>
                    <a:pt x="0" y="288"/>
                  </a:lnTo>
                  <a:lnTo>
                    <a:pt x="0" y="0"/>
                  </a:lnTo>
                  <a:close/>
                </a:path>
              </a:pathLst>
            </a:custGeom>
            <a:solidFill>
              <a:schemeClr val="accent1"/>
            </a:solidFill>
            <a:ln w="9525">
              <a:solidFill>
                <a:schemeClr val="accent2"/>
              </a:solidFill>
              <a:round/>
              <a:headEnd/>
              <a:tailEnd/>
            </a:ln>
            <a:effectLst>
              <a:outerShdw dist="45791" dir="3378596" algn="ctr" rotWithShape="0">
                <a:srgbClr val="DDDDDD"/>
              </a:outerShdw>
            </a:effectLst>
          </p:spPr>
          <p:txBody>
            <a:bodyPr wrap="none" lIns="36000" anchor="ctr"/>
            <a:lstStyle/>
            <a:p>
              <a:endParaRPr lang="en-US"/>
            </a:p>
          </p:txBody>
        </p:sp>
        <p:sp>
          <p:nvSpPr>
            <p:cNvPr id="364567" name="Rectangle 23"/>
            <p:cNvSpPr>
              <a:spLocks noChangeArrowheads="1"/>
            </p:cNvSpPr>
            <p:nvPr>
              <p:custDataLst>
                <p:tags r:id="rId13"/>
              </p:custDataLst>
            </p:nvPr>
          </p:nvSpPr>
          <p:spPr bwMode="blackWhite">
            <a:xfrm>
              <a:off x="240" y="813"/>
              <a:ext cx="918"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DDDDDD"/>
                    </a:outerShdw>
                  </a:effectLst>
                </a14:hiddenEffects>
              </a:ext>
            </a:extLst>
          </p:spPr>
          <p:txBody>
            <a:bodyPr lIns="36000" tIns="0" rIns="3810" bIns="0" anchor="ct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s-CO" b="1" dirty="0" err="1" smtClean="0">
                  <a:solidFill>
                    <a:schemeClr val="tx2"/>
                  </a:solidFill>
                </a:rPr>
                <a:t>Solution</a:t>
              </a:r>
              <a:r>
                <a:rPr lang="es-CO" b="1" dirty="0" smtClean="0">
                  <a:solidFill>
                    <a:schemeClr val="tx2"/>
                  </a:solidFill>
                </a:rPr>
                <a:t> </a:t>
              </a:r>
              <a:r>
                <a:rPr lang="es-CO" b="1" dirty="0" err="1" smtClean="0">
                  <a:solidFill>
                    <a:schemeClr val="tx2"/>
                  </a:solidFill>
                </a:rPr>
                <a:t>method</a:t>
              </a:r>
              <a:endParaRPr lang="es-CO" b="1" dirty="0">
                <a:solidFill>
                  <a:schemeClr val="tx2"/>
                </a:solidFill>
              </a:endParaRPr>
            </a:p>
          </p:txBody>
        </p:sp>
      </p:grpSp>
      <p:grpSp>
        <p:nvGrpSpPr>
          <p:cNvPr id="364568" name="Group 24"/>
          <p:cNvGrpSpPr>
            <a:grpSpLocks/>
          </p:cNvGrpSpPr>
          <p:nvPr>
            <p:custDataLst>
              <p:tags r:id="rId5"/>
            </p:custDataLst>
          </p:nvPr>
        </p:nvGrpSpPr>
        <p:grpSpPr bwMode="auto">
          <a:xfrm>
            <a:off x="628650" y="3614738"/>
            <a:ext cx="1508125" cy="868362"/>
            <a:chOff x="208" y="781"/>
            <a:chExt cx="1054" cy="576"/>
          </a:xfrm>
        </p:grpSpPr>
        <p:sp>
          <p:nvSpPr>
            <p:cNvPr id="364569" name="Freeform 25"/>
            <p:cNvSpPr>
              <a:spLocks/>
            </p:cNvSpPr>
            <p:nvPr>
              <p:custDataLst>
                <p:tags r:id="rId10"/>
              </p:custDataLst>
            </p:nvPr>
          </p:nvSpPr>
          <p:spPr bwMode="blackWhite">
            <a:xfrm>
              <a:off x="208" y="781"/>
              <a:ext cx="1054" cy="576"/>
            </a:xfrm>
            <a:custGeom>
              <a:avLst/>
              <a:gdLst>
                <a:gd name="T0" fmla="*/ 0 w 1054"/>
                <a:gd name="T1" fmla="*/ 0 h 576"/>
                <a:gd name="T2" fmla="*/ 950 w 1054"/>
                <a:gd name="T3" fmla="*/ 0 h 576"/>
                <a:gd name="T4" fmla="*/ 1054 w 1054"/>
                <a:gd name="T5" fmla="*/ 288 h 576"/>
                <a:gd name="T6" fmla="*/ 950 w 1054"/>
                <a:gd name="T7" fmla="*/ 576 h 576"/>
                <a:gd name="T8" fmla="*/ 0 w 1054"/>
                <a:gd name="T9" fmla="*/ 576 h 576"/>
                <a:gd name="T10" fmla="*/ 0 w 1054"/>
                <a:gd name="T11" fmla="*/ 288 h 576"/>
                <a:gd name="T12" fmla="*/ 0 w 1054"/>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054" h="576">
                  <a:moveTo>
                    <a:pt x="0" y="0"/>
                  </a:moveTo>
                  <a:lnTo>
                    <a:pt x="950" y="0"/>
                  </a:lnTo>
                  <a:lnTo>
                    <a:pt x="1054" y="288"/>
                  </a:lnTo>
                  <a:lnTo>
                    <a:pt x="950" y="576"/>
                  </a:lnTo>
                  <a:lnTo>
                    <a:pt x="0" y="576"/>
                  </a:lnTo>
                  <a:lnTo>
                    <a:pt x="0" y="288"/>
                  </a:lnTo>
                  <a:lnTo>
                    <a:pt x="0" y="0"/>
                  </a:lnTo>
                  <a:close/>
                </a:path>
              </a:pathLst>
            </a:custGeom>
            <a:solidFill>
              <a:schemeClr val="accent1"/>
            </a:solidFill>
            <a:ln w="9525">
              <a:solidFill>
                <a:schemeClr val="accent2"/>
              </a:solidFill>
              <a:round/>
              <a:headEnd/>
              <a:tailEnd/>
            </a:ln>
            <a:effectLst>
              <a:outerShdw dist="45791" dir="3378596" algn="ctr" rotWithShape="0">
                <a:srgbClr val="DDDDDD"/>
              </a:outerShdw>
            </a:effectLst>
          </p:spPr>
          <p:txBody>
            <a:bodyPr wrap="none" lIns="36000" anchor="ctr"/>
            <a:lstStyle/>
            <a:p>
              <a:endParaRPr lang="en-US"/>
            </a:p>
          </p:txBody>
        </p:sp>
        <p:sp>
          <p:nvSpPr>
            <p:cNvPr id="364570" name="Rectangle 26"/>
            <p:cNvSpPr>
              <a:spLocks noChangeArrowheads="1"/>
            </p:cNvSpPr>
            <p:nvPr>
              <p:custDataLst>
                <p:tags r:id="rId11"/>
              </p:custDataLst>
            </p:nvPr>
          </p:nvSpPr>
          <p:spPr bwMode="blackWhite">
            <a:xfrm>
              <a:off x="240" y="813"/>
              <a:ext cx="918"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DDDDDD"/>
                    </a:outerShdw>
                  </a:effectLst>
                </a14:hiddenEffects>
              </a:ext>
            </a:extLst>
          </p:spPr>
          <p:txBody>
            <a:bodyPr lIns="36000" tIns="0" rIns="3810" bIns="0" anchor="ct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s-CO" b="1" dirty="0" smtClean="0">
                  <a:solidFill>
                    <a:schemeClr val="tx2"/>
                  </a:solidFill>
                </a:rPr>
                <a:t>Inputs</a:t>
              </a:r>
              <a:endParaRPr lang="es-CO" b="1" dirty="0">
                <a:solidFill>
                  <a:schemeClr val="tx2"/>
                </a:solidFill>
              </a:endParaRPr>
            </a:p>
          </p:txBody>
        </p:sp>
      </p:grpSp>
      <p:grpSp>
        <p:nvGrpSpPr>
          <p:cNvPr id="364571" name="Group 27"/>
          <p:cNvGrpSpPr>
            <a:grpSpLocks/>
          </p:cNvGrpSpPr>
          <p:nvPr>
            <p:custDataLst>
              <p:tags r:id="rId6"/>
            </p:custDataLst>
          </p:nvPr>
        </p:nvGrpSpPr>
        <p:grpSpPr bwMode="auto">
          <a:xfrm>
            <a:off x="628650" y="4779963"/>
            <a:ext cx="1508125" cy="868362"/>
            <a:chOff x="208" y="781"/>
            <a:chExt cx="1054" cy="576"/>
          </a:xfrm>
        </p:grpSpPr>
        <p:sp>
          <p:nvSpPr>
            <p:cNvPr id="364572" name="Freeform 28"/>
            <p:cNvSpPr>
              <a:spLocks/>
            </p:cNvSpPr>
            <p:nvPr>
              <p:custDataLst>
                <p:tags r:id="rId8"/>
              </p:custDataLst>
            </p:nvPr>
          </p:nvSpPr>
          <p:spPr bwMode="blackWhite">
            <a:xfrm>
              <a:off x="208" y="781"/>
              <a:ext cx="1054" cy="576"/>
            </a:xfrm>
            <a:custGeom>
              <a:avLst/>
              <a:gdLst>
                <a:gd name="T0" fmla="*/ 0 w 1054"/>
                <a:gd name="T1" fmla="*/ 0 h 576"/>
                <a:gd name="T2" fmla="*/ 950 w 1054"/>
                <a:gd name="T3" fmla="*/ 0 h 576"/>
                <a:gd name="T4" fmla="*/ 1054 w 1054"/>
                <a:gd name="T5" fmla="*/ 288 h 576"/>
                <a:gd name="T6" fmla="*/ 950 w 1054"/>
                <a:gd name="T7" fmla="*/ 576 h 576"/>
                <a:gd name="T8" fmla="*/ 0 w 1054"/>
                <a:gd name="T9" fmla="*/ 576 h 576"/>
                <a:gd name="T10" fmla="*/ 0 w 1054"/>
                <a:gd name="T11" fmla="*/ 288 h 576"/>
                <a:gd name="T12" fmla="*/ 0 w 1054"/>
                <a:gd name="T13" fmla="*/ 0 h 576"/>
              </a:gdLst>
              <a:ahLst/>
              <a:cxnLst>
                <a:cxn ang="0">
                  <a:pos x="T0" y="T1"/>
                </a:cxn>
                <a:cxn ang="0">
                  <a:pos x="T2" y="T3"/>
                </a:cxn>
                <a:cxn ang="0">
                  <a:pos x="T4" y="T5"/>
                </a:cxn>
                <a:cxn ang="0">
                  <a:pos x="T6" y="T7"/>
                </a:cxn>
                <a:cxn ang="0">
                  <a:pos x="T8" y="T9"/>
                </a:cxn>
                <a:cxn ang="0">
                  <a:pos x="T10" y="T11"/>
                </a:cxn>
                <a:cxn ang="0">
                  <a:pos x="T12" y="T13"/>
                </a:cxn>
              </a:cxnLst>
              <a:rect l="0" t="0" r="r" b="b"/>
              <a:pathLst>
                <a:path w="1054" h="576">
                  <a:moveTo>
                    <a:pt x="0" y="0"/>
                  </a:moveTo>
                  <a:lnTo>
                    <a:pt x="950" y="0"/>
                  </a:lnTo>
                  <a:lnTo>
                    <a:pt x="1054" y="288"/>
                  </a:lnTo>
                  <a:lnTo>
                    <a:pt x="950" y="576"/>
                  </a:lnTo>
                  <a:lnTo>
                    <a:pt x="0" y="576"/>
                  </a:lnTo>
                  <a:lnTo>
                    <a:pt x="0" y="288"/>
                  </a:lnTo>
                  <a:lnTo>
                    <a:pt x="0" y="0"/>
                  </a:lnTo>
                  <a:close/>
                </a:path>
              </a:pathLst>
            </a:custGeom>
            <a:solidFill>
              <a:schemeClr val="accent1"/>
            </a:solidFill>
            <a:ln w="9525">
              <a:solidFill>
                <a:schemeClr val="accent2"/>
              </a:solidFill>
              <a:round/>
              <a:headEnd/>
              <a:tailEnd/>
            </a:ln>
            <a:effectLst>
              <a:outerShdw dist="45791" dir="3378596" algn="ctr" rotWithShape="0">
                <a:srgbClr val="DDDDDD"/>
              </a:outerShdw>
            </a:effectLst>
          </p:spPr>
          <p:txBody>
            <a:bodyPr wrap="none" lIns="36000" anchor="ctr"/>
            <a:lstStyle/>
            <a:p>
              <a:endParaRPr lang="en-US"/>
            </a:p>
          </p:txBody>
        </p:sp>
        <p:sp>
          <p:nvSpPr>
            <p:cNvPr id="364573" name="Rectangle 29"/>
            <p:cNvSpPr>
              <a:spLocks noChangeArrowheads="1"/>
            </p:cNvSpPr>
            <p:nvPr>
              <p:custDataLst>
                <p:tags r:id="rId9"/>
              </p:custDataLst>
            </p:nvPr>
          </p:nvSpPr>
          <p:spPr bwMode="blackWhite">
            <a:xfrm>
              <a:off x="240" y="813"/>
              <a:ext cx="918"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DDDDDD"/>
                    </a:outerShdw>
                  </a:effectLst>
                </a14:hiddenEffects>
              </a:ext>
            </a:extLst>
          </p:spPr>
          <p:txBody>
            <a:bodyPr lIns="36000" tIns="0" rIns="3810" bIns="0" anchor="ct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r>
                <a:rPr lang="es-CO" b="1" dirty="0" smtClean="0">
                  <a:solidFill>
                    <a:schemeClr val="tx2"/>
                  </a:solidFill>
                </a:rPr>
                <a:t>Outputs</a:t>
              </a:r>
              <a:endParaRPr lang="es-CO" b="1" dirty="0">
                <a:solidFill>
                  <a:schemeClr val="tx2"/>
                </a:solidFill>
              </a:endParaRPr>
            </a:p>
          </p:txBody>
        </p:sp>
      </p:grpSp>
      <p:sp>
        <p:nvSpPr>
          <p:cNvPr id="364574" name="Line 30"/>
          <p:cNvSpPr>
            <a:spLocks noChangeShapeType="1"/>
          </p:cNvSpPr>
          <p:nvPr/>
        </p:nvSpPr>
        <p:spPr bwMode="auto">
          <a:xfrm>
            <a:off x="2247900" y="2311400"/>
            <a:ext cx="6226175" cy="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4575" name="Line 31"/>
          <p:cNvSpPr>
            <a:spLocks noChangeShapeType="1"/>
          </p:cNvSpPr>
          <p:nvPr/>
        </p:nvSpPr>
        <p:spPr bwMode="auto">
          <a:xfrm>
            <a:off x="2247900" y="3473450"/>
            <a:ext cx="6226175" cy="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4576" name="Line 32"/>
          <p:cNvSpPr>
            <a:spLocks noChangeShapeType="1"/>
          </p:cNvSpPr>
          <p:nvPr/>
        </p:nvSpPr>
        <p:spPr bwMode="auto">
          <a:xfrm>
            <a:off x="2247900" y="4635500"/>
            <a:ext cx="6226175" cy="0"/>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McK 3. Unit of measure"/>
          <p:cNvSpPr txBox="1">
            <a:spLocks noChangeArrowheads="1"/>
          </p:cNvSpPr>
          <p:nvPr>
            <p:custDataLst>
              <p:tags r:id="rId7"/>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Modeling</a:t>
            </a:r>
            <a:endParaRPr lang="es-CO" sz="1400" b="0" baseline="0" dirty="0">
              <a:solidFill>
                <a:srgbClr val="808080"/>
              </a:solidFill>
            </a:endParaRPr>
          </a:p>
        </p:txBody>
      </p:sp>
    </p:spTree>
    <p:extLst>
      <p:ext uri="{BB962C8B-B14F-4D97-AF65-F5344CB8AC3E}">
        <p14:creationId xmlns:p14="http://schemas.microsoft.com/office/powerpoint/2010/main" val="2322255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class we learned</a:t>
            </a:r>
            <a:endParaRPr lang="en-US" dirty="0"/>
          </a:p>
        </p:txBody>
      </p:sp>
      <p:sp>
        <p:nvSpPr>
          <p:cNvPr id="6" name="Rectangle 6"/>
          <p:cNvSpPr>
            <a:spLocks noChangeArrowheads="1"/>
          </p:cNvSpPr>
          <p:nvPr/>
        </p:nvSpPr>
        <p:spPr bwMode="gray">
          <a:xfrm>
            <a:off x="2111866" y="1092870"/>
            <a:ext cx="4632929" cy="3127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spcBef>
                <a:spcPct val="30000"/>
              </a:spcBef>
              <a:buSzTx/>
              <a:buFont typeface="Wingdings" pitchFamily="2" charset="2"/>
              <a:buChar char="§"/>
            </a:pPr>
            <a:r>
              <a:rPr lang="en-US" dirty="0" smtClean="0">
                <a:solidFill>
                  <a:srgbClr val="000000"/>
                </a:solidFill>
              </a:rPr>
              <a:t>The structure of an excel document</a:t>
            </a:r>
          </a:p>
          <a:p>
            <a:pPr lvl="1">
              <a:spcBef>
                <a:spcPct val="30000"/>
              </a:spcBef>
              <a:buSzTx/>
              <a:buFont typeface="Wingdings" pitchFamily="2" charset="2"/>
              <a:buChar char="§"/>
            </a:pPr>
            <a:r>
              <a:rPr lang="en-US" dirty="0" smtClean="0">
                <a:solidFill>
                  <a:srgbClr val="000000"/>
                </a:solidFill>
              </a:rPr>
              <a:t>How to enter data in a cell and what to enter</a:t>
            </a:r>
          </a:p>
          <a:p>
            <a:pPr lvl="1">
              <a:spcBef>
                <a:spcPct val="30000"/>
              </a:spcBef>
              <a:buSzTx/>
              <a:buFont typeface="Wingdings" pitchFamily="2" charset="2"/>
              <a:buChar char="§"/>
            </a:pPr>
            <a:r>
              <a:rPr lang="en-US" dirty="0" smtClean="0">
                <a:solidFill>
                  <a:srgbClr val="000000"/>
                </a:solidFill>
              </a:rPr>
              <a:t>Referencing cells</a:t>
            </a:r>
          </a:p>
          <a:p>
            <a:pPr lvl="1">
              <a:spcBef>
                <a:spcPct val="30000"/>
              </a:spcBef>
              <a:buSzTx/>
              <a:buFont typeface="Wingdings" pitchFamily="2" charset="2"/>
              <a:buChar char="§"/>
            </a:pPr>
            <a:r>
              <a:rPr lang="en-US" dirty="0" smtClean="0">
                <a:solidFill>
                  <a:srgbClr val="000000"/>
                </a:solidFill>
              </a:rPr>
              <a:t>Spreading formulas</a:t>
            </a:r>
          </a:p>
          <a:p>
            <a:pPr lvl="1">
              <a:spcBef>
                <a:spcPct val="30000"/>
              </a:spcBef>
              <a:buSzTx/>
              <a:buFont typeface="Wingdings" pitchFamily="2" charset="2"/>
              <a:buChar char="§"/>
            </a:pPr>
            <a:r>
              <a:rPr lang="en-US" dirty="0" smtClean="0">
                <a:solidFill>
                  <a:srgbClr val="000000"/>
                </a:solidFill>
              </a:rPr>
              <a:t>Absolute references</a:t>
            </a:r>
          </a:p>
          <a:p>
            <a:pPr lvl="1">
              <a:spcBef>
                <a:spcPct val="30000"/>
              </a:spcBef>
              <a:buSzTx/>
              <a:buFont typeface="Wingdings" pitchFamily="2" charset="2"/>
              <a:buChar char="§"/>
            </a:pPr>
            <a:r>
              <a:rPr lang="en-US" dirty="0" smtClean="0"/>
              <a:t>Types </a:t>
            </a:r>
            <a:r>
              <a:rPr lang="en-US" dirty="0"/>
              <a:t>of </a:t>
            </a:r>
            <a:r>
              <a:rPr lang="en-US" dirty="0" smtClean="0"/>
              <a:t>functions</a:t>
            </a:r>
            <a:endParaRPr lang="en-US" dirty="0" smtClean="0">
              <a:solidFill>
                <a:srgbClr val="000000"/>
              </a:solidFill>
            </a:endParaRPr>
          </a:p>
          <a:p>
            <a:pPr lvl="1">
              <a:spcBef>
                <a:spcPct val="30000"/>
              </a:spcBef>
              <a:buSzTx/>
              <a:buFont typeface="Wingdings" pitchFamily="2" charset="2"/>
              <a:buChar char="§"/>
            </a:pPr>
            <a:r>
              <a:rPr lang="en-US" dirty="0" smtClean="0">
                <a:solidFill>
                  <a:srgbClr val="000000"/>
                </a:solidFill>
              </a:rPr>
              <a:t>The structure of formulas</a:t>
            </a:r>
          </a:p>
          <a:p>
            <a:pPr lvl="1">
              <a:spcBef>
                <a:spcPct val="30000"/>
              </a:spcBef>
              <a:buSzTx/>
              <a:buFont typeface="Wingdings" pitchFamily="2" charset="2"/>
              <a:buChar char="§"/>
            </a:pPr>
            <a:r>
              <a:rPr lang="en-US" dirty="0" smtClean="0">
                <a:solidFill>
                  <a:srgbClr val="000000"/>
                </a:solidFill>
              </a:rPr>
              <a:t>Aggregate functions</a:t>
            </a:r>
            <a:endParaRPr lang="en-US" dirty="0">
              <a:solidFill>
                <a:srgbClr val="000000"/>
              </a:solidFill>
            </a:endParaRPr>
          </a:p>
          <a:p>
            <a:pPr lvl="1">
              <a:spcBef>
                <a:spcPct val="30000"/>
              </a:spcBef>
              <a:buSzTx/>
              <a:buFont typeface="Wingdings" pitchFamily="2" charset="2"/>
              <a:buChar char="§"/>
            </a:pPr>
            <a:r>
              <a:rPr lang="en-US" dirty="0" smtClean="0"/>
              <a:t>Text functions</a:t>
            </a:r>
          </a:p>
          <a:p>
            <a:pPr lvl="1">
              <a:spcBef>
                <a:spcPct val="30000"/>
              </a:spcBef>
              <a:buSzTx/>
              <a:buFont typeface="Wingdings" pitchFamily="2" charset="2"/>
              <a:buChar char="§"/>
            </a:pPr>
            <a:r>
              <a:rPr lang="en-US" dirty="0" smtClean="0"/>
              <a:t>Logical functions</a:t>
            </a:r>
            <a:endParaRPr lang="en-US" dirty="0"/>
          </a:p>
        </p:txBody>
      </p:sp>
      <p:sp>
        <p:nvSpPr>
          <p:cNvPr id="4" name="McK 3. Unit of measure"/>
          <p:cNvSpPr txBox="1">
            <a:spLocks noChangeArrowheads="1"/>
          </p:cNvSpPr>
          <p:nvPr>
            <p:custDataLst>
              <p:tags r:id="rId1"/>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Introduction</a:t>
            </a:r>
            <a:endParaRPr lang="es-CO" sz="1400" b="0" baseline="0" dirty="0">
              <a:solidFill>
                <a:srgbClr val="808080"/>
              </a:solidFill>
            </a:endParaRPr>
          </a:p>
        </p:txBody>
      </p:sp>
    </p:spTree>
    <p:extLst>
      <p:ext uri="{BB962C8B-B14F-4D97-AF65-F5344CB8AC3E}">
        <p14:creationId xmlns:p14="http://schemas.microsoft.com/office/powerpoint/2010/main" val="812132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409664591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4265"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0" y="0"/>
                        <a:ext cx="158750" cy="158750"/>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dirty="0" err="1" smtClean="0">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2" name="Title 1"/>
          <p:cNvSpPr>
            <a:spLocks noGrp="1"/>
          </p:cNvSpPr>
          <p:nvPr>
            <p:ph type="title"/>
          </p:nvPr>
        </p:nvSpPr>
        <p:spPr/>
        <p:txBody>
          <a:bodyPr/>
          <a:lstStyle/>
          <a:p>
            <a:r>
              <a:rPr lang="en-US" smtClean="0"/>
              <a:t>Contents</a:t>
            </a:r>
            <a:endParaRPr lang="en-US"/>
          </a:p>
        </p:txBody>
      </p:sp>
      <p:sp>
        <p:nvSpPr>
          <p:cNvPr id="47" name="Rectangle 46">
            <a:hlinkClick r:id="rId15" action="ppaction://hlinksldjump"/>
          </p:cNvPr>
          <p:cNvSpPr>
            <a:spLocks noGrp="1" noChangeArrowheads="1"/>
          </p:cNvSpPr>
          <p:nvPr>
            <p:custDataLst>
              <p:tags r:id="rId4"/>
            </p:custDataLst>
          </p:nvPr>
        </p:nvSpPr>
        <p:spPr bwMode="gray">
          <a:xfrm>
            <a:off x="3160713" y="1731963"/>
            <a:ext cx="2640013"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Introduction</a:t>
            </a:r>
            <a:endParaRPr lang="en-US" noProof="0" dirty="0" smtClean="0">
              <a:sym typeface="+mn-lt"/>
            </a:endParaRPr>
          </a:p>
        </p:txBody>
      </p:sp>
      <p:sp>
        <p:nvSpPr>
          <p:cNvPr id="48" name="Rectangle 11">
            <a:hlinkClick r:id="rId16" action="ppaction://hlinksldjump"/>
          </p:cNvPr>
          <p:cNvSpPr>
            <a:spLocks noChangeArrowheads="1"/>
          </p:cNvSpPr>
          <p:nvPr>
            <p:custDataLst>
              <p:tags r:id="rId5"/>
            </p:custDataLst>
          </p:nvPr>
        </p:nvSpPr>
        <p:spPr bwMode="gray">
          <a:xfrm>
            <a:off x="3160713" y="2139950"/>
            <a:ext cx="2640013"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963" tIns="80963" rIns="0" bIns="80963">
            <a:no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s-CO" dirty="0" err="1" smtClean="0">
                <a:latin typeface="+mn-lt"/>
                <a:sym typeface="+mn-lt"/>
              </a:rPr>
              <a:t>Databases</a:t>
            </a:r>
            <a:endParaRPr lang="es-CO" dirty="0">
              <a:latin typeface="+mn-lt"/>
              <a:sym typeface="+mn-lt"/>
            </a:endParaRPr>
          </a:p>
        </p:txBody>
      </p:sp>
      <p:sp>
        <p:nvSpPr>
          <p:cNvPr id="49" name="Rectangle 48">
            <a:hlinkClick r:id="rId17" action="ppaction://hlinksldjump"/>
          </p:cNvPr>
          <p:cNvSpPr>
            <a:spLocks noGrp="1" noChangeArrowheads="1"/>
          </p:cNvSpPr>
          <p:nvPr>
            <p:custDataLst>
              <p:tags r:id="rId6"/>
            </p:custDataLst>
          </p:nvPr>
        </p:nvSpPr>
        <p:spPr bwMode="gray">
          <a:xfrm>
            <a:off x="3160713" y="2546350"/>
            <a:ext cx="2640013"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255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Importing data</a:t>
            </a:r>
            <a:endParaRPr lang="en-US" noProof="0" dirty="0" smtClean="0">
              <a:sym typeface="+mn-lt"/>
            </a:endParaRPr>
          </a:p>
        </p:txBody>
      </p:sp>
      <p:sp>
        <p:nvSpPr>
          <p:cNvPr id="23" name="Rectangle 22">
            <a:hlinkClick r:id="rId18" action="ppaction://hlinksldjump"/>
          </p:cNvPr>
          <p:cNvSpPr>
            <a:spLocks noGrp="1" noChangeArrowheads="1"/>
          </p:cNvSpPr>
          <p:nvPr>
            <p:custDataLst>
              <p:tags r:id="rId7"/>
            </p:custDataLst>
          </p:nvPr>
        </p:nvSpPr>
        <p:spPr bwMode="gray">
          <a:xfrm>
            <a:off x="3160713" y="2954338"/>
            <a:ext cx="2640013" cy="406400"/>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Sorting and filtering</a:t>
            </a:r>
            <a:endParaRPr lang="en-US" noProof="0" dirty="0" smtClean="0">
              <a:sym typeface="+mn-lt"/>
            </a:endParaRPr>
          </a:p>
        </p:txBody>
      </p:sp>
      <p:sp>
        <p:nvSpPr>
          <p:cNvPr id="51" name="Rectangle 50">
            <a:hlinkClick r:id="rId19" action="ppaction://hlinksldjump"/>
          </p:cNvPr>
          <p:cNvSpPr>
            <a:spLocks noGrp="1" noChangeArrowheads="1"/>
          </p:cNvSpPr>
          <p:nvPr>
            <p:custDataLst>
              <p:tags r:id="rId8"/>
            </p:custDataLst>
          </p:nvPr>
        </p:nvSpPr>
        <p:spPr bwMode="gray">
          <a:xfrm>
            <a:off x="3160713" y="3360738"/>
            <a:ext cx="2640013"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Pivot Tables</a:t>
            </a:r>
            <a:endParaRPr lang="en-US" noProof="0" dirty="0" smtClean="0">
              <a:sym typeface="+mn-lt"/>
            </a:endParaRPr>
          </a:p>
        </p:txBody>
      </p:sp>
      <p:sp>
        <p:nvSpPr>
          <p:cNvPr id="52" name="Rectangle 51">
            <a:hlinkClick r:id="rId20" action="ppaction://hlinksldjump"/>
          </p:cNvPr>
          <p:cNvSpPr>
            <a:spLocks noGrp="1" noChangeArrowheads="1"/>
          </p:cNvSpPr>
          <p:nvPr>
            <p:custDataLst>
              <p:tags r:id="rId9"/>
            </p:custDataLst>
          </p:nvPr>
        </p:nvSpPr>
        <p:spPr bwMode="gray">
          <a:xfrm>
            <a:off x="3160713" y="3767138"/>
            <a:ext cx="2640013"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b="1" dirty="0" smtClean="0">
                <a:sym typeface="+mn-lt"/>
              </a:rPr>
              <a:t>Modeling</a:t>
            </a:r>
            <a:endParaRPr lang="en-US" b="1" noProof="0" dirty="0" smtClean="0">
              <a:sym typeface="+mn-lt"/>
            </a:endParaRPr>
          </a:p>
        </p:txBody>
      </p:sp>
      <p:sp>
        <p:nvSpPr>
          <p:cNvPr id="30" name="Rectangle 29"/>
          <p:cNvSpPr>
            <a:spLocks noGrp="1" noChangeArrowheads="1"/>
          </p:cNvSpPr>
          <p:nvPr>
            <p:custDataLst>
              <p:tags r:id="rId10"/>
            </p:custDataLst>
          </p:nvPr>
        </p:nvSpPr>
        <p:spPr bwMode="gray">
          <a:xfrm>
            <a:off x="3160713" y="4175125"/>
            <a:ext cx="2640013" cy="406400"/>
          </a:xfrm>
          <a:prstGeom prst="rect">
            <a:avLst/>
          </a:prstGeom>
          <a:solidFill>
            <a:srgbClr val="969696"/>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n-US" altLang="en-US" b="1" dirty="0" smtClean="0"/>
              <a:t>Modeling best practices</a:t>
            </a:r>
            <a:endParaRPr lang="en-US" b="1" noProof="0" dirty="0" smtClean="0">
              <a:sym typeface="+mn-lt"/>
            </a:endParaRPr>
          </a:p>
        </p:txBody>
      </p:sp>
      <p:sp>
        <p:nvSpPr>
          <p:cNvPr id="21" name="Rectangle 20">
            <a:hlinkClick r:id="rId21" action="ppaction://hlinksldjump"/>
          </p:cNvPr>
          <p:cNvSpPr>
            <a:spLocks noGrp="1" noChangeArrowheads="1"/>
          </p:cNvSpPr>
          <p:nvPr>
            <p:custDataLst>
              <p:tags r:id="rId11"/>
            </p:custDataLst>
          </p:nvPr>
        </p:nvSpPr>
        <p:spPr bwMode="gray">
          <a:xfrm>
            <a:off x="3160713" y="4581525"/>
            <a:ext cx="2640013" cy="407988"/>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255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s-ES" dirty="0" err="1" smtClean="0"/>
              <a:t>Modeling</a:t>
            </a:r>
            <a:r>
              <a:rPr lang="es-ES" dirty="0" smtClean="0"/>
              <a:t> </a:t>
            </a:r>
            <a:r>
              <a:rPr lang="es-ES" dirty="0" err="1" smtClean="0"/>
              <a:t>tools</a:t>
            </a:r>
            <a:endParaRPr lang="en-US" noProof="0" dirty="0" smtClean="0"/>
          </a:p>
        </p:txBody>
      </p:sp>
      <p:sp>
        <p:nvSpPr>
          <p:cNvPr id="9" name="McK 1. On-page tracker" hidden="1"/>
          <p:cNvSpPr>
            <a:spLocks noChangeArrowheads="1"/>
          </p:cNvSpPr>
          <p:nvPr/>
        </p:nvSpPr>
        <p:spPr bwMode="auto">
          <a:xfrm>
            <a:off x="119063" y="10054"/>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Tree>
    <p:extLst>
      <p:ext uri="{BB962C8B-B14F-4D97-AF65-F5344CB8AC3E}">
        <p14:creationId xmlns:p14="http://schemas.microsoft.com/office/powerpoint/2010/main" val="2198309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0276" name="Rectangle 4"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7337" name="think-cell Slide" r:id="rId6" imgW="0" imgH="0" progId="TCLayout.ActiveDocument.1">
                  <p:embed/>
                </p:oleObj>
              </mc:Choice>
              <mc:Fallback>
                <p:oleObj name="think-cell Slide" r:id="rId6"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0278" name="Rectangle 6"/>
          <p:cNvSpPr>
            <a:spLocks noChangeArrowheads="1"/>
          </p:cNvSpPr>
          <p:nvPr/>
        </p:nvSpPr>
        <p:spPr bwMode="auto">
          <a:xfrm>
            <a:off x="433388" y="685800"/>
            <a:ext cx="7715250" cy="5468938"/>
          </a:xfrm>
          <a:prstGeom prst="rect">
            <a:avLst/>
          </a:prstGeom>
          <a:solidFill>
            <a:schemeClr val="bg2"/>
          </a:solidFill>
          <a:ln w="12700" algn="ctr">
            <a:solidFill>
              <a:schemeClr val="accent2"/>
            </a:solidFill>
            <a:miter lim="800000"/>
            <a:headEnd/>
            <a:tailEnd/>
          </a:ln>
          <a:effectLst>
            <a:outerShdw dist="35921" dir="2700000" algn="ctr" rotWithShape="0">
              <a:srgbClr val="DDDDDD"/>
            </a:outerShdw>
          </a:effectLst>
        </p:spPr>
        <p:txBody>
          <a:bodyPr wrap="none" anchor="ctr"/>
          <a:lstStyle/>
          <a:p>
            <a:endParaRPr lang="en-US"/>
          </a:p>
        </p:txBody>
      </p:sp>
      <p:sp>
        <p:nvSpPr>
          <p:cNvPr id="310274" name="Rectangle 2"/>
          <p:cNvSpPr>
            <a:spLocks noGrp="1" noChangeArrowheads="1"/>
          </p:cNvSpPr>
          <p:nvPr>
            <p:ph type="title"/>
          </p:nvPr>
        </p:nvSpPr>
        <p:spPr>
          <a:xfrm>
            <a:off x="119062" y="230188"/>
            <a:ext cx="8618538" cy="338554"/>
          </a:xfrm>
        </p:spPr>
        <p:txBody>
          <a:bodyPr/>
          <a:lstStyle/>
          <a:p>
            <a:r>
              <a:rPr lang="en-US" dirty="0" smtClean="0"/>
              <a:t>Excel Best practices (1/4</a:t>
            </a:r>
            <a:r>
              <a:rPr lang="en-US" dirty="0"/>
              <a:t>)</a:t>
            </a:r>
          </a:p>
        </p:txBody>
      </p:sp>
      <p:sp>
        <p:nvSpPr>
          <p:cNvPr id="310275" name="Rectangle 3"/>
          <p:cNvSpPr>
            <a:spLocks noChangeArrowheads="1"/>
          </p:cNvSpPr>
          <p:nvPr/>
        </p:nvSpPr>
        <p:spPr bwMode="auto">
          <a:xfrm>
            <a:off x="584200" y="806450"/>
            <a:ext cx="67913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spcAft>
                <a:spcPct val="50000"/>
              </a:spcAft>
            </a:pPr>
            <a:r>
              <a:rPr lang="es-ES_tradnl" dirty="0" err="1" smtClean="0"/>
              <a:t>Organize</a:t>
            </a:r>
            <a:r>
              <a:rPr lang="es-ES_tradnl" dirty="0" smtClean="0"/>
              <a:t> </a:t>
            </a:r>
            <a:r>
              <a:rPr lang="es-ES_tradnl" dirty="0" err="1" smtClean="0"/>
              <a:t>information</a:t>
            </a:r>
            <a:r>
              <a:rPr lang="es-ES_tradnl" dirty="0" smtClean="0"/>
              <a:t> </a:t>
            </a:r>
            <a:r>
              <a:rPr lang="es-ES_tradnl" dirty="0" err="1" smtClean="0"/>
              <a:t>vertically</a:t>
            </a:r>
            <a:endParaRPr lang="es-ES_tradnl" dirty="0"/>
          </a:p>
        </p:txBody>
      </p:sp>
      <p:pic>
        <p:nvPicPr>
          <p:cNvPr id="310277"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00137" y="1122363"/>
            <a:ext cx="6434138" cy="4819651"/>
          </a:xfrm>
          <a:prstGeom prst="rect">
            <a:avLst/>
          </a:prstGeom>
          <a:noFill/>
          <a:extLst>
            <a:ext uri="{909E8E84-426E-40DD-AFC4-6F175D3DCCD1}">
              <a14:hiddenFill xmlns:a14="http://schemas.microsoft.com/office/drawing/2010/main">
                <a:solidFill>
                  <a:srgbClr val="FFFFFF"/>
                </a:solidFill>
              </a14:hiddenFill>
            </a:ext>
          </a:extLst>
        </p:spPr>
      </p:pic>
      <p:sp>
        <p:nvSpPr>
          <p:cNvPr id="7" name="McK 3. Unit of measure"/>
          <p:cNvSpPr txBox="1">
            <a:spLocks noChangeArrowheads="1"/>
          </p:cNvSpPr>
          <p:nvPr>
            <p:custDataLst>
              <p:tags r:id="rId3"/>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Modeling</a:t>
            </a:r>
            <a:r>
              <a:rPr lang="es-CO" sz="1400" b="0" baseline="0" dirty="0" smtClean="0">
                <a:solidFill>
                  <a:srgbClr val="808080"/>
                </a:solidFill>
              </a:rPr>
              <a:t> </a:t>
            </a:r>
            <a:r>
              <a:rPr lang="es-CO" sz="1400" b="0" baseline="0" dirty="0" err="1" smtClean="0">
                <a:solidFill>
                  <a:srgbClr val="808080"/>
                </a:solidFill>
              </a:rPr>
              <a:t>best</a:t>
            </a:r>
            <a:r>
              <a:rPr lang="es-CO" sz="1400" b="0" baseline="0" dirty="0" smtClean="0">
                <a:solidFill>
                  <a:srgbClr val="808080"/>
                </a:solidFill>
              </a:rPr>
              <a:t> </a:t>
            </a:r>
            <a:r>
              <a:rPr lang="es-CO" sz="1400" b="0" baseline="0" dirty="0" err="1" smtClean="0">
                <a:solidFill>
                  <a:srgbClr val="808080"/>
                </a:solidFill>
              </a:rPr>
              <a:t>practices</a:t>
            </a:r>
            <a:endParaRPr lang="es-CO" sz="1400" b="0" baseline="0" dirty="0">
              <a:solidFill>
                <a:srgbClr val="808080"/>
              </a:solidFill>
            </a:endParaRPr>
          </a:p>
        </p:txBody>
      </p:sp>
    </p:spTree>
    <p:extLst>
      <p:ext uri="{BB962C8B-B14F-4D97-AF65-F5344CB8AC3E}">
        <p14:creationId xmlns:p14="http://schemas.microsoft.com/office/powerpoint/2010/main" val="905509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322" name="Object 2"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8361" name="think-cell Slide" r:id="rId6" imgW="305" imgH="305" progId="TCLayout.ActiveDocument.1">
                  <p:embed/>
                </p:oleObj>
              </mc:Choice>
              <mc:Fallback>
                <p:oleObj name="think-cell Slide" r:id="rId6" imgW="305" imgH="305"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2326" name="Rectangle 6"/>
          <p:cNvSpPr>
            <a:spLocks noChangeArrowheads="1"/>
          </p:cNvSpPr>
          <p:nvPr/>
        </p:nvSpPr>
        <p:spPr bwMode="auto">
          <a:xfrm>
            <a:off x="433388" y="666750"/>
            <a:ext cx="7715250" cy="5592763"/>
          </a:xfrm>
          <a:prstGeom prst="rect">
            <a:avLst/>
          </a:prstGeom>
          <a:solidFill>
            <a:schemeClr val="bg2"/>
          </a:solidFill>
          <a:ln w="12700" algn="ctr">
            <a:solidFill>
              <a:schemeClr val="accent2"/>
            </a:solidFill>
            <a:miter lim="800000"/>
            <a:headEnd/>
            <a:tailEnd/>
          </a:ln>
          <a:effectLst>
            <a:outerShdw dist="35921" dir="2700000" algn="ctr" rotWithShape="0">
              <a:srgbClr val="DDDDDD"/>
            </a:outerShdw>
          </a:effectLst>
        </p:spPr>
        <p:txBody>
          <a:bodyPr wrap="none" anchor="ctr"/>
          <a:lstStyle/>
          <a:p>
            <a:endParaRPr lang="en-US"/>
          </a:p>
        </p:txBody>
      </p:sp>
      <p:pic>
        <p:nvPicPr>
          <p:cNvPr id="312323" name="Picture 3"/>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00137" y="1276350"/>
            <a:ext cx="6434138" cy="4819650"/>
          </a:xfrm>
          <a:prstGeom prst="rect">
            <a:avLst/>
          </a:prstGeom>
          <a:noFill/>
          <a:extLst>
            <a:ext uri="{909E8E84-426E-40DD-AFC4-6F175D3DCCD1}">
              <a14:hiddenFill xmlns:a14="http://schemas.microsoft.com/office/drawing/2010/main">
                <a:solidFill>
                  <a:srgbClr val="FFFFFF"/>
                </a:solidFill>
              </a14:hiddenFill>
            </a:ext>
          </a:extLst>
        </p:spPr>
      </p:pic>
      <p:sp>
        <p:nvSpPr>
          <p:cNvPr id="312325" name="Rectangle 5"/>
          <p:cNvSpPr>
            <a:spLocks noChangeArrowheads="1"/>
          </p:cNvSpPr>
          <p:nvPr/>
        </p:nvSpPr>
        <p:spPr bwMode="auto">
          <a:xfrm>
            <a:off x="593725" y="696913"/>
            <a:ext cx="787876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spcAft>
                <a:spcPct val="50000"/>
              </a:spcAft>
            </a:pPr>
            <a:r>
              <a:rPr lang="es-ES_tradnl" dirty="0" smtClean="0"/>
              <a:t>A formula </a:t>
            </a:r>
            <a:r>
              <a:rPr lang="es-ES_tradnl" dirty="0" err="1" smtClean="0"/>
              <a:t>should</a:t>
            </a:r>
            <a:r>
              <a:rPr lang="es-ES_tradnl" dirty="0" smtClean="0"/>
              <a:t> </a:t>
            </a:r>
            <a:r>
              <a:rPr lang="es-ES_tradnl" dirty="0" err="1" smtClean="0"/>
              <a:t>only</a:t>
            </a:r>
            <a:r>
              <a:rPr lang="es-ES_tradnl" dirty="0" smtClean="0"/>
              <a:t> </a:t>
            </a:r>
            <a:r>
              <a:rPr lang="es-ES_tradnl" dirty="0" err="1" smtClean="0"/>
              <a:t>reference</a:t>
            </a:r>
            <a:r>
              <a:rPr lang="es-ES_tradnl" dirty="0" smtClean="0"/>
              <a:t> </a:t>
            </a:r>
            <a:r>
              <a:rPr lang="es-ES_tradnl" dirty="0" err="1" smtClean="0"/>
              <a:t>cells</a:t>
            </a:r>
            <a:r>
              <a:rPr lang="es-ES_tradnl" dirty="0" smtClean="0"/>
              <a:t> </a:t>
            </a:r>
            <a:r>
              <a:rPr lang="es-ES_tradnl" dirty="0" err="1" smtClean="0"/>
              <a:t>above</a:t>
            </a:r>
            <a:r>
              <a:rPr lang="es-ES_tradnl" dirty="0" smtClean="0"/>
              <a:t> </a:t>
            </a:r>
            <a:r>
              <a:rPr lang="es-ES_tradnl" dirty="0" err="1" smtClean="0"/>
              <a:t>it</a:t>
            </a:r>
            <a:endParaRPr lang="es-ES_tradnl" dirty="0"/>
          </a:p>
        </p:txBody>
      </p:sp>
      <p:sp>
        <p:nvSpPr>
          <p:cNvPr id="8" name="Rectangle 2"/>
          <p:cNvSpPr>
            <a:spLocks noGrp="1" noChangeArrowheads="1"/>
          </p:cNvSpPr>
          <p:nvPr>
            <p:ph type="title"/>
          </p:nvPr>
        </p:nvSpPr>
        <p:spPr>
          <a:xfrm>
            <a:off x="119062" y="230188"/>
            <a:ext cx="8618538" cy="338554"/>
          </a:xfrm>
        </p:spPr>
        <p:txBody>
          <a:bodyPr/>
          <a:lstStyle/>
          <a:p>
            <a:r>
              <a:rPr lang="en-US" dirty="0" smtClean="0"/>
              <a:t>Excel Best practices (2/4</a:t>
            </a:r>
            <a:r>
              <a:rPr lang="en-US" dirty="0"/>
              <a:t>)</a:t>
            </a:r>
          </a:p>
        </p:txBody>
      </p:sp>
      <p:sp>
        <p:nvSpPr>
          <p:cNvPr id="10" name="McK 3. Unit of measure"/>
          <p:cNvSpPr txBox="1">
            <a:spLocks noChangeArrowheads="1"/>
          </p:cNvSpPr>
          <p:nvPr>
            <p:custDataLst>
              <p:tags r:id="rId3"/>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Modeling</a:t>
            </a:r>
            <a:r>
              <a:rPr lang="es-CO" sz="1400" b="0" baseline="0" dirty="0" smtClean="0">
                <a:solidFill>
                  <a:srgbClr val="808080"/>
                </a:solidFill>
              </a:rPr>
              <a:t> </a:t>
            </a:r>
            <a:r>
              <a:rPr lang="es-CO" sz="1400" b="0" baseline="0" dirty="0" err="1" smtClean="0">
                <a:solidFill>
                  <a:srgbClr val="808080"/>
                </a:solidFill>
              </a:rPr>
              <a:t>best</a:t>
            </a:r>
            <a:r>
              <a:rPr lang="es-CO" sz="1400" b="0" baseline="0" dirty="0" smtClean="0">
                <a:solidFill>
                  <a:srgbClr val="808080"/>
                </a:solidFill>
              </a:rPr>
              <a:t> </a:t>
            </a:r>
            <a:r>
              <a:rPr lang="es-CO" sz="1400" b="0" baseline="0" dirty="0" err="1" smtClean="0">
                <a:solidFill>
                  <a:srgbClr val="808080"/>
                </a:solidFill>
              </a:rPr>
              <a:t>practices</a:t>
            </a:r>
            <a:endParaRPr lang="es-CO" sz="1400" b="0" baseline="0" dirty="0">
              <a:solidFill>
                <a:srgbClr val="808080"/>
              </a:solidFill>
            </a:endParaRPr>
          </a:p>
        </p:txBody>
      </p:sp>
    </p:spTree>
    <p:extLst>
      <p:ext uri="{BB962C8B-B14F-4D97-AF65-F5344CB8AC3E}">
        <p14:creationId xmlns:p14="http://schemas.microsoft.com/office/powerpoint/2010/main" val="2229662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4375" name="Object 7"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9385" name="think-cell Slide" r:id="rId10" imgW="270" imgH="270" progId="TCLayout.ActiveDocument.1">
                  <p:embed/>
                </p:oleObj>
              </mc:Choice>
              <mc:Fallback>
                <p:oleObj name="think-cell Slide" r:id="rId10" imgW="270" imgH="27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1" name="Rectangle 3"/>
          <p:cNvSpPr>
            <a:spLocks noChangeArrowheads="1"/>
          </p:cNvSpPr>
          <p:nvPr/>
        </p:nvSpPr>
        <p:spPr bwMode="auto">
          <a:xfrm>
            <a:off x="396875" y="895350"/>
            <a:ext cx="8164513" cy="4959350"/>
          </a:xfrm>
          <a:prstGeom prst="rect">
            <a:avLst/>
          </a:prstGeom>
          <a:solidFill>
            <a:schemeClr val="bg2"/>
          </a:solidFill>
          <a:ln w="12700" algn="ctr">
            <a:solidFill>
              <a:schemeClr val="accent2"/>
            </a:solidFill>
            <a:miter lim="800000"/>
            <a:headEnd/>
            <a:tailEnd/>
          </a:ln>
          <a:effectLst>
            <a:outerShdw dist="35921" dir="2700000" algn="ctr" rotWithShape="0">
              <a:srgbClr val="DDDDDD"/>
            </a:outerShdw>
          </a:effectLst>
        </p:spPr>
        <p:txBody>
          <a:bodyPr wrap="none" anchor="ctr"/>
          <a:lstStyle/>
          <a:p>
            <a:endParaRPr lang="en-US"/>
          </a:p>
        </p:txBody>
      </p:sp>
      <p:sp>
        <p:nvSpPr>
          <p:cNvPr id="314372" name="Rectangle 4"/>
          <p:cNvSpPr>
            <a:spLocks noChangeArrowheads="1"/>
          </p:cNvSpPr>
          <p:nvPr/>
        </p:nvSpPr>
        <p:spPr bwMode="auto">
          <a:xfrm>
            <a:off x="539750" y="998538"/>
            <a:ext cx="7878763"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marL="1587" lvl="1" indent="0">
              <a:spcAft>
                <a:spcPct val="50000"/>
              </a:spcAft>
              <a:buNone/>
            </a:pPr>
            <a:endParaRPr lang="es-ES_tradnl" dirty="0"/>
          </a:p>
          <a:p>
            <a:pPr lvl="1">
              <a:spcAft>
                <a:spcPct val="50000"/>
              </a:spcAft>
            </a:pPr>
            <a:r>
              <a:rPr lang="en-US" dirty="0" smtClean="0"/>
              <a:t>Formulas </a:t>
            </a:r>
            <a:r>
              <a:rPr lang="en-US" dirty="0"/>
              <a:t>should be in </a:t>
            </a:r>
            <a:r>
              <a:rPr lang="en-US" dirty="0" smtClean="0"/>
              <a:t>the simplest possible form</a:t>
            </a:r>
            <a:r>
              <a:rPr lang="en-US" dirty="0"/>
              <a:t>, to prevent unnecessary </a:t>
            </a:r>
            <a:r>
              <a:rPr lang="en-US" dirty="0" smtClean="0"/>
              <a:t>calculations</a:t>
            </a:r>
            <a:r>
              <a:rPr lang="es-ES_tradnl" dirty="0"/>
              <a:t>:</a:t>
            </a:r>
            <a:r>
              <a:rPr lang="es-ES_tradnl" dirty="0" smtClean="0"/>
              <a:t> </a:t>
            </a:r>
            <a:endParaRPr lang="es-ES_tradnl" dirty="0"/>
          </a:p>
          <a:p>
            <a:pPr>
              <a:spcAft>
                <a:spcPct val="50000"/>
              </a:spcAft>
            </a:pPr>
            <a:r>
              <a:rPr lang="es-ES_tradnl" dirty="0"/>
              <a:t>      = (A1*1000+B1*1000+C1*1000)/10                 = (A1+B1+C1)*100</a:t>
            </a:r>
          </a:p>
          <a:p>
            <a:pPr lvl="1">
              <a:spcAft>
                <a:spcPct val="50000"/>
              </a:spcAft>
            </a:pPr>
            <a:endParaRPr lang="es-ES_tradnl" dirty="0" smtClean="0"/>
          </a:p>
          <a:p>
            <a:pPr lvl="1">
              <a:spcAft>
                <a:spcPct val="50000"/>
              </a:spcAft>
            </a:pPr>
            <a:endParaRPr lang="es-ES_tradnl" dirty="0"/>
          </a:p>
          <a:p>
            <a:pPr lvl="1">
              <a:spcAft>
                <a:spcPct val="50000"/>
              </a:spcAft>
            </a:pPr>
            <a:endParaRPr lang="en-US" dirty="0" smtClean="0"/>
          </a:p>
          <a:p>
            <a:pPr lvl="1">
              <a:spcAft>
                <a:spcPct val="50000"/>
              </a:spcAft>
            </a:pPr>
            <a:r>
              <a:rPr lang="en-US" dirty="0" smtClean="0"/>
              <a:t>Setting parameters is </a:t>
            </a:r>
            <a:r>
              <a:rPr lang="en-US" dirty="0"/>
              <a:t>preferable to </a:t>
            </a:r>
            <a:r>
              <a:rPr lang="en-US" dirty="0" smtClean="0"/>
              <a:t>inputting numbers </a:t>
            </a:r>
            <a:r>
              <a:rPr lang="en-US" dirty="0"/>
              <a:t>directly </a:t>
            </a:r>
            <a:r>
              <a:rPr lang="en-US" dirty="0" smtClean="0"/>
              <a:t>into </a:t>
            </a:r>
            <a:r>
              <a:rPr lang="en-US" dirty="0"/>
              <a:t>the formula, since it </a:t>
            </a:r>
            <a:r>
              <a:rPr lang="en-US" dirty="0" smtClean="0"/>
              <a:t>will later be </a:t>
            </a:r>
            <a:r>
              <a:rPr lang="en-US" dirty="0"/>
              <a:t>easier to make changes and add comments to </a:t>
            </a:r>
            <a:r>
              <a:rPr lang="en-US" dirty="0" smtClean="0"/>
              <a:t>these </a:t>
            </a:r>
            <a:r>
              <a:rPr lang="en-US" dirty="0"/>
              <a:t>parameters</a:t>
            </a:r>
            <a:endParaRPr lang="es-ES_tradnl" dirty="0"/>
          </a:p>
          <a:p>
            <a:pPr>
              <a:spcAft>
                <a:spcPct val="50000"/>
              </a:spcAft>
            </a:pPr>
            <a:r>
              <a:rPr lang="es-ES_tradnl" dirty="0"/>
              <a:t>                          </a:t>
            </a:r>
            <a:endParaRPr lang="es-ES_tradnl" dirty="0" smtClean="0"/>
          </a:p>
          <a:p>
            <a:pPr>
              <a:spcAft>
                <a:spcPct val="50000"/>
              </a:spcAft>
            </a:pPr>
            <a:r>
              <a:rPr lang="es-ES_tradnl" dirty="0"/>
              <a:t>	</a:t>
            </a:r>
            <a:r>
              <a:rPr lang="es-ES_tradnl" dirty="0" smtClean="0"/>
              <a:t>     </a:t>
            </a:r>
            <a:r>
              <a:rPr lang="es-ES_tradnl" dirty="0"/>
              <a:t>= (A1+B1+C1)*100 		 = (A1+B1+C1)*$D$5</a:t>
            </a:r>
          </a:p>
          <a:p>
            <a:pPr lvl="1">
              <a:spcAft>
                <a:spcPct val="50000"/>
              </a:spcAft>
            </a:pPr>
            <a:endParaRPr lang="es-ES_tradnl" dirty="0"/>
          </a:p>
        </p:txBody>
      </p:sp>
      <p:sp>
        <p:nvSpPr>
          <p:cNvPr id="9" name="Rectangle 2"/>
          <p:cNvSpPr>
            <a:spLocks noGrp="1" noChangeArrowheads="1"/>
          </p:cNvSpPr>
          <p:nvPr>
            <p:ph type="title"/>
          </p:nvPr>
        </p:nvSpPr>
        <p:spPr>
          <a:xfrm>
            <a:off x="119062" y="230188"/>
            <a:ext cx="8618538" cy="338554"/>
          </a:xfrm>
        </p:spPr>
        <p:txBody>
          <a:bodyPr/>
          <a:lstStyle/>
          <a:p>
            <a:r>
              <a:rPr lang="en-US" dirty="0" smtClean="0"/>
              <a:t>Excel Best practices (3/4</a:t>
            </a:r>
            <a:r>
              <a:rPr lang="en-US" dirty="0"/>
              <a:t>)</a:t>
            </a:r>
          </a:p>
        </p:txBody>
      </p:sp>
      <p:pic>
        <p:nvPicPr>
          <p:cNvPr id="11" name="Picture 13" descr="simplistica_preview"/>
          <p:cNvPicPr>
            <a:picLocks noChangeAspect="1" noChangeArrowheads="1"/>
          </p:cNvPicPr>
          <p:nvPr>
            <p:custDataLst>
              <p:tags r:id="rId3"/>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b="-1759"/>
          <a:stretch>
            <a:fillRect/>
          </a:stretch>
        </p:blipFill>
        <p:spPr bwMode="gray">
          <a:xfrm>
            <a:off x="2271534" y="2361628"/>
            <a:ext cx="57467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simplistica_preview"/>
          <p:cNvPicPr>
            <a:picLocks noChangeAspect="1" noChangeArrowheads="1"/>
          </p:cNvPicPr>
          <p:nvPr>
            <p:custDataLst>
              <p:tags r:id="rId4"/>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b="-1759"/>
          <a:stretch>
            <a:fillRect/>
          </a:stretch>
        </p:blipFill>
        <p:spPr bwMode="gray">
          <a:xfrm>
            <a:off x="5744939" y="2361627"/>
            <a:ext cx="5842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simplistica_preview"/>
          <p:cNvPicPr>
            <a:picLocks noChangeAspect="1" noChangeArrowheads="1"/>
          </p:cNvPicPr>
          <p:nvPr>
            <p:custDataLst>
              <p:tags r:id="rId5"/>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b="-1759"/>
          <a:stretch>
            <a:fillRect/>
          </a:stretch>
        </p:blipFill>
        <p:spPr bwMode="gray">
          <a:xfrm>
            <a:off x="2271534" y="4888945"/>
            <a:ext cx="57467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simplistica_preview"/>
          <p:cNvPicPr>
            <a:picLocks noChangeAspect="1" noChangeArrowheads="1"/>
          </p:cNvPicPr>
          <p:nvPr>
            <p:custDataLst>
              <p:tags r:id="rId6"/>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b="-1759"/>
          <a:stretch>
            <a:fillRect/>
          </a:stretch>
        </p:blipFill>
        <p:spPr bwMode="gray">
          <a:xfrm>
            <a:off x="5744939" y="4888945"/>
            <a:ext cx="5842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cK 3. Unit of measure"/>
          <p:cNvSpPr txBox="1">
            <a:spLocks noChangeArrowheads="1"/>
          </p:cNvSpPr>
          <p:nvPr>
            <p:custDataLst>
              <p:tags r:id="rId7"/>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Modeling</a:t>
            </a:r>
            <a:r>
              <a:rPr lang="es-CO" sz="1400" b="0" baseline="0" dirty="0" smtClean="0">
                <a:solidFill>
                  <a:srgbClr val="808080"/>
                </a:solidFill>
              </a:rPr>
              <a:t> </a:t>
            </a:r>
            <a:r>
              <a:rPr lang="es-CO" sz="1400" b="0" baseline="0" dirty="0" err="1" smtClean="0">
                <a:solidFill>
                  <a:srgbClr val="808080"/>
                </a:solidFill>
              </a:rPr>
              <a:t>best</a:t>
            </a:r>
            <a:r>
              <a:rPr lang="es-CO" sz="1400" b="0" baseline="0" dirty="0" smtClean="0">
                <a:solidFill>
                  <a:srgbClr val="808080"/>
                </a:solidFill>
              </a:rPr>
              <a:t> </a:t>
            </a:r>
            <a:r>
              <a:rPr lang="es-CO" sz="1400" b="0" baseline="0" dirty="0" err="1" smtClean="0">
                <a:solidFill>
                  <a:srgbClr val="808080"/>
                </a:solidFill>
              </a:rPr>
              <a:t>practices</a:t>
            </a:r>
            <a:endParaRPr lang="es-CO" sz="1400" b="0" baseline="0" dirty="0">
              <a:solidFill>
                <a:srgbClr val="808080"/>
              </a:solidFill>
            </a:endParaRPr>
          </a:p>
        </p:txBody>
      </p:sp>
    </p:spTree>
    <p:extLst>
      <p:ext uri="{BB962C8B-B14F-4D97-AF65-F5344CB8AC3E}">
        <p14:creationId xmlns:p14="http://schemas.microsoft.com/office/powerpoint/2010/main" val="1293652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ChangeArrowheads="1"/>
          </p:cNvSpPr>
          <p:nvPr/>
        </p:nvSpPr>
        <p:spPr bwMode="auto">
          <a:xfrm>
            <a:off x="396875" y="717550"/>
            <a:ext cx="8164513" cy="5468938"/>
          </a:xfrm>
          <a:prstGeom prst="rect">
            <a:avLst/>
          </a:prstGeom>
          <a:solidFill>
            <a:schemeClr val="bg2"/>
          </a:solidFill>
          <a:ln w="12700" algn="ctr">
            <a:solidFill>
              <a:schemeClr val="accent2"/>
            </a:solidFill>
            <a:miter lim="800000"/>
            <a:headEnd/>
            <a:tailEnd/>
          </a:ln>
          <a:effectLst>
            <a:outerShdw dist="35921" dir="2700000" algn="ctr" rotWithShape="0">
              <a:srgbClr val="DDDDDD"/>
            </a:outerShdw>
          </a:effectLst>
        </p:spPr>
        <p:txBody>
          <a:bodyPr wrap="none" anchor="ctr"/>
          <a:lstStyle/>
          <a:p>
            <a:endParaRPr lang="en-US"/>
          </a:p>
        </p:txBody>
      </p:sp>
      <p:sp>
        <p:nvSpPr>
          <p:cNvPr id="316420" name="Rectangle 4"/>
          <p:cNvSpPr>
            <a:spLocks noChangeArrowheads="1"/>
          </p:cNvSpPr>
          <p:nvPr/>
        </p:nvSpPr>
        <p:spPr bwMode="auto">
          <a:xfrm>
            <a:off x="539750" y="820738"/>
            <a:ext cx="787876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spcAft>
                <a:spcPct val="50000"/>
              </a:spcAft>
            </a:pPr>
            <a:r>
              <a:rPr lang="en-US" sz="1500" dirty="0" smtClean="0"/>
              <a:t>Organize the </a:t>
            </a:r>
            <a:r>
              <a:rPr lang="en-US" sz="1500" dirty="0"/>
              <a:t>spreadsheet </a:t>
            </a:r>
            <a:r>
              <a:rPr lang="en-US" sz="1500" dirty="0" smtClean="0"/>
              <a:t>forecasting potential changes</a:t>
            </a:r>
            <a:endParaRPr lang="en-US" sz="1500" dirty="0"/>
          </a:p>
          <a:p>
            <a:pPr lvl="1">
              <a:spcAft>
                <a:spcPct val="50000"/>
              </a:spcAft>
            </a:pPr>
            <a:r>
              <a:rPr lang="en-US" sz="1500" dirty="0" smtClean="0"/>
              <a:t>Do </a:t>
            </a:r>
            <a:r>
              <a:rPr lang="en-US" sz="1500" dirty="0"/>
              <a:t>not waste much time </a:t>
            </a:r>
            <a:r>
              <a:rPr lang="en-US" sz="1500" dirty="0" smtClean="0"/>
              <a:t>on formatting until </a:t>
            </a:r>
            <a:r>
              <a:rPr lang="en-US" sz="1500" dirty="0"/>
              <a:t>the spreadsheet is final</a:t>
            </a:r>
          </a:p>
          <a:p>
            <a:pPr lvl="1">
              <a:spcAft>
                <a:spcPct val="50000"/>
              </a:spcAft>
            </a:pPr>
            <a:r>
              <a:rPr lang="en-US" sz="1500" dirty="0" smtClean="0"/>
              <a:t>Save </a:t>
            </a:r>
            <a:r>
              <a:rPr lang="en-US" sz="1500" dirty="0"/>
              <a:t>information frequently but </a:t>
            </a:r>
            <a:r>
              <a:rPr lang="en-US" sz="1500" dirty="0" smtClean="0"/>
              <a:t>carefully: do NOT rely on </a:t>
            </a:r>
            <a:r>
              <a:rPr lang="es-ES_tradnl" sz="1500" dirty="0" smtClean="0"/>
              <a:t>Auto </a:t>
            </a:r>
            <a:r>
              <a:rPr lang="es-ES_tradnl" sz="1500" dirty="0" err="1" smtClean="0"/>
              <a:t>Save</a:t>
            </a:r>
            <a:endParaRPr lang="es-ES_tradnl" sz="1500" dirty="0"/>
          </a:p>
          <a:p>
            <a:pPr lvl="2">
              <a:spcAft>
                <a:spcPct val="50000"/>
              </a:spcAft>
            </a:pPr>
            <a:r>
              <a:rPr lang="es-ES_tradnl" sz="1500" dirty="0" err="1" smtClean="0"/>
              <a:t>It</a:t>
            </a:r>
            <a:r>
              <a:rPr lang="es-ES_tradnl" sz="1500" dirty="0" smtClean="0"/>
              <a:t> </a:t>
            </a:r>
            <a:r>
              <a:rPr lang="es-ES_tradnl" sz="1500" dirty="0" err="1" smtClean="0"/>
              <a:t>is</a:t>
            </a:r>
            <a:r>
              <a:rPr lang="es-ES_tradnl" sz="1500" dirty="0" smtClean="0"/>
              <a:t> </a:t>
            </a:r>
            <a:r>
              <a:rPr lang="es-ES_tradnl" sz="1500" dirty="0" err="1" smtClean="0"/>
              <a:t>best</a:t>
            </a:r>
            <a:r>
              <a:rPr lang="es-ES_tradnl" sz="1500" dirty="0" smtClean="0"/>
              <a:t> to store files </a:t>
            </a:r>
            <a:r>
              <a:rPr lang="es-ES_tradnl" sz="1500" dirty="0" err="1" smtClean="0"/>
              <a:t>with</a:t>
            </a:r>
            <a:r>
              <a:rPr lang="es-ES_tradnl" sz="1500" dirty="0" smtClean="0"/>
              <a:t> </a:t>
            </a:r>
            <a:r>
              <a:rPr lang="es-ES_tradnl" sz="1500" dirty="0" err="1" smtClean="0"/>
              <a:t>consecutive</a:t>
            </a:r>
            <a:r>
              <a:rPr lang="es-ES_tradnl" sz="1500" dirty="0" smtClean="0"/>
              <a:t> </a:t>
            </a:r>
            <a:r>
              <a:rPr lang="es-ES_tradnl" sz="1500" dirty="0" err="1" smtClean="0"/>
              <a:t>names</a:t>
            </a:r>
            <a:r>
              <a:rPr lang="es-ES_tradnl" sz="1500" dirty="0" smtClean="0"/>
              <a:t> to </a:t>
            </a:r>
            <a:r>
              <a:rPr lang="es-ES_tradnl" sz="1500" dirty="0" err="1" smtClean="0"/>
              <a:t>keep</a:t>
            </a:r>
            <a:r>
              <a:rPr lang="es-ES_tradnl" sz="1500" dirty="0" smtClean="0"/>
              <a:t> </a:t>
            </a:r>
            <a:r>
              <a:rPr lang="es-ES_tradnl" sz="1500" dirty="0" err="1" smtClean="0"/>
              <a:t>working</a:t>
            </a:r>
            <a:r>
              <a:rPr lang="es-ES_tradnl" sz="1500" dirty="0" smtClean="0"/>
              <a:t> (file01.xls</a:t>
            </a:r>
            <a:r>
              <a:rPr lang="es-ES_tradnl" sz="1500" dirty="0"/>
              <a:t>, </a:t>
            </a:r>
            <a:r>
              <a:rPr lang="es-ES_tradnl" sz="1500" dirty="0" smtClean="0"/>
              <a:t>file02.xls</a:t>
            </a:r>
            <a:r>
              <a:rPr lang="es-ES_tradnl" sz="1500" dirty="0"/>
              <a:t>, </a:t>
            </a:r>
            <a:r>
              <a:rPr lang="es-ES_tradnl" sz="1500" dirty="0" smtClean="0"/>
              <a:t>file03.xls</a:t>
            </a:r>
            <a:r>
              <a:rPr lang="es-ES_tradnl" sz="1500" dirty="0"/>
              <a:t>) </a:t>
            </a:r>
            <a:r>
              <a:rPr lang="es-ES_tradnl" sz="1500" dirty="0" smtClean="0"/>
              <a:t>and </a:t>
            </a:r>
            <a:r>
              <a:rPr lang="es-ES_tradnl" sz="1500" dirty="0" err="1" smtClean="0"/>
              <a:t>then</a:t>
            </a:r>
            <a:r>
              <a:rPr lang="es-ES_tradnl" sz="1500" dirty="0" smtClean="0"/>
              <a:t> erase </a:t>
            </a:r>
            <a:r>
              <a:rPr lang="es-ES_tradnl" sz="1500" dirty="0" err="1" smtClean="0"/>
              <a:t>earlier</a:t>
            </a:r>
            <a:r>
              <a:rPr lang="es-ES_tradnl" sz="1500" dirty="0" smtClean="0"/>
              <a:t> </a:t>
            </a:r>
            <a:r>
              <a:rPr lang="es-ES_tradnl" sz="1500" dirty="0" err="1" smtClean="0"/>
              <a:t>versions</a:t>
            </a:r>
            <a:r>
              <a:rPr lang="es-ES_tradnl" sz="1500" dirty="0" smtClean="0"/>
              <a:t>, </a:t>
            </a:r>
            <a:r>
              <a:rPr lang="es-ES_tradnl" sz="1500" dirty="0" err="1" smtClean="0"/>
              <a:t>than</a:t>
            </a:r>
            <a:r>
              <a:rPr lang="es-ES_tradnl" sz="1500" dirty="0" smtClean="0"/>
              <a:t> to </a:t>
            </a:r>
            <a:r>
              <a:rPr lang="es-ES_tradnl" sz="1500" dirty="0" err="1" smtClean="0"/>
              <a:t>find</a:t>
            </a:r>
            <a:r>
              <a:rPr lang="es-ES_tradnl" sz="1500" dirty="0" smtClean="0"/>
              <a:t> </a:t>
            </a:r>
            <a:r>
              <a:rPr lang="es-ES_tradnl" sz="1500" dirty="0" err="1" smtClean="0"/>
              <a:t>out</a:t>
            </a:r>
            <a:r>
              <a:rPr lang="es-ES_tradnl" sz="1500" dirty="0" smtClean="0"/>
              <a:t> </a:t>
            </a:r>
            <a:r>
              <a:rPr lang="es-ES_tradnl" sz="1500" dirty="0" err="1" smtClean="0"/>
              <a:t>you</a:t>
            </a:r>
            <a:r>
              <a:rPr lang="es-ES_tradnl" sz="1500" dirty="0" smtClean="0"/>
              <a:t> </a:t>
            </a:r>
            <a:r>
              <a:rPr lang="es-ES_tradnl" sz="1500" dirty="0" err="1" smtClean="0"/>
              <a:t>made</a:t>
            </a:r>
            <a:r>
              <a:rPr lang="es-ES_tradnl" sz="1500" dirty="0" smtClean="0"/>
              <a:t> irreparable </a:t>
            </a:r>
            <a:r>
              <a:rPr lang="es-ES_tradnl" sz="1500" dirty="0" err="1" smtClean="0"/>
              <a:t>changes</a:t>
            </a:r>
            <a:r>
              <a:rPr lang="es-ES_tradnl" sz="1500" dirty="0" smtClean="0"/>
              <a:t> to </a:t>
            </a:r>
            <a:r>
              <a:rPr lang="es-ES_tradnl" sz="1500" dirty="0" err="1" smtClean="0"/>
              <a:t>your</a:t>
            </a:r>
            <a:r>
              <a:rPr lang="es-ES_tradnl" sz="1500" dirty="0" smtClean="0"/>
              <a:t> file!</a:t>
            </a:r>
            <a:endParaRPr lang="es-ES_tradnl" sz="1500" dirty="0"/>
          </a:p>
          <a:p>
            <a:pPr lvl="1">
              <a:spcAft>
                <a:spcPct val="50000"/>
              </a:spcAft>
            </a:pPr>
            <a:endParaRPr lang="es-ES_tradnl" sz="1500" dirty="0"/>
          </a:p>
          <a:p>
            <a:pPr lvl="1">
              <a:spcAft>
                <a:spcPct val="50000"/>
              </a:spcAft>
            </a:pPr>
            <a:endParaRPr lang="es-ES_tradnl" sz="1500" dirty="0"/>
          </a:p>
          <a:p>
            <a:pPr lvl="1">
              <a:spcAft>
                <a:spcPct val="50000"/>
              </a:spcAft>
            </a:pPr>
            <a:endParaRPr lang="es-ES_tradnl" sz="1500" dirty="0"/>
          </a:p>
          <a:p>
            <a:pPr lvl="1">
              <a:spcAft>
                <a:spcPct val="50000"/>
              </a:spcAft>
            </a:pPr>
            <a:endParaRPr lang="es-ES_tradnl" sz="1500" dirty="0"/>
          </a:p>
          <a:p>
            <a:pPr lvl="1">
              <a:spcAft>
                <a:spcPct val="50000"/>
              </a:spcAft>
            </a:pPr>
            <a:endParaRPr lang="es-ES_tradnl" sz="1500" dirty="0"/>
          </a:p>
          <a:p>
            <a:pPr lvl="1">
              <a:spcAft>
                <a:spcPct val="50000"/>
              </a:spcAft>
            </a:pPr>
            <a:endParaRPr lang="es-ES_tradnl" sz="1500" dirty="0"/>
          </a:p>
          <a:p>
            <a:pPr marL="1587" lvl="1" indent="0">
              <a:spcAft>
                <a:spcPct val="50000"/>
              </a:spcAft>
              <a:buNone/>
            </a:pPr>
            <a:endParaRPr lang="es-ES_tradnl" sz="1500" dirty="0"/>
          </a:p>
        </p:txBody>
      </p:sp>
      <p:pic>
        <p:nvPicPr>
          <p:cNvPr id="316421" name="Picture 5" descr="guarda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5838" y="3710415"/>
            <a:ext cx="6673850" cy="210661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119062" y="230188"/>
            <a:ext cx="8618538" cy="338554"/>
          </a:xfrm>
        </p:spPr>
        <p:txBody>
          <a:bodyPr/>
          <a:lstStyle/>
          <a:p>
            <a:r>
              <a:rPr lang="en-US" dirty="0" smtClean="0"/>
              <a:t>Excel Best practices (4/4</a:t>
            </a:r>
            <a:r>
              <a:rPr lang="en-US" dirty="0"/>
              <a:t>)</a:t>
            </a:r>
          </a:p>
        </p:txBody>
      </p:sp>
      <p:sp>
        <p:nvSpPr>
          <p:cNvPr id="9" name="McK 3. Unit of measure"/>
          <p:cNvSpPr txBox="1">
            <a:spLocks noChangeArrowheads="1"/>
          </p:cNvSpPr>
          <p:nvPr>
            <p:custDataLst>
              <p:tags r:id="rId1"/>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Modeling</a:t>
            </a:r>
            <a:r>
              <a:rPr lang="es-CO" sz="1400" b="0" baseline="0" dirty="0" smtClean="0">
                <a:solidFill>
                  <a:srgbClr val="808080"/>
                </a:solidFill>
              </a:rPr>
              <a:t> </a:t>
            </a:r>
            <a:r>
              <a:rPr lang="es-CO" sz="1400" b="0" baseline="0" dirty="0" err="1" smtClean="0">
                <a:solidFill>
                  <a:srgbClr val="808080"/>
                </a:solidFill>
              </a:rPr>
              <a:t>best</a:t>
            </a:r>
            <a:r>
              <a:rPr lang="es-CO" sz="1400" b="0" baseline="0" dirty="0" smtClean="0">
                <a:solidFill>
                  <a:srgbClr val="808080"/>
                </a:solidFill>
              </a:rPr>
              <a:t> </a:t>
            </a:r>
            <a:r>
              <a:rPr lang="es-CO" sz="1400" b="0" baseline="0" dirty="0" err="1" smtClean="0">
                <a:solidFill>
                  <a:srgbClr val="808080"/>
                </a:solidFill>
              </a:rPr>
              <a:t>practices</a:t>
            </a:r>
            <a:endParaRPr lang="es-CO" sz="1400" b="0" baseline="0" dirty="0">
              <a:solidFill>
                <a:srgbClr val="808080"/>
              </a:solidFill>
            </a:endParaRPr>
          </a:p>
        </p:txBody>
      </p:sp>
    </p:spTree>
    <p:extLst>
      <p:ext uri="{BB962C8B-B14F-4D97-AF65-F5344CB8AC3E}">
        <p14:creationId xmlns:p14="http://schemas.microsoft.com/office/powerpoint/2010/main" val="1071413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17699110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0409"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0" y="0"/>
                        <a:ext cx="158750" cy="158750"/>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dirty="0" err="1" smtClean="0">
              <a:solidFill>
                <a:schemeClr val="tx1"/>
              </a:solidFill>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2" name="Title 1"/>
          <p:cNvSpPr>
            <a:spLocks noGrp="1"/>
          </p:cNvSpPr>
          <p:nvPr>
            <p:ph type="title"/>
          </p:nvPr>
        </p:nvSpPr>
        <p:spPr/>
        <p:txBody>
          <a:bodyPr/>
          <a:lstStyle/>
          <a:p>
            <a:r>
              <a:rPr lang="en-US" smtClean="0"/>
              <a:t>Contents</a:t>
            </a:r>
            <a:endParaRPr lang="en-US"/>
          </a:p>
        </p:txBody>
      </p:sp>
      <p:sp>
        <p:nvSpPr>
          <p:cNvPr id="15" name="Rectangle 14">
            <a:hlinkClick r:id="rId15" action="ppaction://hlinksldjump"/>
          </p:cNvPr>
          <p:cNvSpPr>
            <a:spLocks noGrp="1" noChangeArrowheads="1"/>
          </p:cNvSpPr>
          <p:nvPr>
            <p:custDataLst>
              <p:tags r:id="rId4"/>
            </p:custDataLst>
          </p:nvPr>
        </p:nvSpPr>
        <p:spPr bwMode="gray">
          <a:xfrm>
            <a:off x="3181350" y="1731963"/>
            <a:ext cx="2598738"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Introduction</a:t>
            </a:r>
            <a:endParaRPr lang="en-US" noProof="0" dirty="0" smtClean="0">
              <a:sym typeface="+mn-lt"/>
            </a:endParaRPr>
          </a:p>
        </p:txBody>
      </p:sp>
      <p:sp>
        <p:nvSpPr>
          <p:cNvPr id="16" name="Rectangle 11">
            <a:hlinkClick r:id="rId16" action="ppaction://hlinksldjump"/>
          </p:cNvPr>
          <p:cNvSpPr>
            <a:spLocks noChangeArrowheads="1"/>
          </p:cNvSpPr>
          <p:nvPr>
            <p:custDataLst>
              <p:tags r:id="rId5"/>
            </p:custDataLst>
          </p:nvPr>
        </p:nvSpPr>
        <p:spPr bwMode="gray">
          <a:xfrm>
            <a:off x="3181350" y="2139950"/>
            <a:ext cx="2598738"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963" tIns="80963" rIns="0" bIns="80963">
            <a:no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s-CO" dirty="0" err="1" smtClean="0">
                <a:latin typeface="+mn-lt"/>
                <a:sym typeface="+mn-lt"/>
              </a:rPr>
              <a:t>Databases</a:t>
            </a:r>
            <a:endParaRPr lang="es-CO" dirty="0">
              <a:latin typeface="+mn-lt"/>
              <a:sym typeface="+mn-lt"/>
            </a:endParaRPr>
          </a:p>
        </p:txBody>
      </p:sp>
      <p:sp>
        <p:nvSpPr>
          <p:cNvPr id="17" name="Rectangle 16">
            <a:hlinkClick r:id="rId17" action="ppaction://hlinksldjump"/>
          </p:cNvPr>
          <p:cNvSpPr>
            <a:spLocks noGrp="1" noChangeArrowheads="1"/>
          </p:cNvSpPr>
          <p:nvPr>
            <p:custDataLst>
              <p:tags r:id="rId6"/>
            </p:custDataLst>
          </p:nvPr>
        </p:nvSpPr>
        <p:spPr bwMode="gray">
          <a:xfrm>
            <a:off x="3181350" y="2546350"/>
            <a:ext cx="2598738"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255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Importing data</a:t>
            </a:r>
            <a:endParaRPr lang="en-US" noProof="0" dirty="0" smtClean="0">
              <a:sym typeface="+mn-lt"/>
            </a:endParaRPr>
          </a:p>
        </p:txBody>
      </p:sp>
      <p:sp>
        <p:nvSpPr>
          <p:cNvPr id="29" name="Rectangle 28">
            <a:hlinkClick r:id="rId18" action="ppaction://hlinksldjump"/>
          </p:cNvPr>
          <p:cNvSpPr>
            <a:spLocks noGrp="1" noChangeArrowheads="1"/>
          </p:cNvSpPr>
          <p:nvPr>
            <p:custDataLst>
              <p:tags r:id="rId7"/>
            </p:custDataLst>
          </p:nvPr>
        </p:nvSpPr>
        <p:spPr bwMode="gray">
          <a:xfrm>
            <a:off x="3181350" y="2954338"/>
            <a:ext cx="2598738" cy="406400"/>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Sorting and filtering</a:t>
            </a:r>
            <a:endParaRPr lang="en-US" noProof="0" dirty="0" smtClean="0">
              <a:sym typeface="+mn-lt"/>
            </a:endParaRPr>
          </a:p>
        </p:txBody>
      </p:sp>
      <p:sp>
        <p:nvSpPr>
          <p:cNvPr id="19" name="Rectangle 18">
            <a:hlinkClick r:id="rId19" action="ppaction://hlinksldjump"/>
          </p:cNvPr>
          <p:cNvSpPr>
            <a:spLocks noGrp="1" noChangeArrowheads="1"/>
          </p:cNvSpPr>
          <p:nvPr>
            <p:custDataLst>
              <p:tags r:id="rId8"/>
            </p:custDataLst>
          </p:nvPr>
        </p:nvSpPr>
        <p:spPr bwMode="gray">
          <a:xfrm>
            <a:off x="3181350" y="3360738"/>
            <a:ext cx="2598738"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Pivot Tables</a:t>
            </a:r>
            <a:endParaRPr lang="en-US" noProof="0" dirty="0" smtClean="0">
              <a:sym typeface="+mn-lt"/>
            </a:endParaRPr>
          </a:p>
        </p:txBody>
      </p:sp>
      <p:sp>
        <p:nvSpPr>
          <p:cNvPr id="20" name="Rectangle 19">
            <a:hlinkClick r:id="rId20" action="ppaction://hlinksldjump"/>
          </p:cNvPr>
          <p:cNvSpPr>
            <a:spLocks noGrp="1" noChangeArrowheads="1"/>
          </p:cNvSpPr>
          <p:nvPr>
            <p:custDataLst>
              <p:tags r:id="rId9"/>
            </p:custDataLst>
          </p:nvPr>
        </p:nvSpPr>
        <p:spPr bwMode="gray">
          <a:xfrm>
            <a:off x="3181350" y="3767138"/>
            <a:ext cx="2598738" cy="407988"/>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2550"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b="1" dirty="0" smtClean="0">
                <a:sym typeface="+mn-lt"/>
              </a:rPr>
              <a:t>Modeling</a:t>
            </a:r>
            <a:endParaRPr lang="en-US" b="1" noProof="0" dirty="0" smtClean="0">
              <a:sym typeface="+mn-lt"/>
            </a:endParaRPr>
          </a:p>
        </p:txBody>
      </p:sp>
      <p:sp>
        <p:nvSpPr>
          <p:cNvPr id="24" name="Rectangle 23">
            <a:hlinkClick r:id="rId21" action="ppaction://hlinksldjump"/>
          </p:cNvPr>
          <p:cNvSpPr>
            <a:spLocks noGrp="1" noChangeArrowheads="1"/>
          </p:cNvSpPr>
          <p:nvPr>
            <p:custDataLst>
              <p:tags r:id="rId10"/>
            </p:custDataLst>
          </p:nvPr>
        </p:nvSpPr>
        <p:spPr bwMode="gray">
          <a:xfrm>
            <a:off x="3181350" y="4175125"/>
            <a:ext cx="2598738" cy="406400"/>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n-US" altLang="en-US" dirty="0" smtClean="0"/>
              <a:t>Modeling best practices</a:t>
            </a:r>
            <a:endParaRPr lang="en-US" noProof="0" dirty="0" smtClean="0">
              <a:sym typeface="+mn-lt"/>
            </a:endParaRPr>
          </a:p>
        </p:txBody>
      </p:sp>
      <p:sp>
        <p:nvSpPr>
          <p:cNvPr id="26" name="Rectangle 25"/>
          <p:cNvSpPr>
            <a:spLocks noGrp="1" noChangeArrowheads="1"/>
          </p:cNvSpPr>
          <p:nvPr>
            <p:custDataLst>
              <p:tags r:id="rId11"/>
            </p:custDataLst>
          </p:nvPr>
        </p:nvSpPr>
        <p:spPr bwMode="gray">
          <a:xfrm>
            <a:off x="3181350" y="4581525"/>
            <a:ext cx="2598738" cy="407988"/>
          </a:xfrm>
          <a:prstGeom prst="rect">
            <a:avLst/>
          </a:prstGeom>
          <a:solidFill>
            <a:srgbClr val="969696"/>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255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2"/>
            <a:r>
              <a:rPr lang="es-ES" b="1" dirty="0" err="1" smtClean="0"/>
              <a:t>Modeling</a:t>
            </a:r>
            <a:r>
              <a:rPr lang="es-ES" b="1" dirty="0" smtClean="0"/>
              <a:t> </a:t>
            </a:r>
            <a:r>
              <a:rPr lang="es-ES" b="1" dirty="0" err="1" smtClean="0"/>
              <a:t>tools</a:t>
            </a:r>
            <a:endParaRPr lang="en-US" b="1" noProof="0" dirty="0" smtClean="0"/>
          </a:p>
        </p:txBody>
      </p:sp>
      <p:sp>
        <p:nvSpPr>
          <p:cNvPr id="9" name="McK 1. On-page tracker" hidden="1"/>
          <p:cNvSpPr>
            <a:spLocks noChangeArrowheads="1"/>
          </p:cNvSpPr>
          <p:nvPr/>
        </p:nvSpPr>
        <p:spPr bwMode="auto">
          <a:xfrm>
            <a:off x="119063" y="10054"/>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Tree>
    <p:extLst>
      <p:ext uri="{BB962C8B-B14F-4D97-AF65-F5344CB8AC3E}">
        <p14:creationId xmlns:p14="http://schemas.microsoft.com/office/powerpoint/2010/main" val="2607689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3" y="217845"/>
            <a:ext cx="8618537" cy="677108"/>
          </a:xfrm>
        </p:spPr>
        <p:txBody>
          <a:bodyPr/>
          <a:lstStyle/>
          <a:p>
            <a:r>
              <a:rPr lang="es-MX" dirty="0" err="1" smtClean="0"/>
              <a:t>Conditional</a:t>
            </a:r>
            <a:r>
              <a:rPr lang="es-MX" dirty="0" smtClean="0"/>
              <a:t> </a:t>
            </a:r>
            <a:r>
              <a:rPr lang="es-MX" dirty="0" err="1" smtClean="0"/>
              <a:t>Formatting</a:t>
            </a:r>
            <a:r>
              <a:rPr lang="es-MX" dirty="0" smtClean="0"/>
              <a:t> - </a:t>
            </a:r>
            <a:r>
              <a:rPr lang="en-US" b="0" dirty="0"/>
              <a:t>quickly identify variances in a range of values with a quick </a:t>
            </a:r>
            <a:r>
              <a:rPr lang="en-US" b="0" dirty="0" smtClean="0"/>
              <a:t>glance</a:t>
            </a:r>
            <a:endParaRPr lang="en-US" b="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489" y="2928620"/>
            <a:ext cx="4987111" cy="144986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36" y="2174005"/>
            <a:ext cx="3187864" cy="3403775"/>
          </a:xfrm>
          <a:prstGeom prst="rect">
            <a:avLst/>
          </a:prstGeom>
        </p:spPr>
      </p:pic>
      <p:sp>
        <p:nvSpPr>
          <p:cNvPr id="6" name="McK 3. Unit of measure"/>
          <p:cNvSpPr txBox="1">
            <a:spLocks noChangeArrowheads="1"/>
          </p:cNvSpPr>
          <p:nvPr>
            <p:custDataLst>
              <p:tags r:id="rId1"/>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Modeling</a:t>
            </a:r>
            <a:r>
              <a:rPr lang="es-CO" sz="1400" b="0" baseline="0" dirty="0" smtClean="0">
                <a:solidFill>
                  <a:srgbClr val="808080"/>
                </a:solidFill>
              </a:rPr>
              <a:t> </a:t>
            </a:r>
            <a:r>
              <a:rPr lang="es-CO" sz="1400" b="0" baseline="0" dirty="0" err="1" smtClean="0">
                <a:solidFill>
                  <a:srgbClr val="808080"/>
                </a:solidFill>
              </a:rPr>
              <a:t>tools</a:t>
            </a:r>
            <a:endParaRPr lang="es-CO" sz="1400" b="0" baseline="0" dirty="0">
              <a:solidFill>
                <a:srgbClr val="808080"/>
              </a:solidFill>
            </a:endParaRPr>
          </a:p>
        </p:txBody>
      </p:sp>
    </p:spTree>
    <p:extLst>
      <p:ext uri="{BB962C8B-B14F-4D97-AF65-F5344CB8AC3E}">
        <p14:creationId xmlns:p14="http://schemas.microsoft.com/office/powerpoint/2010/main" val="2862935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9" name="think-cell Slide" r:id="rId5" imgW="581" imgH="586" progId="TCLayout.ActiveDocument.1">
                  <p:embed/>
                </p:oleObj>
              </mc:Choice>
              <mc:Fallback>
                <p:oleObj name="think-cell Slide" r:id="rId5" imgW="581" imgH="58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s-MX" dirty="0" err="1" smtClean="0"/>
              <a:t>Goal</a:t>
            </a:r>
            <a:r>
              <a:rPr lang="es-MX" dirty="0" smtClean="0"/>
              <a:t> </a:t>
            </a:r>
            <a:r>
              <a:rPr lang="es-MX" dirty="0" err="1" smtClean="0"/>
              <a:t>Seek</a:t>
            </a:r>
            <a:r>
              <a:rPr lang="es-MX" dirty="0" smtClean="0"/>
              <a:t> -</a:t>
            </a:r>
            <a:r>
              <a:rPr lang="es-MX" b="0" dirty="0" smtClean="0"/>
              <a:t> </a:t>
            </a:r>
            <a:r>
              <a:rPr lang="en-US" b="0" dirty="0"/>
              <a:t>find the result you want by adjusting an input value</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448" y="1192318"/>
            <a:ext cx="3154729" cy="3206165"/>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7366" y="1263572"/>
            <a:ext cx="2717940" cy="2133710"/>
          </a:xfrm>
          <a:prstGeom prst="rect">
            <a:avLst/>
          </a:prstGeom>
        </p:spPr>
      </p:pic>
      <p:sp>
        <p:nvSpPr>
          <p:cNvPr id="12" name="Rectangular Callout 11"/>
          <p:cNvSpPr/>
          <p:nvPr/>
        </p:nvSpPr>
        <p:spPr>
          <a:xfrm>
            <a:off x="7484547" y="1512618"/>
            <a:ext cx="1323884" cy="1269219"/>
          </a:xfrm>
          <a:prstGeom prst="wedgeRectCallout">
            <a:avLst>
              <a:gd name="adj1" fmla="val -65729"/>
              <a:gd name="adj2" fmla="val 3469"/>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You need to enter a manual value here</a:t>
            </a:r>
          </a:p>
        </p:txBody>
      </p:sp>
      <p:sp>
        <p:nvSpPr>
          <p:cNvPr id="11" name="Explosion 1 10"/>
          <p:cNvSpPr/>
          <p:nvPr/>
        </p:nvSpPr>
        <p:spPr>
          <a:xfrm>
            <a:off x="2670675" y="3247254"/>
            <a:ext cx="3936186" cy="3355432"/>
          </a:xfrm>
          <a:prstGeom prst="irregularSeal1">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mtClean="0">
                <a:solidFill>
                  <a:schemeClr val="tx1"/>
                </a:solidFill>
              </a:rPr>
              <a:t>If you know the result you want from a formula, but aren't sure of which input value will producte that result, use Goal Seek</a:t>
            </a:r>
            <a:endParaRPr lang="en-US" sz="1400" b="1" dirty="0">
              <a:solidFill>
                <a:schemeClr val="tx1"/>
              </a:solidFill>
            </a:endParaRPr>
          </a:p>
        </p:txBody>
      </p:sp>
      <p:sp>
        <p:nvSpPr>
          <p:cNvPr id="9" name="McK 3. Unit of measure"/>
          <p:cNvSpPr txBox="1">
            <a:spLocks noChangeArrowheads="1"/>
          </p:cNvSpPr>
          <p:nvPr>
            <p:custDataLst>
              <p:tags r:id="rId3"/>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Modeling</a:t>
            </a:r>
            <a:r>
              <a:rPr lang="es-CO" sz="1400" b="0" baseline="0" dirty="0" smtClean="0">
                <a:solidFill>
                  <a:srgbClr val="808080"/>
                </a:solidFill>
              </a:rPr>
              <a:t> </a:t>
            </a:r>
            <a:r>
              <a:rPr lang="es-CO" sz="1400" b="0" baseline="0" dirty="0" err="1" smtClean="0">
                <a:solidFill>
                  <a:srgbClr val="808080"/>
                </a:solidFill>
              </a:rPr>
              <a:t>tools</a:t>
            </a:r>
            <a:endParaRPr lang="es-CO" sz="1400" b="0" baseline="0" dirty="0">
              <a:solidFill>
                <a:srgbClr val="808080"/>
              </a:solidFill>
            </a:endParaRPr>
          </a:p>
        </p:txBody>
      </p:sp>
    </p:spTree>
    <p:extLst>
      <p:ext uri="{BB962C8B-B14F-4D97-AF65-F5344CB8AC3E}">
        <p14:creationId xmlns:p14="http://schemas.microsoft.com/office/powerpoint/2010/main" val="24854687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3" y="217845"/>
            <a:ext cx="8618537" cy="1015663"/>
          </a:xfrm>
        </p:spPr>
        <p:txBody>
          <a:bodyPr/>
          <a:lstStyle/>
          <a:p>
            <a:r>
              <a:rPr lang="es-MX" dirty="0" err="1" smtClean="0"/>
              <a:t>Sensitivity</a:t>
            </a:r>
            <a:r>
              <a:rPr lang="es-MX" dirty="0" smtClean="0"/>
              <a:t> </a:t>
            </a:r>
            <a:r>
              <a:rPr lang="es-MX" dirty="0" err="1" smtClean="0"/>
              <a:t>Analysis</a:t>
            </a:r>
            <a:r>
              <a:rPr lang="es-MX" dirty="0" smtClean="0"/>
              <a:t> </a:t>
            </a:r>
            <a:r>
              <a:rPr lang="es-MX" dirty="0" err="1" smtClean="0"/>
              <a:t>or</a:t>
            </a:r>
            <a:r>
              <a:rPr lang="es-MX" dirty="0" smtClean="0"/>
              <a:t> “data </a:t>
            </a:r>
            <a:r>
              <a:rPr lang="es-MX" dirty="0" err="1" smtClean="0"/>
              <a:t>table</a:t>
            </a:r>
            <a:r>
              <a:rPr lang="es-MX" dirty="0" smtClean="0"/>
              <a:t>” - </a:t>
            </a:r>
            <a:r>
              <a:rPr lang="en-US" b="0" dirty="0"/>
              <a:t>range of cells in which you can change values in some in some of the cells and come up with different answers to a problem</a:t>
            </a:r>
            <a:r>
              <a:rPr lang="es-MX" b="0" dirty="0" smtClean="0"/>
              <a:t> </a:t>
            </a:r>
            <a:endParaRPr lang="en-US" b="0" dirty="0"/>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00489" y="1918127"/>
            <a:ext cx="16383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42465" y="2424070"/>
            <a:ext cx="21526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ular Callout 11"/>
          <p:cNvSpPr/>
          <p:nvPr/>
        </p:nvSpPr>
        <p:spPr>
          <a:xfrm>
            <a:off x="6050207" y="1814005"/>
            <a:ext cx="2668788" cy="1269219"/>
          </a:xfrm>
          <a:prstGeom prst="wedgeRectCallout">
            <a:avLst>
              <a:gd name="adj1" fmla="val -56492"/>
              <a:gd name="adj2" fmla="val 33403"/>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“Row input cell” is the cell where you would enter the different values on the x axis of your table</a:t>
            </a:r>
          </a:p>
        </p:txBody>
      </p:sp>
      <p:sp>
        <p:nvSpPr>
          <p:cNvPr id="13" name="Rectangular Callout 12"/>
          <p:cNvSpPr/>
          <p:nvPr/>
        </p:nvSpPr>
        <p:spPr>
          <a:xfrm>
            <a:off x="4428331" y="3878220"/>
            <a:ext cx="2668788" cy="1269219"/>
          </a:xfrm>
          <a:prstGeom prst="wedgeRectCallout">
            <a:avLst>
              <a:gd name="adj1" fmla="val 693"/>
              <a:gd name="adj2" fmla="val -105612"/>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“Column input cell” is the cell where you would enter the different values on the y axis of your table</a:t>
            </a:r>
          </a:p>
        </p:txBody>
      </p:sp>
      <p:sp>
        <p:nvSpPr>
          <p:cNvPr id="14" name="Explosion 1 13"/>
          <p:cNvSpPr/>
          <p:nvPr/>
        </p:nvSpPr>
        <p:spPr>
          <a:xfrm>
            <a:off x="815374" y="3569127"/>
            <a:ext cx="3697928" cy="2724466"/>
          </a:xfrm>
          <a:prstGeom prst="irregularSeal1">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You need to have the top left cell on your table be a reference to the value you want to play with</a:t>
            </a:r>
            <a:endParaRPr lang="en-US" sz="1400" b="1" dirty="0">
              <a:solidFill>
                <a:schemeClr val="tx1"/>
              </a:solidFill>
            </a:endParaRPr>
          </a:p>
        </p:txBody>
      </p:sp>
      <p:sp>
        <p:nvSpPr>
          <p:cNvPr id="9" name="McK 3. Unit of measure"/>
          <p:cNvSpPr txBox="1">
            <a:spLocks noChangeArrowheads="1"/>
          </p:cNvSpPr>
          <p:nvPr>
            <p:custDataLst>
              <p:tags r:id="rId1"/>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Modeling</a:t>
            </a:r>
            <a:r>
              <a:rPr lang="es-CO" sz="1400" b="0" baseline="0" dirty="0" smtClean="0">
                <a:solidFill>
                  <a:srgbClr val="808080"/>
                </a:solidFill>
              </a:rPr>
              <a:t> </a:t>
            </a:r>
            <a:r>
              <a:rPr lang="es-CO" sz="1400" b="0" baseline="0" dirty="0" err="1" smtClean="0">
                <a:solidFill>
                  <a:srgbClr val="808080"/>
                </a:solidFill>
              </a:rPr>
              <a:t>tools</a:t>
            </a:r>
            <a:endParaRPr lang="es-CO" sz="1400" b="0" baseline="0" dirty="0">
              <a:solidFill>
                <a:srgbClr val="808080"/>
              </a:solidFill>
            </a:endParaRPr>
          </a:p>
        </p:txBody>
      </p:sp>
    </p:spTree>
    <p:extLst>
      <p:ext uri="{BB962C8B-B14F-4D97-AF65-F5344CB8AC3E}">
        <p14:creationId xmlns:p14="http://schemas.microsoft.com/office/powerpoint/2010/main" val="12090942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3" y="217845"/>
            <a:ext cx="8618537" cy="677108"/>
          </a:xfrm>
        </p:spPr>
        <p:txBody>
          <a:bodyPr/>
          <a:lstStyle/>
          <a:p>
            <a:r>
              <a:rPr lang="es-MX" dirty="0" smtClean="0"/>
              <a:t>Data </a:t>
            </a:r>
            <a:r>
              <a:rPr lang="es-MX" dirty="0" err="1" smtClean="0"/>
              <a:t>validation</a:t>
            </a:r>
            <a:r>
              <a:rPr lang="es-MX" dirty="0" smtClean="0"/>
              <a:t> - </a:t>
            </a:r>
            <a:r>
              <a:rPr lang="en-US" dirty="0"/>
              <a:t>restrict the type of data or the values that users enter into a </a:t>
            </a:r>
            <a:r>
              <a:rPr lang="en-US" dirty="0" smtClean="0"/>
              <a:t>cell</a:t>
            </a:r>
            <a:endParaRPr lang="en-US" dirty="0"/>
          </a:p>
        </p:txBody>
      </p:sp>
      <p:sp>
        <p:nvSpPr>
          <p:cNvPr id="4" name="Slide Number Placeholder 3"/>
          <p:cNvSpPr>
            <a:spLocks noGrp="1"/>
          </p:cNvSpPr>
          <p:nvPr>
            <p:ph type="sldNum" sz="quarter" idx="10"/>
          </p:nvPr>
        </p:nvSpPr>
        <p:spPr/>
        <p:txBody>
          <a:bodyPr/>
          <a:lstStyle/>
          <a:p>
            <a:fld id="{60393517-4AB6-4CA0-A7F4-F2D0C102A846}" type="slidenum">
              <a:rPr lang="es-CO" smtClean="0"/>
              <a:pPr/>
              <a:t>38</a:t>
            </a:fld>
            <a:r>
              <a:rPr lang="es-CO" smtClean="0"/>
              <a:t> </a:t>
            </a:r>
            <a:endParaRPr lang="es-CO"/>
          </a:p>
        </p:txBody>
      </p:sp>
      <p:sp>
        <p:nvSpPr>
          <p:cNvPr id="5" name="McK 3. Unit of measure"/>
          <p:cNvSpPr txBox="1">
            <a:spLocks noChangeArrowheads="1"/>
          </p:cNvSpPr>
          <p:nvPr>
            <p:custDataLst>
              <p:tags r:id="rId1"/>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dirty="0" smtClean="0">
                <a:solidFill>
                  <a:srgbClr val="808080"/>
                </a:solidFill>
              </a:rPr>
              <a:t>Data </a:t>
            </a:r>
            <a:r>
              <a:rPr lang="es-CO" sz="1400" dirty="0" err="1">
                <a:solidFill>
                  <a:srgbClr val="808080"/>
                </a:solidFill>
              </a:rPr>
              <a:t>v</a:t>
            </a:r>
            <a:r>
              <a:rPr lang="es-CO" sz="1400" dirty="0" err="1" smtClean="0">
                <a:solidFill>
                  <a:srgbClr val="808080"/>
                </a:solidFill>
              </a:rPr>
              <a:t>alidation</a:t>
            </a:r>
            <a:endParaRPr lang="es-CO" sz="1400" b="0" baseline="0" dirty="0">
              <a:solidFill>
                <a:srgbClr val="80808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267" y="2671419"/>
            <a:ext cx="3945854" cy="322405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7535" y="993771"/>
            <a:ext cx="4229317" cy="1473276"/>
          </a:xfrm>
          <a:prstGeom prst="rect">
            <a:avLst/>
          </a:prstGeom>
        </p:spPr>
      </p:pic>
      <p:sp>
        <p:nvSpPr>
          <p:cNvPr id="12" name="Explosion 1 11"/>
          <p:cNvSpPr/>
          <p:nvPr/>
        </p:nvSpPr>
        <p:spPr>
          <a:xfrm>
            <a:off x="590737" y="2875792"/>
            <a:ext cx="2712661" cy="2815306"/>
          </a:xfrm>
          <a:prstGeom prst="irregularSeal1">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One </a:t>
            </a:r>
            <a:r>
              <a:rPr lang="en-US" sz="1400" b="1" dirty="0">
                <a:solidFill>
                  <a:schemeClr val="tx1"/>
                </a:solidFill>
              </a:rPr>
              <a:t>of the most common data validation uses is to create a drop-down list</a:t>
            </a:r>
          </a:p>
        </p:txBody>
      </p:sp>
    </p:spTree>
    <p:extLst>
      <p:ext uri="{BB962C8B-B14F-4D97-AF65-F5344CB8AC3E}">
        <p14:creationId xmlns:p14="http://schemas.microsoft.com/office/powerpoint/2010/main" val="2603753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will go over</a:t>
            </a:r>
            <a:endParaRPr lang="en-US" dirty="0"/>
          </a:p>
        </p:txBody>
      </p:sp>
      <p:sp>
        <p:nvSpPr>
          <p:cNvPr id="6" name="Rectangle 5"/>
          <p:cNvSpPr/>
          <p:nvPr/>
        </p:nvSpPr>
        <p:spPr>
          <a:xfrm>
            <a:off x="2188368" y="1267941"/>
            <a:ext cx="4479925" cy="2899255"/>
          </a:xfrm>
          <a:prstGeom prst="rect">
            <a:avLst/>
          </a:prstGeom>
        </p:spPr>
        <p:txBody>
          <a:bodyPr>
            <a:spAutoFit/>
          </a:bodyPr>
          <a:lstStyle/>
          <a:p>
            <a:pPr marL="285750" indent="-285750">
              <a:spcBef>
                <a:spcPct val="30000"/>
              </a:spcBef>
              <a:buFont typeface="Wingdings" panose="05000000000000000000" pitchFamily="2" charset="2"/>
              <a:buChar char="§"/>
            </a:pPr>
            <a:r>
              <a:rPr lang="en-US" dirty="0" smtClean="0"/>
              <a:t>Databases</a:t>
            </a:r>
          </a:p>
          <a:p>
            <a:pPr marL="285750" indent="-285750">
              <a:spcBef>
                <a:spcPct val="30000"/>
              </a:spcBef>
              <a:buFont typeface="Wingdings" panose="05000000000000000000" pitchFamily="2" charset="2"/>
              <a:buChar char="§"/>
            </a:pPr>
            <a:r>
              <a:rPr lang="en-US" dirty="0" smtClean="0"/>
              <a:t>Importing data and text</a:t>
            </a:r>
          </a:p>
          <a:p>
            <a:pPr marL="285750" indent="-285750">
              <a:spcBef>
                <a:spcPct val="30000"/>
              </a:spcBef>
              <a:buFont typeface="Wingdings" panose="05000000000000000000" pitchFamily="2" charset="2"/>
              <a:buChar char="§"/>
            </a:pPr>
            <a:r>
              <a:rPr lang="en-US" dirty="0" smtClean="0"/>
              <a:t>Sorting and Filtering</a:t>
            </a:r>
            <a:endParaRPr lang="en-US" dirty="0" smtClean="0"/>
          </a:p>
          <a:p>
            <a:pPr marL="285750" indent="-285750">
              <a:spcBef>
                <a:spcPct val="30000"/>
              </a:spcBef>
              <a:buFont typeface="Wingdings" panose="05000000000000000000" pitchFamily="2" charset="2"/>
              <a:buChar char="§"/>
            </a:pPr>
            <a:r>
              <a:rPr lang="en-US" dirty="0" smtClean="0"/>
              <a:t>Formatting</a:t>
            </a:r>
          </a:p>
          <a:p>
            <a:pPr marL="285750" indent="-285750">
              <a:spcBef>
                <a:spcPct val="30000"/>
              </a:spcBef>
              <a:buFont typeface="Wingdings" panose="05000000000000000000" pitchFamily="2" charset="2"/>
              <a:buChar char="§"/>
            </a:pPr>
            <a:r>
              <a:rPr lang="en-US" dirty="0" smtClean="0"/>
              <a:t>Conditional Formatting</a:t>
            </a:r>
          </a:p>
          <a:p>
            <a:pPr marL="285750" indent="-285750">
              <a:spcBef>
                <a:spcPct val="30000"/>
              </a:spcBef>
              <a:buFont typeface="Wingdings" panose="05000000000000000000" pitchFamily="2" charset="2"/>
              <a:buChar char="§"/>
            </a:pPr>
            <a:r>
              <a:rPr lang="en-US" dirty="0" smtClean="0"/>
              <a:t>Data </a:t>
            </a:r>
            <a:r>
              <a:rPr lang="en-US" dirty="0"/>
              <a:t>validation</a:t>
            </a:r>
          </a:p>
          <a:p>
            <a:pPr marL="285750" indent="-285750">
              <a:spcBef>
                <a:spcPct val="30000"/>
              </a:spcBef>
              <a:buFont typeface="Wingdings" panose="05000000000000000000" pitchFamily="2" charset="2"/>
              <a:buChar char="§"/>
            </a:pPr>
            <a:r>
              <a:rPr lang="en-US" dirty="0" smtClean="0"/>
              <a:t>Pivot </a:t>
            </a:r>
            <a:r>
              <a:rPr lang="en-US" dirty="0" smtClean="0"/>
              <a:t>Tables</a:t>
            </a:r>
          </a:p>
          <a:p>
            <a:pPr marL="285750" indent="-285750">
              <a:spcBef>
                <a:spcPct val="30000"/>
              </a:spcBef>
              <a:buFont typeface="Wingdings" panose="05000000000000000000" pitchFamily="2" charset="2"/>
              <a:buChar char="§"/>
            </a:pPr>
            <a:r>
              <a:rPr lang="en-US" dirty="0" smtClean="0"/>
              <a:t>Modeling best practices</a:t>
            </a:r>
          </a:p>
          <a:p>
            <a:pPr marL="285750" indent="-285750">
              <a:spcBef>
                <a:spcPct val="30000"/>
              </a:spcBef>
              <a:buFont typeface="Wingdings" panose="05000000000000000000" pitchFamily="2" charset="2"/>
              <a:buChar char="§"/>
            </a:pPr>
            <a:r>
              <a:rPr lang="en-US" dirty="0" smtClean="0"/>
              <a:t>Modeling tools</a:t>
            </a:r>
            <a:endParaRPr lang="en-US" dirty="0"/>
          </a:p>
        </p:txBody>
      </p:sp>
      <p:sp>
        <p:nvSpPr>
          <p:cNvPr id="5" name="McK 3. Unit of measure"/>
          <p:cNvSpPr txBox="1">
            <a:spLocks noChangeArrowheads="1"/>
          </p:cNvSpPr>
          <p:nvPr>
            <p:custDataLst>
              <p:tags r:id="rId1"/>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Introduction</a:t>
            </a:r>
            <a:endParaRPr lang="es-CO" sz="1400" b="0" baseline="0" dirty="0">
              <a:solidFill>
                <a:srgbClr val="808080"/>
              </a:solidFill>
            </a:endParaRPr>
          </a:p>
        </p:txBody>
      </p:sp>
    </p:spTree>
    <p:extLst>
      <p:ext uri="{BB962C8B-B14F-4D97-AF65-F5344CB8AC3E}">
        <p14:creationId xmlns:p14="http://schemas.microsoft.com/office/powerpoint/2010/main" val="3666025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resources</a:t>
            </a:r>
            <a:endParaRPr lang="en-US" dirty="0"/>
          </a:p>
        </p:txBody>
      </p:sp>
      <p:sp>
        <p:nvSpPr>
          <p:cNvPr id="6" name="Rectangle 5"/>
          <p:cNvSpPr/>
          <p:nvPr/>
        </p:nvSpPr>
        <p:spPr>
          <a:xfrm>
            <a:off x="224340" y="1358093"/>
            <a:ext cx="4479925" cy="338554"/>
          </a:xfrm>
          <a:prstGeom prst="rect">
            <a:avLst/>
          </a:prstGeom>
        </p:spPr>
        <p:txBody>
          <a:bodyPr>
            <a:spAutoFit/>
          </a:bodyPr>
          <a:lstStyle/>
          <a:p>
            <a:pPr marL="285750" indent="-285750">
              <a:spcBef>
                <a:spcPct val="30000"/>
              </a:spcBef>
              <a:buFont typeface="Wingdings" panose="05000000000000000000" pitchFamily="2" charset="2"/>
              <a:buChar char="§"/>
            </a:pPr>
            <a:r>
              <a:rPr lang="en-US" dirty="0" smtClean="0">
                <a:hlinkClick r:id="rId3"/>
              </a:rPr>
              <a:t>Microsoft Office’s Excel help center</a:t>
            </a:r>
            <a:endParaRPr lang="en-US" dirty="0"/>
          </a:p>
        </p:txBody>
      </p:sp>
      <p:sp>
        <p:nvSpPr>
          <p:cNvPr id="5" name="McK 3. Unit of measure"/>
          <p:cNvSpPr txBox="1">
            <a:spLocks noChangeArrowheads="1"/>
          </p:cNvSpPr>
          <p:nvPr>
            <p:custDataLst>
              <p:tags r:id="rId1"/>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Introduction</a:t>
            </a:r>
            <a:endParaRPr lang="es-CO" sz="1400" b="0" baseline="0" dirty="0">
              <a:solidFill>
                <a:srgbClr val="808080"/>
              </a:solidFill>
            </a:endParaRPr>
          </a:p>
        </p:txBody>
      </p:sp>
      <p:sp>
        <p:nvSpPr>
          <p:cNvPr id="7" name="Rectangle 6"/>
          <p:cNvSpPr/>
          <p:nvPr/>
        </p:nvSpPr>
        <p:spPr>
          <a:xfrm>
            <a:off x="4532323" y="1358093"/>
            <a:ext cx="4479925" cy="338554"/>
          </a:xfrm>
          <a:prstGeom prst="rect">
            <a:avLst/>
          </a:prstGeom>
        </p:spPr>
        <p:txBody>
          <a:bodyPr>
            <a:spAutoFit/>
          </a:bodyPr>
          <a:lstStyle/>
          <a:p>
            <a:pPr marL="285750" indent="-285750">
              <a:spcBef>
                <a:spcPct val="30000"/>
              </a:spcBef>
              <a:buFont typeface="Wingdings" panose="05000000000000000000" pitchFamily="2" charset="2"/>
              <a:buChar char="§"/>
            </a:pPr>
            <a:r>
              <a:rPr lang="en-US" dirty="0" smtClean="0">
                <a:hlinkClick r:id="rId4"/>
              </a:rPr>
              <a:t>Chandoo.org</a:t>
            </a:r>
            <a:endParaRPr lang="en-US" dirty="0"/>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11432"/>
          <a:stretch/>
        </p:blipFill>
        <p:spPr>
          <a:xfrm>
            <a:off x="450762" y="2010400"/>
            <a:ext cx="3515932" cy="1946252"/>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t="10981"/>
          <a:stretch/>
        </p:blipFill>
        <p:spPr>
          <a:xfrm>
            <a:off x="5021923" y="2010400"/>
            <a:ext cx="3500724" cy="1947678"/>
          </a:xfrm>
          <a:prstGeom prst="rect">
            <a:avLst/>
          </a:prstGeom>
        </p:spPr>
      </p:pic>
    </p:spTree>
    <p:extLst>
      <p:ext uri="{BB962C8B-B14F-4D97-AF65-F5344CB8AC3E}">
        <p14:creationId xmlns:p14="http://schemas.microsoft.com/office/powerpoint/2010/main" val="3450342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4658" name="Object 2" hidden="1"/>
          <p:cNvGraphicFramePr>
            <a:graphicFrameLocks noChangeAspect="1"/>
          </p:cNvGraphicFramePr>
          <p:nvPr>
            <p:custDataLst>
              <p:tags r:id="rId2"/>
            </p:custDataLst>
            <p:extLst>
              <p:ext uri="{D42A27DB-BD31-4B8C-83A1-F6EECF244321}">
                <p14:modId xmlns:p14="http://schemas.microsoft.com/office/powerpoint/2010/main" val="103166272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1977" name="think-cell Slide" r:id="rId12" imgW="270" imgH="270" progId="TCLayout.ActiveDocument.1">
                  <p:embed/>
                </p:oleObj>
              </mc:Choice>
              <mc:Fallback>
                <p:oleObj name="think-cell Slide" r:id="rId12" imgW="270" imgH="270" progId="TCLayout.ActiveDocument.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659" name="Rectangle 3" hidden="1"/>
          <p:cNvSpPr>
            <a:spLocks noChangeArrowheads="1"/>
          </p:cNvSpPr>
          <p:nvPr>
            <p:custDataLst>
              <p:tags r:id="rId3"/>
            </p:custDataLst>
          </p:nvPr>
        </p:nvSpPr>
        <p:spPr bwMode="auto">
          <a:xfrm>
            <a:off x="0" y="0"/>
            <a:ext cx="158750" cy="1587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anchor="ctr" anchorCtr="0">
            <a:noAutofit/>
          </a:bodyPr>
          <a:lstStyle/>
          <a:p>
            <a:endParaRPr lang="en-US" dirty="0">
              <a:latin typeface="Calibri" panose="020F0502020204030204" pitchFamily="34" charset="0"/>
              <a:ea typeface="ＭＳ Ｐゴシック" panose="020B0600070205080204" pitchFamily="34" charset="-128"/>
              <a:sym typeface="Calibri" panose="020F0502020204030204" pitchFamily="34" charset="0"/>
            </a:endParaRPr>
          </a:p>
        </p:txBody>
      </p:sp>
      <p:sp>
        <p:nvSpPr>
          <p:cNvPr id="454665" name="Rectangle 9"/>
          <p:cNvSpPr>
            <a:spLocks noChangeArrowheads="1"/>
          </p:cNvSpPr>
          <p:nvPr/>
        </p:nvSpPr>
        <p:spPr bwMode="auto">
          <a:xfrm>
            <a:off x="0" y="0"/>
            <a:ext cx="8958263" cy="6721475"/>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6" name="Rectangle 10"/>
          <p:cNvSpPr>
            <a:spLocks noGrp="1" noChangeArrowheads="1"/>
          </p:cNvSpPr>
          <p:nvPr>
            <p:ph type="title"/>
          </p:nvPr>
        </p:nvSpPr>
        <p:spPr>
          <a:xfrm>
            <a:off x="2540000" y="230188"/>
            <a:ext cx="6280150" cy="288925"/>
          </a:xfrm>
          <a:noFill/>
        </p:spPr>
        <p:txBody>
          <a:bodyPr/>
          <a:lstStyle/>
          <a:p>
            <a:r>
              <a:rPr lang="en-US" dirty="0"/>
              <a:t>Contents</a:t>
            </a:r>
          </a:p>
        </p:txBody>
      </p:sp>
      <p:sp>
        <p:nvSpPr>
          <p:cNvPr id="13" name="Rectangle 12">
            <a:hlinkClick r:id="rId14" action="ppaction://hlinksldjump"/>
          </p:cNvPr>
          <p:cNvSpPr>
            <a:spLocks noGrp="1" noChangeArrowheads="1"/>
          </p:cNvSpPr>
          <p:nvPr>
            <p:custDataLst>
              <p:tags r:id="rId4"/>
            </p:custDataLst>
          </p:nvPr>
        </p:nvSpPr>
        <p:spPr bwMode="gray">
          <a:xfrm>
            <a:off x="2547937" y="2243138"/>
            <a:ext cx="2000250"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Introduction</a:t>
            </a:r>
            <a:endParaRPr lang="en-US" noProof="0" dirty="0" smtClean="0">
              <a:sym typeface="+mn-lt"/>
            </a:endParaRPr>
          </a:p>
        </p:txBody>
      </p:sp>
      <p:sp>
        <p:nvSpPr>
          <p:cNvPr id="58" name="Rectangle 11"/>
          <p:cNvSpPr>
            <a:spLocks noChangeArrowheads="1"/>
          </p:cNvSpPr>
          <p:nvPr>
            <p:custDataLst>
              <p:tags r:id="rId5"/>
            </p:custDataLst>
          </p:nvPr>
        </p:nvSpPr>
        <p:spPr bwMode="gray">
          <a:xfrm>
            <a:off x="2547938" y="2649538"/>
            <a:ext cx="2000250" cy="407988"/>
          </a:xfrm>
          <a:prstGeom prst="rect">
            <a:avLst/>
          </a:prstGeom>
          <a:solidFill>
            <a:srgbClr val="D6D7D9"/>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963" tIns="82550" rIns="0" bIns="80963">
            <a:no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lvl="1"/>
            <a:r>
              <a:rPr lang="es-CO" dirty="0" err="1" smtClean="0">
                <a:latin typeface="+mn-lt"/>
                <a:sym typeface="+mn-lt"/>
              </a:rPr>
              <a:t>Databases</a:t>
            </a:r>
            <a:endParaRPr lang="es-CO" dirty="0">
              <a:latin typeface="+mn-lt"/>
              <a:sym typeface="+mn-lt"/>
            </a:endParaRPr>
          </a:p>
        </p:txBody>
      </p:sp>
      <p:sp>
        <p:nvSpPr>
          <p:cNvPr id="16" name="Rectangle 15">
            <a:hlinkClick r:id="rId15" action="ppaction://hlinksldjump"/>
          </p:cNvPr>
          <p:cNvSpPr>
            <a:spLocks noGrp="1" noChangeArrowheads="1"/>
          </p:cNvSpPr>
          <p:nvPr>
            <p:custDataLst>
              <p:tags r:id="rId6"/>
            </p:custDataLst>
          </p:nvPr>
        </p:nvSpPr>
        <p:spPr bwMode="gray">
          <a:xfrm>
            <a:off x="2547937" y="3057525"/>
            <a:ext cx="2000250"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Importing data</a:t>
            </a:r>
            <a:endParaRPr lang="en-US" noProof="0" dirty="0" smtClean="0">
              <a:sym typeface="+mn-lt"/>
            </a:endParaRPr>
          </a:p>
        </p:txBody>
      </p:sp>
      <p:sp>
        <p:nvSpPr>
          <p:cNvPr id="18" name="Rectangle 17">
            <a:hlinkClick r:id="rId16" action="ppaction://hlinksldjump"/>
          </p:cNvPr>
          <p:cNvSpPr>
            <a:spLocks noGrp="1" noChangeArrowheads="1"/>
          </p:cNvSpPr>
          <p:nvPr>
            <p:custDataLst>
              <p:tags r:id="rId7"/>
            </p:custDataLst>
          </p:nvPr>
        </p:nvSpPr>
        <p:spPr bwMode="gray">
          <a:xfrm>
            <a:off x="2547938" y="3463925"/>
            <a:ext cx="2000250" cy="407988"/>
          </a:xfrm>
          <a:prstGeom prst="rect">
            <a:avLst/>
          </a:prstGeom>
          <a:noFill/>
          <a:ln w="9525">
            <a:noFill/>
            <a:miter lim="800000"/>
            <a:headEnd/>
            <a:tailEnd/>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2550"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altLang="en-US" dirty="0" smtClean="0">
                <a:sym typeface="+mn-lt"/>
              </a:rPr>
              <a:t>Sorting and filtering</a:t>
            </a:r>
            <a:endParaRPr lang="en-US" noProof="0" dirty="0" smtClean="0">
              <a:sym typeface="+mn-lt"/>
            </a:endParaRPr>
          </a:p>
        </p:txBody>
      </p:sp>
      <p:sp>
        <p:nvSpPr>
          <p:cNvPr id="29" name="Rectangle 28">
            <a:hlinkClick r:id="rId17" action="ppaction://hlinksldjump"/>
          </p:cNvPr>
          <p:cNvSpPr>
            <a:spLocks noGrp="1" noChangeArrowheads="1"/>
          </p:cNvSpPr>
          <p:nvPr>
            <p:custDataLst>
              <p:tags r:id="rId8"/>
            </p:custDataLst>
          </p:nvPr>
        </p:nvSpPr>
        <p:spPr bwMode="gray">
          <a:xfrm>
            <a:off x="2547937" y="3871913"/>
            <a:ext cx="2000250"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Pivot Tables</a:t>
            </a:r>
            <a:endParaRPr lang="en-US" noProof="0" dirty="0" smtClean="0">
              <a:sym typeface="+mn-lt"/>
            </a:endParaRPr>
          </a:p>
        </p:txBody>
      </p:sp>
      <p:sp>
        <p:nvSpPr>
          <p:cNvPr id="30" name="Rectangle 29">
            <a:hlinkClick r:id="rId18" action="ppaction://hlinksldjump"/>
          </p:cNvPr>
          <p:cNvSpPr>
            <a:spLocks noGrp="1" noChangeArrowheads="1"/>
          </p:cNvSpPr>
          <p:nvPr>
            <p:custDataLst>
              <p:tags r:id="rId9"/>
            </p:custDataLst>
          </p:nvPr>
        </p:nvSpPr>
        <p:spPr bwMode="gray">
          <a:xfrm>
            <a:off x="2547937" y="4278313"/>
            <a:ext cx="2000250" cy="406400"/>
          </a:xfrm>
          <a:prstGeom prst="rect">
            <a:avLst/>
          </a:prstGeom>
          <a:noFill/>
          <a:ln w="9525">
            <a:noFill/>
            <a:miter lim="800000"/>
            <a:headEnd/>
            <a:tailEnd/>
          </a:ln>
          <a:effectLst/>
          <a:extLst>
            <a:ext uri="{909E8E84-426E-40DD-AFC4-6F175D3DCCD1}">
              <a14:hiddenFill xmlns:a14="http://schemas.microsoft.com/office/drawing/2010/main">
                <a:solidFill>
                  <a:srgbClr val="D6D7D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963" tIns="80963" rIns="0" bIns="80963" numCol="1" anchor="ctr"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dirty="0" smtClean="0">
                <a:sym typeface="+mn-lt"/>
              </a:rPr>
              <a:t>Modeling</a:t>
            </a:r>
            <a:endParaRPr lang="en-US" noProof="0" dirty="0" smtClean="0">
              <a:sym typeface="+mn-lt"/>
            </a:endParaRPr>
          </a:p>
        </p:txBody>
      </p:sp>
    </p:spTree>
    <p:extLst>
      <p:ext uri="{BB962C8B-B14F-4D97-AF65-F5344CB8AC3E}">
        <p14:creationId xmlns:p14="http://schemas.microsoft.com/office/powerpoint/2010/main" val="180920105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6040" name="Object 8"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3001"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6037" name="Rectangle 5"/>
          <p:cNvSpPr>
            <a:spLocks noChangeArrowheads="1"/>
          </p:cNvSpPr>
          <p:nvPr/>
        </p:nvSpPr>
        <p:spPr bwMode="auto">
          <a:xfrm>
            <a:off x="306388" y="768350"/>
            <a:ext cx="8229600" cy="5195888"/>
          </a:xfrm>
          <a:prstGeom prst="rect">
            <a:avLst/>
          </a:prstGeom>
          <a:solidFill>
            <a:schemeClr val="bg2"/>
          </a:solidFill>
          <a:ln w="12700" algn="ctr">
            <a:solidFill>
              <a:schemeClr val="accent2"/>
            </a:solidFill>
            <a:miter lim="800000"/>
            <a:headEnd/>
            <a:tailEnd/>
          </a:ln>
          <a:effectLst>
            <a:outerShdw dist="35921" dir="2700000" algn="ctr" rotWithShape="0">
              <a:srgbClr val="DDDDDD"/>
            </a:outerShdw>
          </a:effectLst>
        </p:spPr>
        <p:txBody>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endParaRPr lang="en-GB" altLang="ko-KR">
              <a:ea typeface="Gulim" pitchFamily="34" charset="-127"/>
            </a:endParaRPr>
          </a:p>
        </p:txBody>
      </p:sp>
      <p:sp>
        <p:nvSpPr>
          <p:cNvPr id="556034" name="Rectangle 2"/>
          <p:cNvSpPr>
            <a:spLocks noGrp="1" noChangeArrowheads="1"/>
          </p:cNvSpPr>
          <p:nvPr>
            <p:ph type="title"/>
            <p:custDataLst>
              <p:tags r:id="rId3"/>
            </p:custDataLst>
          </p:nvPr>
        </p:nvSpPr>
        <p:spPr>
          <a:xfrm>
            <a:off x="119062" y="230188"/>
            <a:ext cx="8618538" cy="288925"/>
          </a:xfrm>
        </p:spPr>
        <p:txBody>
          <a:bodyPr/>
          <a:lstStyle/>
          <a:p>
            <a:r>
              <a:rPr lang="en-US" altLang="ko-KR">
                <a:ea typeface="Gulim" pitchFamily="34" charset="-127"/>
              </a:rPr>
              <a:t>Database format</a:t>
            </a:r>
          </a:p>
        </p:txBody>
      </p:sp>
      <p:sp>
        <p:nvSpPr>
          <p:cNvPr id="556035" name="Rectangle 3"/>
          <p:cNvSpPr>
            <a:spLocks noChangeArrowheads="1"/>
          </p:cNvSpPr>
          <p:nvPr/>
        </p:nvSpPr>
        <p:spPr bwMode="auto">
          <a:xfrm>
            <a:off x="452438" y="846138"/>
            <a:ext cx="7974013" cy="800100"/>
          </a:xfrm>
          <a:prstGeom prst="rect">
            <a:avLst/>
          </a:prstGeom>
          <a:solidFill>
            <a:schemeClr val="accent2">
              <a:alpha val="50000"/>
            </a:schemeClr>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anchor="ctr"/>
          <a:lstStyle>
            <a:lvl1pPr algn="l" defTabSz="895350">
              <a:buClr>
                <a:schemeClr val="tx2"/>
              </a:buClr>
              <a:tabLst>
                <a:tab pos="1047750" algn="l"/>
              </a:tabLst>
              <a:defRPr sz="1600">
                <a:solidFill>
                  <a:schemeClr val="tx1"/>
                </a:solidFill>
                <a:latin typeface="Arial" charset="0"/>
              </a:defRPr>
            </a:lvl1pPr>
            <a:lvl2pPr marL="225425" indent="-223838" algn="l" defTabSz="895350">
              <a:buClr>
                <a:schemeClr val="tx2"/>
              </a:buClr>
              <a:buSzPct val="125000"/>
              <a:buFont typeface="Arial" charset="0"/>
              <a:buChar char="▪"/>
              <a:tabLst>
                <a:tab pos="1047750" algn="l"/>
              </a:tabLst>
              <a:defRPr sz="1600">
                <a:solidFill>
                  <a:schemeClr val="tx1"/>
                </a:solidFill>
                <a:latin typeface="Arial" charset="0"/>
              </a:defRPr>
            </a:lvl2pPr>
            <a:lvl3pPr marL="431800" indent="-149225" algn="l" defTabSz="895350">
              <a:buClr>
                <a:schemeClr val="tx2"/>
              </a:buClr>
              <a:buSzPct val="120000"/>
              <a:buFont typeface="Arial" charset="0"/>
              <a:buChar char="–"/>
              <a:tabLst>
                <a:tab pos="1047750" algn="l"/>
              </a:tabLst>
              <a:defRPr sz="1600">
                <a:solidFill>
                  <a:schemeClr val="tx1"/>
                </a:solidFill>
                <a:latin typeface="Arial" charset="0"/>
              </a:defRPr>
            </a:lvl3pPr>
            <a:lvl4pPr marL="681038" indent="-134938" algn="l" defTabSz="895350">
              <a:buClr>
                <a:schemeClr val="tx2"/>
              </a:buClr>
              <a:buSzPct val="120000"/>
              <a:buFont typeface="Arial" charset="0"/>
              <a:buChar char="▫"/>
              <a:tabLst>
                <a:tab pos="1047750" algn="l"/>
              </a:tabLst>
              <a:defRPr sz="1600">
                <a:solidFill>
                  <a:schemeClr val="tx1"/>
                </a:solidFill>
                <a:latin typeface="Arial" charset="0"/>
              </a:defRPr>
            </a:lvl4pPr>
            <a:lvl5pPr marL="944563" indent="-149225" algn="l" defTabSz="895350">
              <a:buClr>
                <a:schemeClr val="tx2"/>
              </a:buClr>
              <a:buSzPct val="89000"/>
              <a:buFont typeface="Arial" charset="0"/>
              <a:buChar char="-"/>
              <a:tabLst>
                <a:tab pos="1047750" algn="l"/>
              </a:tabLst>
              <a:defRPr sz="1600">
                <a:solidFill>
                  <a:schemeClr val="tx1"/>
                </a:solidFill>
                <a:latin typeface="Arial" charset="0"/>
              </a:defRPr>
            </a:lvl5pPr>
            <a:lvl6pPr marL="14017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6pPr>
            <a:lvl7pPr marL="18589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7pPr>
            <a:lvl8pPr marL="23161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8pPr>
            <a:lvl9pPr marL="27733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9pPr>
          </a:lstStyle>
          <a:p>
            <a:pPr lvl="1"/>
            <a:r>
              <a:rPr lang="en-GB" altLang="ko-KR">
                <a:ea typeface="Gulim" pitchFamily="34" charset="-127"/>
              </a:rPr>
              <a:t>To analyze your data, you want to ensure your data is in the database format: a separate column for each field and each row corresponding to each record.</a:t>
            </a:r>
          </a:p>
        </p:txBody>
      </p:sp>
      <p:pic>
        <p:nvPicPr>
          <p:cNvPr id="556036" name="Picture 4" descr="4 Database format"/>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52463" y="2011363"/>
            <a:ext cx="7537450" cy="3317875"/>
          </a:xfrm>
          <a:prstGeom prst="rect">
            <a:avLst/>
          </a:prstGeom>
          <a:noFill/>
          <a:extLst>
            <a:ext uri="{909E8E84-426E-40DD-AFC4-6F175D3DCCD1}">
              <a14:hiddenFill xmlns:a14="http://schemas.microsoft.com/office/drawing/2010/main">
                <a:solidFill>
                  <a:srgbClr val="FFFFFF"/>
                </a:solidFill>
              </a14:hiddenFill>
            </a:ext>
          </a:extLst>
        </p:spPr>
      </p:pic>
      <p:sp>
        <p:nvSpPr>
          <p:cNvPr id="7" name="McK 3. Unit of measure"/>
          <p:cNvSpPr txBox="1">
            <a:spLocks noChangeArrowheads="1"/>
          </p:cNvSpPr>
          <p:nvPr>
            <p:custDataLst>
              <p:tags r:id="rId4"/>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Databases</a:t>
            </a:r>
            <a:endParaRPr lang="es-CO" sz="1400" b="0" baseline="0" dirty="0">
              <a:solidFill>
                <a:srgbClr val="808080"/>
              </a:solidFill>
            </a:endParaRPr>
          </a:p>
        </p:txBody>
      </p:sp>
    </p:spTree>
    <p:extLst>
      <p:ext uri="{BB962C8B-B14F-4D97-AF65-F5344CB8AC3E}">
        <p14:creationId xmlns:p14="http://schemas.microsoft.com/office/powerpoint/2010/main" val="6599741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0130" name="Rectangle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4025" name="think-cell Slide" r:id="rId9" imgW="0" imgH="0" progId="TCLayout.ActiveDocument.1">
                  <p:embed/>
                </p:oleObj>
              </mc:Choice>
              <mc:Fallback>
                <p:oleObj name="think-cell Slide" r:id="rId9"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0139" name="Rectangle 11"/>
          <p:cNvSpPr>
            <a:spLocks noChangeArrowheads="1"/>
          </p:cNvSpPr>
          <p:nvPr/>
        </p:nvSpPr>
        <p:spPr bwMode="auto">
          <a:xfrm>
            <a:off x="306388" y="768350"/>
            <a:ext cx="8229600" cy="5341938"/>
          </a:xfrm>
          <a:prstGeom prst="rect">
            <a:avLst/>
          </a:prstGeom>
          <a:solidFill>
            <a:schemeClr val="bg2"/>
          </a:solidFill>
          <a:ln w="12700" algn="ctr">
            <a:solidFill>
              <a:schemeClr val="accent2"/>
            </a:solidFill>
            <a:miter lim="800000"/>
            <a:headEnd/>
            <a:tailEnd/>
          </a:ln>
          <a:effectLst>
            <a:outerShdw dist="35921" dir="2700000" algn="ctr" rotWithShape="0">
              <a:srgbClr val="DDDDDD"/>
            </a:outerShdw>
          </a:effectLst>
        </p:spPr>
        <p:txBody>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endParaRPr lang="en-GB" altLang="ko-KR">
              <a:ea typeface="Gulim" pitchFamily="34" charset="-127"/>
            </a:endParaRPr>
          </a:p>
        </p:txBody>
      </p:sp>
      <p:sp>
        <p:nvSpPr>
          <p:cNvPr id="560140" name="Rectangle 12"/>
          <p:cNvSpPr>
            <a:spLocks noChangeArrowheads="1"/>
          </p:cNvSpPr>
          <p:nvPr/>
        </p:nvSpPr>
        <p:spPr bwMode="auto">
          <a:xfrm>
            <a:off x="452438" y="846138"/>
            <a:ext cx="7974013" cy="800100"/>
          </a:xfrm>
          <a:prstGeom prst="rect">
            <a:avLst/>
          </a:prstGeom>
          <a:solidFill>
            <a:schemeClr val="accent2">
              <a:alpha val="50000"/>
            </a:schemeClr>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anchor="ctr"/>
          <a:lstStyle>
            <a:lvl1pPr algn="l" defTabSz="895350">
              <a:buClr>
                <a:schemeClr val="tx2"/>
              </a:buClr>
              <a:tabLst>
                <a:tab pos="1047750" algn="l"/>
              </a:tabLst>
              <a:defRPr sz="1600">
                <a:solidFill>
                  <a:schemeClr val="tx1"/>
                </a:solidFill>
                <a:latin typeface="Arial" charset="0"/>
              </a:defRPr>
            </a:lvl1pPr>
            <a:lvl2pPr marL="225425" indent="-223838" algn="l" defTabSz="895350">
              <a:buClr>
                <a:schemeClr val="tx2"/>
              </a:buClr>
              <a:buSzPct val="125000"/>
              <a:buFont typeface="Arial" charset="0"/>
              <a:buChar char="▪"/>
              <a:tabLst>
                <a:tab pos="1047750" algn="l"/>
              </a:tabLst>
              <a:defRPr sz="1600">
                <a:solidFill>
                  <a:schemeClr val="tx1"/>
                </a:solidFill>
                <a:latin typeface="Arial" charset="0"/>
              </a:defRPr>
            </a:lvl2pPr>
            <a:lvl3pPr marL="431800" indent="-149225" algn="l" defTabSz="895350">
              <a:buClr>
                <a:schemeClr val="tx2"/>
              </a:buClr>
              <a:buSzPct val="120000"/>
              <a:buFont typeface="Arial" charset="0"/>
              <a:buChar char="–"/>
              <a:tabLst>
                <a:tab pos="1047750" algn="l"/>
              </a:tabLst>
              <a:defRPr sz="1600">
                <a:solidFill>
                  <a:schemeClr val="tx1"/>
                </a:solidFill>
                <a:latin typeface="Arial" charset="0"/>
              </a:defRPr>
            </a:lvl3pPr>
            <a:lvl4pPr marL="681038" indent="-134938" algn="l" defTabSz="895350">
              <a:buClr>
                <a:schemeClr val="tx2"/>
              </a:buClr>
              <a:buSzPct val="120000"/>
              <a:buFont typeface="Arial" charset="0"/>
              <a:buChar char="▫"/>
              <a:tabLst>
                <a:tab pos="1047750" algn="l"/>
              </a:tabLst>
              <a:defRPr sz="1600">
                <a:solidFill>
                  <a:schemeClr val="tx1"/>
                </a:solidFill>
                <a:latin typeface="Arial" charset="0"/>
              </a:defRPr>
            </a:lvl4pPr>
            <a:lvl5pPr marL="944563" indent="-149225" algn="l" defTabSz="895350">
              <a:buClr>
                <a:schemeClr val="tx2"/>
              </a:buClr>
              <a:buSzPct val="89000"/>
              <a:buFont typeface="Arial" charset="0"/>
              <a:buChar char="-"/>
              <a:tabLst>
                <a:tab pos="1047750" algn="l"/>
              </a:tabLst>
              <a:defRPr sz="1600">
                <a:solidFill>
                  <a:schemeClr val="tx1"/>
                </a:solidFill>
                <a:latin typeface="Arial" charset="0"/>
              </a:defRPr>
            </a:lvl5pPr>
            <a:lvl6pPr marL="14017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6pPr>
            <a:lvl7pPr marL="18589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7pPr>
            <a:lvl8pPr marL="23161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8pPr>
            <a:lvl9pPr marL="27733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9pPr>
          </a:lstStyle>
          <a:p>
            <a:pPr lvl="1"/>
            <a:r>
              <a:rPr lang="en-US" altLang="ko-KR">
                <a:ea typeface="Gulim" pitchFamily="34" charset="-127"/>
              </a:rPr>
              <a:t>Data that is imported to Excel via a third party application often appears in a layout that requires conversion to database format.  Examples include….</a:t>
            </a:r>
          </a:p>
        </p:txBody>
      </p:sp>
      <p:sp>
        <p:nvSpPr>
          <p:cNvPr id="560131" name="Rectangle 3"/>
          <p:cNvSpPr>
            <a:spLocks noGrp="1" noChangeArrowheads="1"/>
          </p:cNvSpPr>
          <p:nvPr>
            <p:ph type="title"/>
            <p:custDataLst>
              <p:tags r:id="rId3"/>
            </p:custDataLst>
          </p:nvPr>
        </p:nvSpPr>
        <p:spPr>
          <a:xfrm>
            <a:off x="119062" y="230188"/>
            <a:ext cx="8618538" cy="288925"/>
          </a:xfrm>
        </p:spPr>
        <p:txBody>
          <a:bodyPr/>
          <a:lstStyle/>
          <a:p>
            <a:r>
              <a:rPr lang="en-US" altLang="ko-KR">
                <a:ea typeface="Gulim" pitchFamily="34" charset="-127"/>
              </a:rPr>
              <a:t>Examples of problem data</a:t>
            </a:r>
          </a:p>
        </p:txBody>
      </p:sp>
      <p:pic>
        <p:nvPicPr>
          <p:cNvPr id="560134" name="Picture 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55688" y="1698625"/>
            <a:ext cx="5594350" cy="4273550"/>
          </a:xfrm>
          <a:prstGeom prst="rect">
            <a:avLst/>
          </a:prstGeom>
          <a:solidFill>
            <a:schemeClr val="bg2"/>
          </a:solidFill>
          <a:ln w="12700" algn="ctr">
            <a:solidFill>
              <a:schemeClr val="accent2"/>
            </a:solidFill>
            <a:miter lim="800000"/>
            <a:headEnd/>
            <a:tailEnd/>
          </a:ln>
          <a:effectLst>
            <a:outerShdw dist="35921" dir="2700000" algn="ctr" rotWithShape="0">
              <a:srgbClr val="DDDDDD"/>
            </a:outerShdw>
          </a:effectLst>
        </p:spPr>
      </p:pic>
      <p:sp>
        <p:nvSpPr>
          <p:cNvPr id="560135" name="Rectangle 7"/>
          <p:cNvSpPr>
            <a:spLocks noChangeArrowheads="1"/>
          </p:cNvSpPr>
          <p:nvPr/>
        </p:nvSpPr>
        <p:spPr bwMode="auto">
          <a:xfrm>
            <a:off x="6870700" y="2220913"/>
            <a:ext cx="1443038" cy="1289050"/>
          </a:xfrm>
          <a:prstGeom prst="rect">
            <a:avLst/>
          </a:prstGeom>
          <a:solidFill>
            <a:schemeClr val="bg2"/>
          </a:solidFill>
          <a:ln w="12700" algn="ctr">
            <a:solidFill>
              <a:schemeClr val="accent2"/>
            </a:solidFill>
            <a:miter lim="800000"/>
            <a:headEnd/>
            <a:tailEnd/>
          </a:ln>
          <a:effectLst>
            <a:outerShdw dist="35921" dir="2700000" algn="ctr" rotWithShape="0">
              <a:srgbClr val="DDDDDD"/>
            </a:outerShdw>
          </a:effectLst>
        </p:spPr>
        <p:txBody>
          <a:bodyPr anchor="ctr"/>
          <a:lstStyle>
            <a:lvl1pPr algn="l" defTabSz="895350">
              <a:buClr>
                <a:schemeClr val="tx2"/>
              </a:buClr>
              <a:tabLst>
                <a:tab pos="1047750" algn="l"/>
              </a:tabLst>
              <a:defRPr sz="1600">
                <a:solidFill>
                  <a:schemeClr val="tx1"/>
                </a:solidFill>
                <a:latin typeface="Arial" charset="0"/>
              </a:defRPr>
            </a:lvl1pPr>
            <a:lvl2pPr marL="225425" indent="-223838" algn="l" defTabSz="895350">
              <a:buClr>
                <a:schemeClr val="tx2"/>
              </a:buClr>
              <a:buSzPct val="125000"/>
              <a:buFont typeface="Arial" charset="0"/>
              <a:buChar char="▪"/>
              <a:tabLst>
                <a:tab pos="1047750" algn="l"/>
              </a:tabLst>
              <a:defRPr sz="1600">
                <a:solidFill>
                  <a:schemeClr val="tx1"/>
                </a:solidFill>
                <a:latin typeface="Arial" charset="0"/>
              </a:defRPr>
            </a:lvl2pPr>
            <a:lvl3pPr marL="431800" indent="-149225" algn="l" defTabSz="895350">
              <a:buClr>
                <a:schemeClr val="tx2"/>
              </a:buClr>
              <a:buSzPct val="120000"/>
              <a:buFont typeface="Arial" charset="0"/>
              <a:buChar char="–"/>
              <a:tabLst>
                <a:tab pos="1047750" algn="l"/>
              </a:tabLst>
              <a:defRPr sz="1600">
                <a:solidFill>
                  <a:schemeClr val="tx1"/>
                </a:solidFill>
                <a:latin typeface="Arial" charset="0"/>
              </a:defRPr>
            </a:lvl3pPr>
            <a:lvl4pPr marL="681038" indent="-134938" algn="l" defTabSz="895350">
              <a:buClr>
                <a:schemeClr val="tx2"/>
              </a:buClr>
              <a:buSzPct val="120000"/>
              <a:buFont typeface="Arial" charset="0"/>
              <a:buChar char="▫"/>
              <a:tabLst>
                <a:tab pos="1047750" algn="l"/>
              </a:tabLst>
              <a:defRPr sz="1600">
                <a:solidFill>
                  <a:schemeClr val="tx1"/>
                </a:solidFill>
                <a:latin typeface="Arial" charset="0"/>
              </a:defRPr>
            </a:lvl4pPr>
            <a:lvl5pPr marL="944563" indent="-149225" algn="l" defTabSz="895350">
              <a:buClr>
                <a:schemeClr val="tx2"/>
              </a:buClr>
              <a:buSzPct val="89000"/>
              <a:buFont typeface="Arial" charset="0"/>
              <a:buChar char="-"/>
              <a:tabLst>
                <a:tab pos="1047750" algn="l"/>
              </a:tabLst>
              <a:defRPr sz="1600">
                <a:solidFill>
                  <a:schemeClr val="tx1"/>
                </a:solidFill>
                <a:latin typeface="Arial" charset="0"/>
              </a:defRPr>
            </a:lvl5pPr>
            <a:lvl6pPr marL="14017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6pPr>
            <a:lvl7pPr marL="18589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7pPr>
            <a:lvl8pPr marL="23161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8pPr>
            <a:lvl9pPr marL="27733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9pPr>
          </a:lstStyle>
          <a:p>
            <a:r>
              <a:rPr lang="en-GB" altLang="ko-KR">
                <a:ea typeface="Gulim" pitchFamily="34" charset="-127"/>
              </a:rPr>
              <a:t>Segmented data with repeated headings</a:t>
            </a:r>
          </a:p>
        </p:txBody>
      </p:sp>
      <p:grpSp>
        <p:nvGrpSpPr>
          <p:cNvPr id="560136" name="Group 8"/>
          <p:cNvGrpSpPr>
            <a:grpSpLocks/>
          </p:cNvGrpSpPr>
          <p:nvPr/>
        </p:nvGrpSpPr>
        <p:grpSpPr bwMode="auto">
          <a:xfrm>
            <a:off x="1295400" y="1854200"/>
            <a:ext cx="5345113" cy="3805238"/>
            <a:chOff x="816" y="1252"/>
            <a:chExt cx="3367" cy="2397"/>
          </a:xfrm>
        </p:grpSpPr>
        <p:sp>
          <p:nvSpPr>
            <p:cNvPr id="560137" name="Rectangle 9"/>
            <p:cNvSpPr>
              <a:spLocks noChangeArrowheads="1"/>
            </p:cNvSpPr>
            <p:nvPr>
              <p:custDataLst>
                <p:tags r:id="rId5"/>
              </p:custDataLst>
            </p:nvPr>
          </p:nvSpPr>
          <p:spPr bwMode="auto">
            <a:xfrm>
              <a:off x="816" y="1252"/>
              <a:ext cx="3367" cy="56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0138" name="Rectangle 10"/>
            <p:cNvSpPr>
              <a:spLocks noChangeArrowheads="1"/>
            </p:cNvSpPr>
            <p:nvPr>
              <p:custDataLst>
                <p:tags r:id="rId6"/>
              </p:custDataLst>
            </p:nvPr>
          </p:nvSpPr>
          <p:spPr bwMode="auto">
            <a:xfrm>
              <a:off x="816" y="3089"/>
              <a:ext cx="3367" cy="56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McK 3. Unit of measure"/>
          <p:cNvSpPr txBox="1">
            <a:spLocks noChangeArrowheads="1"/>
          </p:cNvSpPr>
          <p:nvPr>
            <p:custDataLst>
              <p:tags r:id="rId4"/>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Databases</a:t>
            </a:r>
            <a:endParaRPr lang="es-CO" sz="1400" b="0" baseline="0" dirty="0">
              <a:solidFill>
                <a:srgbClr val="808080"/>
              </a:solidFill>
            </a:endParaRPr>
          </a:p>
        </p:txBody>
      </p:sp>
    </p:spTree>
    <p:extLst>
      <p:ext uri="{BB962C8B-B14F-4D97-AF65-F5344CB8AC3E}">
        <p14:creationId xmlns:p14="http://schemas.microsoft.com/office/powerpoint/2010/main" val="638045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60136"/>
                                        </p:tgtEl>
                                        <p:attrNameLst>
                                          <p:attrName>style.visibility</p:attrName>
                                        </p:attrNameLst>
                                      </p:cBhvr>
                                      <p:to>
                                        <p:strVal val="visible"/>
                                      </p:to>
                                    </p:set>
                                    <p:animEffect transition="in" filter="wipe(left)">
                                      <p:cBhvr>
                                        <p:cTn id="7" dur="500"/>
                                        <p:tgtEl>
                                          <p:spTgt spid="560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2178" name="Rectangle 2" hidden="1"/>
          <p:cNvGraphicFramePr>
            <a:graphicFrameLocks/>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5049" name="think-cell Slide" r:id="rId7" imgW="0" imgH="0" progId="TCLayout.ActiveDocument.1">
                  <p:embed/>
                </p:oleObj>
              </mc:Choice>
              <mc:Fallback>
                <p:oleObj name="think-cell Slide" r:id="rId7"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2187" name="Rectangle 11"/>
          <p:cNvSpPr>
            <a:spLocks noChangeArrowheads="1"/>
          </p:cNvSpPr>
          <p:nvPr/>
        </p:nvSpPr>
        <p:spPr bwMode="auto">
          <a:xfrm>
            <a:off x="306388" y="768350"/>
            <a:ext cx="8229600" cy="5341938"/>
          </a:xfrm>
          <a:prstGeom prst="rect">
            <a:avLst/>
          </a:prstGeom>
          <a:solidFill>
            <a:schemeClr val="bg2"/>
          </a:solidFill>
          <a:ln w="12700" algn="ctr">
            <a:solidFill>
              <a:schemeClr val="accent2"/>
            </a:solidFill>
            <a:miter lim="800000"/>
            <a:headEnd/>
            <a:tailEnd/>
          </a:ln>
          <a:effectLst>
            <a:outerShdw dist="35921" dir="2700000" algn="ctr" rotWithShape="0">
              <a:srgbClr val="DDDDDD"/>
            </a:outerShdw>
          </a:effectLst>
        </p:spPr>
        <p:txBody>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endParaRPr lang="en-GB" altLang="ko-KR">
              <a:ea typeface="Gulim" pitchFamily="34" charset="-127"/>
            </a:endParaRPr>
          </a:p>
        </p:txBody>
      </p:sp>
      <p:sp>
        <p:nvSpPr>
          <p:cNvPr id="562188" name="Rectangle 12"/>
          <p:cNvSpPr>
            <a:spLocks noChangeArrowheads="1"/>
          </p:cNvSpPr>
          <p:nvPr/>
        </p:nvSpPr>
        <p:spPr bwMode="auto">
          <a:xfrm>
            <a:off x="452438" y="846138"/>
            <a:ext cx="7974013" cy="800100"/>
          </a:xfrm>
          <a:prstGeom prst="rect">
            <a:avLst/>
          </a:prstGeom>
          <a:solidFill>
            <a:schemeClr val="accent2">
              <a:alpha val="50000"/>
            </a:schemeClr>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DDDDDD"/>
                  </a:outerShdw>
                </a:effectLst>
              </a14:hiddenEffects>
            </a:ext>
          </a:extLst>
        </p:spPr>
        <p:txBody>
          <a:bodyPr anchor="ctr"/>
          <a:lstStyle>
            <a:lvl1pPr algn="l" defTabSz="895350">
              <a:buClr>
                <a:schemeClr val="tx2"/>
              </a:buClr>
              <a:tabLst>
                <a:tab pos="1047750" algn="l"/>
              </a:tabLst>
              <a:defRPr sz="1600">
                <a:solidFill>
                  <a:schemeClr val="tx1"/>
                </a:solidFill>
                <a:latin typeface="Arial" charset="0"/>
              </a:defRPr>
            </a:lvl1pPr>
            <a:lvl2pPr marL="225425" indent="-223838" algn="l" defTabSz="895350">
              <a:buClr>
                <a:schemeClr val="tx2"/>
              </a:buClr>
              <a:buSzPct val="125000"/>
              <a:buFont typeface="Arial" charset="0"/>
              <a:buChar char="▪"/>
              <a:tabLst>
                <a:tab pos="1047750" algn="l"/>
              </a:tabLst>
              <a:defRPr sz="1600">
                <a:solidFill>
                  <a:schemeClr val="tx1"/>
                </a:solidFill>
                <a:latin typeface="Arial" charset="0"/>
              </a:defRPr>
            </a:lvl2pPr>
            <a:lvl3pPr marL="431800" indent="-149225" algn="l" defTabSz="895350">
              <a:buClr>
                <a:schemeClr val="tx2"/>
              </a:buClr>
              <a:buSzPct val="120000"/>
              <a:buFont typeface="Arial" charset="0"/>
              <a:buChar char="–"/>
              <a:tabLst>
                <a:tab pos="1047750" algn="l"/>
              </a:tabLst>
              <a:defRPr sz="1600">
                <a:solidFill>
                  <a:schemeClr val="tx1"/>
                </a:solidFill>
                <a:latin typeface="Arial" charset="0"/>
              </a:defRPr>
            </a:lvl3pPr>
            <a:lvl4pPr marL="681038" indent="-134938" algn="l" defTabSz="895350">
              <a:buClr>
                <a:schemeClr val="tx2"/>
              </a:buClr>
              <a:buSzPct val="120000"/>
              <a:buFont typeface="Arial" charset="0"/>
              <a:buChar char="▫"/>
              <a:tabLst>
                <a:tab pos="1047750" algn="l"/>
              </a:tabLst>
              <a:defRPr sz="1600">
                <a:solidFill>
                  <a:schemeClr val="tx1"/>
                </a:solidFill>
                <a:latin typeface="Arial" charset="0"/>
              </a:defRPr>
            </a:lvl4pPr>
            <a:lvl5pPr marL="944563" indent="-149225" algn="l" defTabSz="895350">
              <a:buClr>
                <a:schemeClr val="tx2"/>
              </a:buClr>
              <a:buSzPct val="89000"/>
              <a:buFont typeface="Arial" charset="0"/>
              <a:buChar char="-"/>
              <a:tabLst>
                <a:tab pos="1047750" algn="l"/>
              </a:tabLst>
              <a:defRPr sz="1600">
                <a:solidFill>
                  <a:schemeClr val="tx1"/>
                </a:solidFill>
                <a:latin typeface="Arial" charset="0"/>
              </a:defRPr>
            </a:lvl5pPr>
            <a:lvl6pPr marL="14017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6pPr>
            <a:lvl7pPr marL="18589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7pPr>
            <a:lvl8pPr marL="23161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8pPr>
            <a:lvl9pPr marL="27733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9pPr>
          </a:lstStyle>
          <a:p>
            <a:pPr lvl="1"/>
            <a:r>
              <a:rPr lang="en-US" altLang="ko-KR">
                <a:ea typeface="Gulim" pitchFamily="34" charset="-127"/>
              </a:rPr>
              <a:t>Data that is imported to Excel via a third party application often appears in a layout that requires conversion to database format.  Examples include….</a:t>
            </a:r>
          </a:p>
        </p:txBody>
      </p:sp>
      <p:pic>
        <p:nvPicPr>
          <p:cNvPr id="562179"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5175" y="2011363"/>
            <a:ext cx="6145213" cy="316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2180" name="Rectangle 4"/>
          <p:cNvSpPr>
            <a:spLocks noGrp="1" noChangeArrowheads="1"/>
          </p:cNvSpPr>
          <p:nvPr>
            <p:ph type="title"/>
            <p:custDataLst>
              <p:tags r:id="rId3"/>
            </p:custDataLst>
          </p:nvPr>
        </p:nvSpPr>
        <p:spPr>
          <a:xfrm>
            <a:off x="119062" y="230188"/>
            <a:ext cx="8618538" cy="288925"/>
          </a:xfrm>
        </p:spPr>
        <p:txBody>
          <a:bodyPr/>
          <a:lstStyle/>
          <a:p>
            <a:r>
              <a:rPr lang="en-US" altLang="ko-KR">
                <a:ea typeface="Gulim" pitchFamily="34" charset="-127"/>
              </a:rPr>
              <a:t>Examples of problem data</a:t>
            </a:r>
          </a:p>
        </p:txBody>
      </p:sp>
      <p:sp>
        <p:nvSpPr>
          <p:cNvPr id="562181" name="Rectangle 5"/>
          <p:cNvSpPr>
            <a:spLocks noChangeArrowheads="1"/>
          </p:cNvSpPr>
          <p:nvPr/>
        </p:nvSpPr>
        <p:spPr bwMode="auto">
          <a:xfrm>
            <a:off x="7178675" y="2354263"/>
            <a:ext cx="1295400" cy="800100"/>
          </a:xfrm>
          <a:prstGeom prst="rect">
            <a:avLst/>
          </a:prstGeom>
          <a:solidFill>
            <a:schemeClr val="bg2"/>
          </a:solidFill>
          <a:ln w="12700" algn="ctr">
            <a:solidFill>
              <a:schemeClr val="accent2"/>
            </a:solidFill>
            <a:miter lim="800000"/>
            <a:headEnd/>
            <a:tailEnd/>
          </a:ln>
          <a:effectLst>
            <a:outerShdw dist="35921" dir="2700000" algn="ctr" rotWithShape="0">
              <a:srgbClr val="DDDDDD"/>
            </a:outerShdw>
          </a:effectLst>
        </p:spPr>
        <p:txBody>
          <a:bodyPr anchor="ctr"/>
          <a:lstStyle>
            <a:lvl1pPr algn="l" defTabSz="895350">
              <a:buClr>
                <a:schemeClr val="tx2"/>
              </a:buClr>
              <a:tabLst>
                <a:tab pos="1047750" algn="l"/>
              </a:tabLst>
              <a:defRPr sz="1600">
                <a:solidFill>
                  <a:schemeClr val="tx1"/>
                </a:solidFill>
                <a:latin typeface="Arial" charset="0"/>
              </a:defRPr>
            </a:lvl1pPr>
            <a:lvl2pPr marL="225425" indent="-223838" algn="l" defTabSz="895350">
              <a:buClr>
                <a:schemeClr val="tx2"/>
              </a:buClr>
              <a:buSzPct val="125000"/>
              <a:buFont typeface="Arial" charset="0"/>
              <a:buChar char="▪"/>
              <a:tabLst>
                <a:tab pos="1047750" algn="l"/>
              </a:tabLst>
              <a:defRPr sz="1600">
                <a:solidFill>
                  <a:schemeClr val="tx1"/>
                </a:solidFill>
                <a:latin typeface="Arial" charset="0"/>
              </a:defRPr>
            </a:lvl2pPr>
            <a:lvl3pPr marL="431800" indent="-149225" algn="l" defTabSz="895350">
              <a:buClr>
                <a:schemeClr val="tx2"/>
              </a:buClr>
              <a:buSzPct val="120000"/>
              <a:buFont typeface="Arial" charset="0"/>
              <a:buChar char="–"/>
              <a:tabLst>
                <a:tab pos="1047750" algn="l"/>
              </a:tabLst>
              <a:defRPr sz="1600">
                <a:solidFill>
                  <a:schemeClr val="tx1"/>
                </a:solidFill>
                <a:latin typeface="Arial" charset="0"/>
              </a:defRPr>
            </a:lvl3pPr>
            <a:lvl4pPr marL="681038" indent="-134938" algn="l" defTabSz="895350">
              <a:buClr>
                <a:schemeClr val="tx2"/>
              </a:buClr>
              <a:buSzPct val="120000"/>
              <a:buFont typeface="Arial" charset="0"/>
              <a:buChar char="▫"/>
              <a:tabLst>
                <a:tab pos="1047750" algn="l"/>
              </a:tabLst>
              <a:defRPr sz="1600">
                <a:solidFill>
                  <a:schemeClr val="tx1"/>
                </a:solidFill>
                <a:latin typeface="Arial" charset="0"/>
              </a:defRPr>
            </a:lvl4pPr>
            <a:lvl5pPr marL="944563" indent="-149225" algn="l" defTabSz="895350">
              <a:buClr>
                <a:schemeClr val="tx2"/>
              </a:buClr>
              <a:buSzPct val="89000"/>
              <a:buFont typeface="Arial" charset="0"/>
              <a:buChar char="-"/>
              <a:tabLst>
                <a:tab pos="1047750" algn="l"/>
              </a:tabLst>
              <a:defRPr sz="1600">
                <a:solidFill>
                  <a:schemeClr val="tx1"/>
                </a:solidFill>
                <a:latin typeface="Arial" charset="0"/>
              </a:defRPr>
            </a:lvl5pPr>
            <a:lvl6pPr marL="14017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6pPr>
            <a:lvl7pPr marL="18589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7pPr>
            <a:lvl8pPr marL="23161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8pPr>
            <a:lvl9pPr marL="2773363" indent="-149225" defTabSz="895350" fontAlgn="base">
              <a:spcBef>
                <a:spcPct val="0"/>
              </a:spcBef>
              <a:spcAft>
                <a:spcPct val="0"/>
              </a:spcAft>
              <a:buClr>
                <a:schemeClr val="tx2"/>
              </a:buClr>
              <a:buSzPct val="89000"/>
              <a:buFont typeface="Arial" charset="0"/>
              <a:buChar char="-"/>
              <a:tabLst>
                <a:tab pos="1047750" algn="l"/>
              </a:tabLst>
              <a:defRPr sz="1600">
                <a:solidFill>
                  <a:schemeClr val="tx1"/>
                </a:solidFill>
                <a:latin typeface="Arial" charset="0"/>
              </a:defRPr>
            </a:lvl9pPr>
          </a:lstStyle>
          <a:p>
            <a:r>
              <a:rPr lang="en-GB" altLang="ko-KR">
                <a:ea typeface="Gulim" pitchFamily="34" charset="-127"/>
              </a:rPr>
              <a:t>Stepped data</a:t>
            </a:r>
          </a:p>
        </p:txBody>
      </p:sp>
      <p:grpSp>
        <p:nvGrpSpPr>
          <p:cNvPr id="562183" name="Group 7"/>
          <p:cNvGrpSpPr>
            <a:grpSpLocks/>
          </p:cNvGrpSpPr>
          <p:nvPr/>
        </p:nvGrpSpPr>
        <p:grpSpPr bwMode="auto">
          <a:xfrm>
            <a:off x="982662" y="2293938"/>
            <a:ext cx="5913438" cy="1301750"/>
            <a:chOff x="619" y="1445"/>
            <a:chExt cx="3725" cy="820"/>
          </a:xfrm>
        </p:grpSpPr>
        <p:sp>
          <p:nvSpPr>
            <p:cNvPr id="562184" name="Rectangle 8"/>
            <p:cNvSpPr>
              <a:spLocks noChangeArrowheads="1"/>
            </p:cNvSpPr>
            <p:nvPr/>
          </p:nvSpPr>
          <p:spPr bwMode="auto">
            <a:xfrm>
              <a:off x="619" y="1445"/>
              <a:ext cx="1390" cy="96"/>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85" name="Rectangle 9"/>
            <p:cNvSpPr>
              <a:spLocks noChangeArrowheads="1"/>
            </p:cNvSpPr>
            <p:nvPr/>
          </p:nvSpPr>
          <p:spPr bwMode="auto">
            <a:xfrm>
              <a:off x="2405" y="1445"/>
              <a:ext cx="1939" cy="45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2186" name="Rectangle 10"/>
            <p:cNvSpPr>
              <a:spLocks noChangeArrowheads="1"/>
            </p:cNvSpPr>
            <p:nvPr/>
          </p:nvSpPr>
          <p:spPr bwMode="auto">
            <a:xfrm>
              <a:off x="2405" y="1985"/>
              <a:ext cx="1939" cy="28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McK 3. Unit of measure"/>
          <p:cNvSpPr txBox="1">
            <a:spLocks noChangeArrowheads="1"/>
          </p:cNvSpPr>
          <p:nvPr>
            <p:custDataLst>
              <p:tags r:id="rId4"/>
            </p:custDataLst>
          </p:nvPr>
        </p:nvSpPr>
        <p:spPr bwMode="auto">
          <a:xfrm>
            <a:off x="119062" y="21466"/>
            <a:ext cx="365601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s-CO" sz="1400" b="0" baseline="0" dirty="0" err="1" smtClean="0">
                <a:solidFill>
                  <a:srgbClr val="808080"/>
                </a:solidFill>
              </a:rPr>
              <a:t>Databases</a:t>
            </a:r>
            <a:endParaRPr lang="es-CO" sz="1400" b="0" baseline="0" dirty="0">
              <a:solidFill>
                <a:srgbClr val="808080"/>
              </a:solidFill>
            </a:endParaRPr>
          </a:p>
        </p:txBody>
      </p:sp>
    </p:spTree>
    <p:extLst>
      <p:ext uri="{BB962C8B-B14F-4D97-AF65-F5344CB8AC3E}">
        <p14:creationId xmlns:p14="http://schemas.microsoft.com/office/powerpoint/2010/main" val="16647230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62183"/>
                                        </p:tgtEl>
                                        <p:attrNameLst>
                                          <p:attrName>style.visibility</p:attrName>
                                        </p:attrNameLst>
                                      </p:cBhvr>
                                      <p:to>
                                        <p:strVal val="visible"/>
                                      </p:to>
                                    </p:set>
                                    <p:animEffect transition="in" filter="wipe(left)">
                                      <p:cBhvr>
                                        <p:cTn id="7" dur="500"/>
                                        <p:tgtEl>
                                          <p:spTgt spid="562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EbhCRrZ_wkGniVnr79iay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EbhCRrZ_wkGniVnr79iay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BqxEa4aQDki9r6OXDA4My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qJw8Te.6SYacCmqu7UCys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m070sLSGSOunxEGdDbyU8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3TJvanM7SFm4Wo5LrT2D4Q"/>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7xNFIGv4SEGuZug3Q0UJk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kJ07IAMTeaJHNra0.iLf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jgqPWUz7Rg2jvNsB_AtQJ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KLKyxGBfQsOGbVDciUEal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kFonleS0TNSInzpoSWlbg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q7LWYIyPRqisBTLsegKbz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RESIZE" val="Yes"/>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BqxEa4aQDki9r6OXDA4My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U4NIPXbKQFmLG43coRY4q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aYdIBWNNRa297EQOehzi4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KudpQMfqQ5qCRU2THA7Bh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Npl145HlSkeXgYwSmT7Ou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rayDIBiLRYStjzq9LYpDh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B.TiFhF1TKqFjvxMT_1qC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RESIZE" val="Yes"/>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RESIZE" val="Yes"/>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BqxEa4aQDki9r6OXDA4My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krsVeOAxSimPyu9TiQ4SF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_gJmTlGPSDCMgjXd75xdN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tyZzL7uSTX2iO2g.GZpTi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KVFrw3lqTuCQhrNAhJMqQ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p88.oKQ2SkyyfSKgck90iw"/>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qJc51ZMDSm2zkVUoRtlmK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shDUF5vUsEqL8dSuQA6AV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7kQkA.QKckyleU_YXgoJ.A"/>
  <p:tag name="RESIZE" val="Yes"/>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M4oOHef5bU6mzqe4yF545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146.xml><?xml version="1.0" encoding="utf-8"?>
<p:tagLst xmlns:a="http://schemas.openxmlformats.org/drawingml/2006/main" xmlns:r="http://schemas.openxmlformats.org/officeDocument/2006/relationships" xmlns:p="http://schemas.openxmlformats.org/presentationml/2006/main">
  <p:tag name="RESIZE" val="Yes"/>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7sQc3IYUxEqlQ5JsPlDht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BqxEa4aQDki9r6OXDA4My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_2fY.MQzQyGKVZeMlBoaB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CJ8X4_pLQA2TJy82Hb9.E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VjMuYXEjS5.kTjaBMCJns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LLUfwPm0QLaeKJ1ax_Tgd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IkBDSDfbQ9GbN9KAFx.aa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I3VJn7SqSiGHzzcefXvIg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03SimejdQuOej7GXJtbqZ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xh2LswaDRc6o9uGB0ZFpA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0.xml><?xml version="1.0" encoding="utf-8"?>
<p:tagLst xmlns:a="http://schemas.openxmlformats.org/drawingml/2006/main" xmlns:r="http://schemas.openxmlformats.org/officeDocument/2006/relationships" xmlns:p="http://schemas.openxmlformats.org/presentationml/2006/main">
  <p:tag name="RESIZE" val="Yes"/>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wWX819._xEOl6sA3uiDqv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cdlal9PS3ESik8xfjNv4C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bqaFBTYrwkKDeLtM9AWO_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HCVkBAV84UeI7dR4O4t4nw"/>
</p:tagLst>
</file>

<file path=ppt/tags/tag166.xml><?xml version="1.0" encoding="utf-8"?>
<p:tagLst xmlns:a="http://schemas.openxmlformats.org/drawingml/2006/main" xmlns:r="http://schemas.openxmlformats.org/officeDocument/2006/relationships" xmlns:p="http://schemas.openxmlformats.org/presentationml/2006/main">
  <p:tag name="LLEFT" val=" 144.125"/>
  <p:tag name="LTOP" val=" 238.25"/>
  <p:tag name="THINKCELLSHAPEDONOTDELETE" val="puyh7yQzi0EaJhvmQloJ1TQ"/>
</p:tagLst>
</file>

<file path=ppt/tags/tag167.xml><?xml version="1.0" encoding="utf-8"?>
<p:tagLst xmlns:a="http://schemas.openxmlformats.org/drawingml/2006/main" xmlns:r="http://schemas.openxmlformats.org/officeDocument/2006/relationships" xmlns:p="http://schemas.openxmlformats.org/presentationml/2006/main">
  <p:tag name="LTOP" val=" 238.25"/>
  <p:tag name="LLEFT" val=" 144.125"/>
  <p:tag name="THINKCELLSHAPEDONOTDELETE" val="pdpoClrkzYUG4ioyPTRZFxw"/>
</p:tagLst>
</file>

<file path=ppt/tags/tag168.xml><?xml version="1.0" encoding="utf-8"?>
<p:tagLst xmlns:a="http://schemas.openxmlformats.org/drawingml/2006/main" xmlns:r="http://schemas.openxmlformats.org/officeDocument/2006/relationships" xmlns:p="http://schemas.openxmlformats.org/presentationml/2006/main">
  <p:tag name="LLEFT" val=" 144.125"/>
  <p:tag name="LTOP" val=" 238.25"/>
  <p:tag name="THINKCELLSHAPEDONOTDELETE" val="psEsZWdV6C0Kxa3ATRk6fng"/>
</p:tagLst>
</file>

<file path=ppt/tags/tag169.xml><?xml version="1.0" encoding="utf-8"?>
<p:tagLst xmlns:a="http://schemas.openxmlformats.org/drawingml/2006/main" xmlns:r="http://schemas.openxmlformats.org/officeDocument/2006/relationships" xmlns:p="http://schemas.openxmlformats.org/presentationml/2006/main">
  <p:tag name="LTOP" val=" 238.25"/>
  <p:tag name="LLEFT" val=" 144.125"/>
  <p:tag name="THINKCELLSHAPEDONOTDELETE" val="p7jjyqVfVJUafAit8l8E_XQ"/>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NAME" val="SingleBoat"/>
</p:tagLst>
</file>

<file path=ppt/tags/tag172.xml><?xml version="1.0" encoding="utf-8"?>
<p:tagLst xmlns:a="http://schemas.openxmlformats.org/drawingml/2006/main" xmlns:r="http://schemas.openxmlformats.org/officeDocument/2006/relationships" xmlns:p="http://schemas.openxmlformats.org/presentationml/2006/main">
  <p:tag name="NAME" val="SingleBoat"/>
</p:tagLst>
</file>

<file path=ppt/tags/tag173.xml><?xml version="1.0" encoding="utf-8"?>
<p:tagLst xmlns:a="http://schemas.openxmlformats.org/drawingml/2006/main" xmlns:r="http://schemas.openxmlformats.org/officeDocument/2006/relationships" xmlns:p="http://schemas.openxmlformats.org/presentationml/2006/main">
  <p:tag name="NAME" val="SingleBoat"/>
</p:tagLst>
</file>

<file path=ppt/tags/tag174.xml><?xml version="1.0" encoding="utf-8"?>
<p:tagLst xmlns:a="http://schemas.openxmlformats.org/drawingml/2006/main" xmlns:r="http://schemas.openxmlformats.org/officeDocument/2006/relationships" xmlns:p="http://schemas.openxmlformats.org/presentationml/2006/main">
  <p:tag name="NAME" val="SingleBoat"/>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176.xml><?xml version="1.0" encoding="utf-8"?>
<p:tagLst xmlns:a="http://schemas.openxmlformats.org/drawingml/2006/main" xmlns:r="http://schemas.openxmlformats.org/officeDocument/2006/relationships" xmlns:p="http://schemas.openxmlformats.org/presentationml/2006/main">
  <p:tag name="NAME" val="SingleBoatShape"/>
</p:tagLst>
</file>

<file path=ppt/tags/tag177.xml><?xml version="1.0" encoding="utf-8"?>
<p:tagLst xmlns:a="http://schemas.openxmlformats.org/drawingml/2006/main" xmlns:r="http://schemas.openxmlformats.org/officeDocument/2006/relationships" xmlns:p="http://schemas.openxmlformats.org/presentationml/2006/main">
  <p:tag name="NAME" val="SingleBoatText"/>
</p:tagLst>
</file>

<file path=ppt/tags/tag178.xml><?xml version="1.0" encoding="utf-8"?>
<p:tagLst xmlns:a="http://schemas.openxmlformats.org/drawingml/2006/main" xmlns:r="http://schemas.openxmlformats.org/officeDocument/2006/relationships" xmlns:p="http://schemas.openxmlformats.org/presentationml/2006/main">
  <p:tag name="NAME" val="SingleBoatShape"/>
</p:tagLst>
</file>

<file path=ppt/tags/tag179.xml><?xml version="1.0" encoding="utf-8"?>
<p:tagLst xmlns:a="http://schemas.openxmlformats.org/drawingml/2006/main" xmlns:r="http://schemas.openxmlformats.org/officeDocument/2006/relationships" xmlns:p="http://schemas.openxmlformats.org/presentationml/2006/main">
  <p:tag name="NAME" val="SingleBoatText"/>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0.xml><?xml version="1.0" encoding="utf-8"?>
<p:tagLst xmlns:a="http://schemas.openxmlformats.org/drawingml/2006/main" xmlns:r="http://schemas.openxmlformats.org/officeDocument/2006/relationships" xmlns:p="http://schemas.openxmlformats.org/presentationml/2006/main">
  <p:tag name="NAME" val="SingleBoatShape"/>
</p:tagLst>
</file>

<file path=ppt/tags/tag181.xml><?xml version="1.0" encoding="utf-8"?>
<p:tagLst xmlns:a="http://schemas.openxmlformats.org/drawingml/2006/main" xmlns:r="http://schemas.openxmlformats.org/officeDocument/2006/relationships" xmlns:p="http://schemas.openxmlformats.org/presentationml/2006/main">
  <p:tag name="NAME" val="SingleBoatText"/>
</p:tagLst>
</file>

<file path=ppt/tags/tag182.xml><?xml version="1.0" encoding="utf-8"?>
<p:tagLst xmlns:a="http://schemas.openxmlformats.org/drawingml/2006/main" xmlns:r="http://schemas.openxmlformats.org/officeDocument/2006/relationships" xmlns:p="http://schemas.openxmlformats.org/presentationml/2006/main">
  <p:tag name="NAME" val="SingleBoatShape"/>
</p:tagLst>
</file>

<file path=ppt/tags/tag183.xml><?xml version="1.0" encoding="utf-8"?>
<p:tagLst xmlns:a="http://schemas.openxmlformats.org/drawingml/2006/main" xmlns:r="http://schemas.openxmlformats.org/officeDocument/2006/relationships" xmlns:p="http://schemas.openxmlformats.org/presentationml/2006/main">
  <p:tag name="NAME" val="SingleBoatText"/>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BqxEa4aQDki9r6OXDA4My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TedUIpqZRcOxYMb2mDNMw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uMFhLN8RQZK0z8pmK9sLJ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A4XimvYQ0CU3bXpfURw0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kBXw6sEQ2Wii3Hvtk0xC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cOFT1AxDRYmsKESLJVqQW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4ye7CcilSJGQmP9gYCiua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ddqLonZZSnGzZNHcoi_Vd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rjYaOJO5Q4axXCqXm6dZD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K_UXoVZBqkirSxS3tTeA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2S56IVD60kyPWBlR9ehAJ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K_UXoVZBqkirSxS3tTeAP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2S56IVD60kyPWBlR9ehAJ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BqxEa4aQDki9r6OXDA4My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QoahDwCyTNmRO4Fxke8V6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D6vFl1.hSfO10SQYmTNq9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aYSfl5D5Qc.K.6oeqrFPL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illdQ_tAQGqNWUoGCXHRH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junEERqRiGT7SKhLTG_J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eUTQxgW8RUaVy2DbhQL_U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B_Lrgm4.SuWZqff_Xnq9F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Bf6eStqRByJvIq9.I8y9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BqxEa4aQDki9r6OXDA4My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RTLa_lnBQdeqBm.YasIM1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IiCSLN5hRwycmy5tkrir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eSu9RHkQD2V9rvuTuiKy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NZ.3Q1gSRzyy1ubJGIw6P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uw1RYRIQzCliV4rTasT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BF6flD3ISHqXj4dvM3ZRg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3.xml><?xml version="1.0" encoding="utf-8"?>
<p:tagLst xmlns:a="http://schemas.openxmlformats.org/drawingml/2006/main" xmlns:r="http://schemas.openxmlformats.org/officeDocument/2006/relationships" xmlns:p="http://schemas.openxmlformats.org/presentationml/2006/main">
  <p:tag name="NAME" val="Logo"/>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b6oBQPNaU.njgI4Qzh5D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wXIeYbOITpqCyZV_O0wbv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Xc_VeevSyaUe5bF9JLWJ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mj7ldzkWSRqYVdFB9y2zA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Gr7JIZaQ2q2hBEbfXSD3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9mrxx0qT9elO8.jTdTd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QImXRBhQUO7EBp22OmYEg"/>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RESIZE" val="Yes"/>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RESIZE" val="Yes"/>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OF2aLWhL0EqO.xntv.LDd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OF2aLWhL0EqO.xntv.LDd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RESIZE" val="Yes"/>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RESIZE" val="Yes"/>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54.xml><?xml version="1.0" encoding="utf-8"?>
<p:tagLst xmlns:a="http://schemas.openxmlformats.org/drawingml/2006/main" xmlns:r="http://schemas.openxmlformats.org/officeDocument/2006/relationships" xmlns:p="http://schemas.openxmlformats.org/presentationml/2006/main">
  <p:tag name="RESIZE" val="Yes"/>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7sQc3IYUxEqlQ5JsPlDht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BqxEa4aQDki9r6OXDA4My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hc7tWOASRuJ9kohFh9X6Q"/>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tebVvGTtS3eSsO3QBNQF5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AoHUAqSASX6gHi_ejJxMX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K.Z6JMAyReamCkLonJ0kh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TJhOE.m1TvKZyRbk_Aa4U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LJsCRItWSdeDlzdS.OCja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6CAJ1Az7TMWpbJVa9zRFp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Ue07P_yUQjmxH2RNReU6x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HUl8FbKQBiiz87HBvHus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BqxEa4aQDki9r6OXDA4Myw"/>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8iMwwUqkT2e237ExDz3qS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D9dzLcx4RI2ujCNjITJ9h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J.2_G7YLS3.ymy1xBDOFG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jgqPWUz7Rg2jvNsB_AtQJ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ArwUWlazQKuesLjIomBAC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VqOUveCaRwK_CwL9DTWwh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ijvYittmSk2OApJ_VRVwq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AQxWOGTmiK7KqT.yjJ6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ZPtyaqHzSayAc3TnRqDiY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yWW.n8ZJo0yC0CEGriiFi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EbhCRrZ_wkGniVnr79iay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q4cQgiCJMkOocg0V._lep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M3JTJw4LakSJcQiJHXLeu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MXPg4nIbb066CZz9NjLvKw"/>
  <p:tag name="RESIZE" val="Yes"/>
</p:tagLst>
</file>

<file path=ppt/tags/tag85.xml><?xml version="1.0" encoding="utf-8"?>
<p:tagLst xmlns:a="http://schemas.openxmlformats.org/drawingml/2006/main" xmlns:r="http://schemas.openxmlformats.org/officeDocument/2006/relationships" xmlns:p="http://schemas.openxmlformats.org/presentationml/2006/main">
  <p:tag name="NAME" val="RectangleShape"/>
  <p:tag name="THINKCELLSHAPEDONOTDELETE" val="poSLLR2Z7nUmSsqeKLCq0a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S6BXjWrACke8LQPHa7jb6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O21_wl1TU0eKUPwiQB6Ow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BqxEa4aQDki9r6OXDA4Myw"/>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Vc6OC2FbS3uFxu5xkMBCv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ehbNM5BRTUS2Uh4XnmqWh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YPk6UaanSLSR_Og5CtL99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camC0CC8QwuOBYPgZE25m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jgqPWUz7Rg2jvNsB_AtQJ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UXA.ieHqSy2MaCoRBABr9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EWSpCW1tRsaU45qgchTAb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zhxTHFM2R72ffjf2BGUB9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19QE6TAtQwSePZaJSUkNB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EbhCRrZ_wkGniVnr79iayQ"/>
</p:tagLst>
</file>

<file path=ppt/theme/theme1.xml><?xml version="1.0" encoding="utf-8"?>
<a:theme xmlns:a="http://schemas.openxmlformats.org/drawingml/2006/main" name="ZWH040_CF">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ZWH040_CF</Template>
  <TotalTime>1996</TotalTime>
  <Words>1666</Words>
  <Application>Microsoft Office PowerPoint</Application>
  <PresentationFormat>Custom</PresentationFormat>
  <Paragraphs>343</Paragraphs>
  <Slides>39</Slides>
  <Notes>18</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8" baseType="lpstr">
      <vt:lpstr>MS PGothic</vt:lpstr>
      <vt:lpstr>MS PGothic</vt:lpstr>
      <vt:lpstr>Arial</vt:lpstr>
      <vt:lpstr>Calibri</vt:lpstr>
      <vt:lpstr>Gulim</vt:lpstr>
      <vt:lpstr>Wingdings</vt:lpstr>
      <vt:lpstr>ヒラギノ角ゴ Pro W3</vt:lpstr>
      <vt:lpstr>ZWH040_CF</vt:lpstr>
      <vt:lpstr>think-cell Slide</vt:lpstr>
      <vt:lpstr>PowerPoint Presentation</vt:lpstr>
      <vt:lpstr>Contents</vt:lpstr>
      <vt:lpstr>Last class we learned</vt:lpstr>
      <vt:lpstr>Today we will go over</vt:lpstr>
      <vt:lpstr>Useful resources</vt:lpstr>
      <vt:lpstr>Contents</vt:lpstr>
      <vt:lpstr>Database format</vt:lpstr>
      <vt:lpstr>Examples of problem data</vt:lpstr>
      <vt:lpstr>Examples of problem data</vt:lpstr>
      <vt:lpstr>Examples of problem data</vt:lpstr>
      <vt:lpstr>Now you try it…</vt:lpstr>
      <vt:lpstr>Contents</vt:lpstr>
      <vt:lpstr>Contents</vt:lpstr>
      <vt:lpstr>Paste special</vt:lpstr>
      <vt:lpstr>Contents</vt:lpstr>
      <vt:lpstr>Text to columns</vt:lpstr>
      <vt:lpstr>Text to columns</vt:lpstr>
      <vt:lpstr>Text to columns</vt:lpstr>
      <vt:lpstr>Contents</vt:lpstr>
      <vt:lpstr>Importing wizard</vt:lpstr>
      <vt:lpstr>Contents</vt:lpstr>
      <vt:lpstr>Sorting and filtering</vt:lpstr>
      <vt:lpstr>Sorting and filtering</vt:lpstr>
      <vt:lpstr>Contents</vt:lpstr>
      <vt:lpstr>Pivot Tables - allows you to extract the significance from a large, detailed data set </vt:lpstr>
      <vt:lpstr>Now you try it…</vt:lpstr>
      <vt:lpstr>Contents</vt:lpstr>
      <vt:lpstr>When to create a model</vt:lpstr>
      <vt:lpstr>Planning</vt:lpstr>
      <vt:lpstr>Contents</vt:lpstr>
      <vt:lpstr>Excel Best practices (1/4)</vt:lpstr>
      <vt:lpstr>Excel Best practices (2/4)</vt:lpstr>
      <vt:lpstr>Excel Best practices (3/4)</vt:lpstr>
      <vt:lpstr>Excel Best practices (4/4)</vt:lpstr>
      <vt:lpstr>Contents</vt:lpstr>
      <vt:lpstr>Conditional Formatting - quickly identify variances in a range of values with a quick glance</vt:lpstr>
      <vt:lpstr>Goal Seek - find the result you want by adjusting an input value</vt:lpstr>
      <vt:lpstr>Sensitivity Analysis or “data table” - range of cells in which you can change values in some in some of the cells and come up with different answers to a problem </vt:lpstr>
      <vt:lpstr>Data validation - restrict the type of data or the values that users enter into a cell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- 101</dc:title>
  <dc:creator>George Cook Marvin</dc:creator>
  <cp:lastModifiedBy>Daniela Vargas</cp:lastModifiedBy>
  <cp:revision>158</cp:revision>
  <cp:lastPrinted>2008-09-19T11:06:26Z</cp:lastPrinted>
  <dcterms:created xsi:type="dcterms:W3CDTF">2013-04-05T15:23:30Z</dcterms:created>
  <dcterms:modified xsi:type="dcterms:W3CDTF">2017-05-11T06:24:42Z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Title</vt:lpwstr>
  </property>
  <property fmtid="{D5CDD505-2E9C-101B-9397-08002B2CF9AE}" pid="3" name="Final">
    <vt:bool>false</vt:bool>
  </property>
  <property fmtid="{D5CDD505-2E9C-101B-9397-08002B2CF9AE}" pid="4" name="Event">
    <vt:lpwstr/>
  </property>
  <property fmtid="{D5CDD505-2E9C-101B-9397-08002B2CF9AE}" pid="5" name="Delivery Date">
    <vt:lpwstr>Date</vt:lpwstr>
  </property>
  <property fmtid="{D5CDD505-2E9C-101B-9397-08002B2CF9AE}" pid="6" name="Office2010EditCount">
    <vt:lpwstr>1</vt:lpwstr>
  </property>
  <property fmtid="{D5CDD505-2E9C-101B-9397-08002B2CF9AE}" pid="7" name="Office2003EditCount">
    <vt:lpwstr>0</vt:lpwstr>
  </property>
  <property fmtid="{D5CDD505-2E9C-101B-9397-08002B2CF9AE}" pid="8" name="LastEditedOfficeVersion">
    <vt:lpwstr>Office2010</vt:lpwstr>
  </property>
  <property fmtid="{D5CDD505-2E9C-101B-9397-08002B2CF9AE}" pid="9" name="DocID">
    <vt:lpwstr>Doc ID</vt:lpwstr>
  </property>
  <property fmtid="{D5CDD505-2E9C-101B-9397-08002B2CF9AE}" pid="10" name="Office2010WasSaved">
    <vt:lpwstr>1</vt:lpwstr>
  </property>
</Properties>
</file>