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10" r:id="rId2"/>
    <p:sldId id="424" r:id="rId3"/>
    <p:sldId id="425" r:id="rId4"/>
    <p:sldId id="462" r:id="rId5"/>
    <p:sldId id="258" r:id="rId6"/>
    <p:sldId id="411" r:id="rId7"/>
    <p:sldId id="261" r:id="rId8"/>
    <p:sldId id="427" r:id="rId9"/>
    <p:sldId id="428" r:id="rId10"/>
    <p:sldId id="430" r:id="rId11"/>
    <p:sldId id="431" r:id="rId12"/>
    <p:sldId id="432" r:id="rId13"/>
    <p:sldId id="429" r:id="rId14"/>
    <p:sldId id="433" r:id="rId15"/>
    <p:sldId id="412" r:id="rId16"/>
    <p:sldId id="436" r:id="rId17"/>
    <p:sldId id="413" r:id="rId18"/>
    <p:sldId id="414" r:id="rId19"/>
    <p:sldId id="438" r:id="rId20"/>
    <p:sldId id="439" r:id="rId21"/>
    <p:sldId id="418" r:id="rId22"/>
    <p:sldId id="441" r:id="rId23"/>
    <p:sldId id="450" r:id="rId24"/>
    <p:sldId id="419" r:id="rId25"/>
    <p:sldId id="426" r:id="rId26"/>
    <p:sldId id="443" r:id="rId27"/>
    <p:sldId id="416" r:id="rId28"/>
    <p:sldId id="417" r:id="rId29"/>
    <p:sldId id="446" r:id="rId30"/>
    <p:sldId id="449" r:id="rId31"/>
    <p:sldId id="460" r:id="rId32"/>
    <p:sldId id="461" r:id="rId33"/>
    <p:sldId id="444" r:id="rId34"/>
    <p:sldId id="447" r:id="rId35"/>
    <p:sldId id="448" r:id="rId36"/>
    <p:sldId id="440" r:id="rId37"/>
    <p:sldId id="445" r:id="rId38"/>
    <p:sldId id="464" r:id="rId39"/>
    <p:sldId id="468" r:id="rId40"/>
    <p:sldId id="470" r:id="rId41"/>
    <p:sldId id="451" r:id="rId42"/>
    <p:sldId id="473" r:id="rId43"/>
    <p:sldId id="474" r:id="rId44"/>
    <p:sldId id="477" r:id="rId45"/>
    <p:sldId id="479" r:id="rId46"/>
    <p:sldId id="480" r:id="rId47"/>
    <p:sldId id="482" r:id="rId48"/>
    <p:sldId id="483" r:id="rId49"/>
    <p:sldId id="485" r:id="rId50"/>
    <p:sldId id="486" r:id="rId51"/>
    <p:sldId id="487" r:id="rId52"/>
  </p:sldIdLst>
  <p:sldSz cx="8961438" cy="6721475"/>
  <p:notesSz cx="6743700" cy="9906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">
          <p15:clr>
            <a:srgbClr val="A4A3A4"/>
          </p15:clr>
        </p15:guide>
        <p15:guide id="2" pos="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0" autoAdjust="0"/>
    <p:restoredTop sz="94684" autoAdjust="0"/>
  </p:normalViewPr>
  <p:slideViewPr>
    <p:cSldViewPr snapToGrid="0" snapToObjects="1">
      <p:cViewPr varScale="1">
        <p:scale>
          <a:sx n="74" d="100"/>
          <a:sy n="74" d="100"/>
        </p:scale>
        <p:origin x="987" y="36"/>
      </p:cViewPr>
      <p:guideLst>
        <p:guide orient="horz" pos="190"/>
        <p:guide pos="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65"/>
    </p:cViewPr>
  </p:sorterViewPr>
  <p:notesViewPr>
    <p:cSldViewPr snapToGrid="0" snapToObjects="1">
      <p:cViewPr varScale="1">
        <p:scale>
          <a:sx n="50" d="100"/>
          <a:sy n="50" d="100"/>
        </p:scale>
        <p:origin x="2664" y="48"/>
      </p:cViewPr>
      <p:guideLst>
        <p:guide orient="horz" pos="312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8313" y="5322888"/>
            <a:ext cx="58134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94187" y="9526072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281673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52513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think-cell Slide" r:id="rId4" imgW="581" imgH="586" progId="TCLayout.ActiveDocument.1">
                  <p:embed/>
                </p:oleObj>
              </mc:Choice>
              <mc:Fallback>
                <p:oleObj name="think-cell Slide" r:id="rId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4981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703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1" name="think-cell Slide" r:id="rId4" imgW="581" imgH="586" progId="TCLayout.ActiveDocument.1">
                  <p:embed/>
                </p:oleObj>
              </mc:Choice>
              <mc:Fallback>
                <p:oleObj name="think-cell Slide" r:id="rId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64575" y="6473825"/>
            <a:ext cx="195263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393517-4AB6-4CA0-A7F4-F2D0C102A846}" type="slidenum">
              <a:rPr lang="es-CO"/>
              <a:pPr/>
              <a:t>‹#›</a:t>
            </a:fld>
            <a:r>
              <a:rPr lang="es-CO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590D6FF9-6525-45A0-A15D-45C65CA7E60F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25EB2DE-E87A-4198-B23E-45759A3EDB97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CF864A60-2DA9-4922-80E6-A301009D6F46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91651E3E-C6A9-4298-8C24-24907E6129A3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00F25E9F-D993-4A60-81B4-8CD0785C8E5D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00BBA51-ABE5-4D95-B823-AE1173DB445E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FC28BF3E-4A49-4107-BFB5-65F78D05C790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80CD5830-4CE9-43AB-968A-8CD13259F4B9}" type="slidenum">
              <a:rPr lang="en-US" sz="1000" b="0" i="0" baseline="0" smtClean="0"/>
              <a:pPr algn="l"/>
              <a:t>‹#›</a:t>
            </a:fld>
            <a:endParaRPr lang="en-US" sz="1000" b="0" i="0" baseline="0"/>
          </a:p>
        </p:txBody>
      </p:sp>
    </p:spTree>
    <p:extLst>
      <p:ext uri="{BB962C8B-B14F-4D97-AF65-F5344CB8AC3E}">
        <p14:creationId xmlns:p14="http://schemas.microsoft.com/office/powerpoint/2010/main" val="218125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18" Type="http://schemas.openxmlformats.org/officeDocument/2006/relationships/tags" Target="../tags/tag15.xml"/><Relationship Id="rId3" Type="http://schemas.openxmlformats.org/officeDocument/2006/relationships/theme" Target="../theme/theme1.xml"/><Relationship Id="rId21" Type="http://schemas.openxmlformats.org/officeDocument/2006/relationships/tags" Target="../tags/tag18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3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tags" Target="../tags/tag12.xml"/><Relationship Id="rId23" Type="http://schemas.openxmlformats.org/officeDocument/2006/relationships/image" Target="../media/image1.emf"/><Relationship Id="rId10" Type="http://schemas.openxmlformats.org/officeDocument/2006/relationships/tags" Target="../tags/tag7.xml"/><Relationship Id="rId19" Type="http://schemas.openxmlformats.org/officeDocument/2006/relationships/tags" Target="../tags/tag16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tags" Target="../tags/tag11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584855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19063" y="6078573"/>
            <a:ext cx="8548687" cy="520703"/>
            <a:chOff x="75" y="3829"/>
            <a:chExt cx="5385" cy="32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93663" indent="-93663"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517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485775" indent="-485775" defTabSz="895350">
                <a:tabLst/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356783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1" name="SlideLogoSeparator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19112" y="6403975"/>
            <a:ext cx="40076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895350"/>
            <a:r>
              <a:rPr lang="en-US" sz="1200" baseline="0" noProof="0" dirty="0">
                <a:latin typeface="+mn-lt"/>
                <a:ea typeface="+mn-ea"/>
              </a:rPr>
              <a:t>|</a:t>
            </a:r>
          </a:p>
        </p:txBody>
      </p:sp>
      <p:grpSp>
        <p:nvGrpSpPr>
          <p:cNvPr id="22" name="LegendBoxes" hidden="1"/>
          <p:cNvGrpSpPr>
            <a:grpSpLocks/>
          </p:cNvGrpSpPr>
          <p:nvPr/>
        </p:nvGrpSpPr>
        <p:grpSpPr bwMode="auto">
          <a:xfrm>
            <a:off x="8034337" y="300031"/>
            <a:ext cx="703263" cy="996951"/>
            <a:chOff x="4936" y="176"/>
            <a:chExt cx="443" cy="628"/>
          </a:xfrm>
        </p:grpSpPr>
        <p:sp>
          <p:nvSpPr>
            <p:cNvPr id="23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4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6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8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0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1" name="LegendLines" hidden="1"/>
          <p:cNvGrpSpPr>
            <a:grpSpLocks/>
          </p:cNvGrpSpPr>
          <p:nvPr/>
        </p:nvGrpSpPr>
        <p:grpSpPr bwMode="auto">
          <a:xfrm>
            <a:off x="7726362" y="300031"/>
            <a:ext cx="1011238" cy="730251"/>
            <a:chOff x="4750" y="176"/>
            <a:chExt cx="637" cy="460"/>
          </a:xfrm>
        </p:grpSpPr>
        <p:sp>
          <p:nvSpPr>
            <p:cNvPr id="32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3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6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8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8" name="McKSticker" hidden="1"/>
          <p:cNvGrpSpPr/>
          <p:nvPr/>
        </p:nvGrpSpPr>
        <p:grpSpPr bwMode="auto">
          <a:xfrm>
            <a:off x="7852935" y="300031"/>
            <a:ext cx="884665" cy="212366"/>
            <a:chOff x="7856110" y="285750"/>
            <a:chExt cx="884665" cy="212366"/>
          </a:xfrm>
        </p:grpSpPr>
        <p:sp>
          <p:nvSpPr>
            <p:cNvPr id="39" name="StickerRectangle"/>
            <p:cNvSpPr>
              <a:spLocks noChangeArrowheads="1"/>
            </p:cNvSpPr>
            <p:nvPr/>
          </p:nvSpPr>
          <p:spPr bwMode="auto">
            <a:xfrm>
              <a:off x="7856110" y="285750"/>
              <a:ext cx="88466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0" name="AutoShape 31"/>
            <p:cNvCxnSpPr>
              <a:cxnSpLocks noChangeShapeType="1"/>
              <a:stCxn id="39" idx="2"/>
              <a:endCxn id="39" idx="4"/>
            </p:cNvCxnSpPr>
            <p:nvPr/>
          </p:nvCxnSpPr>
          <p:spPr bwMode="auto">
            <a:xfrm>
              <a:off x="785611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32"/>
            <p:cNvCxnSpPr>
              <a:cxnSpLocks noChangeShapeType="1"/>
              <a:stCxn id="39" idx="4"/>
              <a:endCxn id="39" idx="6"/>
            </p:cNvCxnSpPr>
            <p:nvPr/>
          </p:nvCxnSpPr>
          <p:spPr bwMode="auto">
            <a:xfrm>
              <a:off x="7856110" y="498116"/>
              <a:ext cx="8846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LegendMoons" hidden="1"/>
          <p:cNvGrpSpPr/>
          <p:nvPr/>
        </p:nvGrpSpPr>
        <p:grpSpPr bwMode="auto">
          <a:xfrm>
            <a:off x="7967763" y="300031"/>
            <a:ext cx="769837" cy="1306516"/>
            <a:chOff x="6655594" y="273840"/>
            <a:chExt cx="769837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47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48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49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51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2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2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2.emf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2.emf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2" Type="http://schemas.openxmlformats.org/officeDocument/2006/relationships/tags" Target="../tags/tag10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image" Target="../media/image2.emf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../media/image3.emf"/><Relationship Id="rId18" Type="http://schemas.openxmlformats.org/officeDocument/2006/relationships/slide" Target="slide17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oleObject" Target="../embeddings/oleObject13.bin"/><Relationship Id="rId17" Type="http://schemas.openxmlformats.org/officeDocument/2006/relationships/slide" Target="slide15.xml"/><Relationship Id="rId2" Type="http://schemas.openxmlformats.org/officeDocument/2006/relationships/tags" Target="../tags/tag112.xml"/><Relationship Id="rId16" Type="http://schemas.openxmlformats.org/officeDocument/2006/relationships/slide" Target="slide6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15.xml"/><Relationship Id="rId15" Type="http://schemas.openxmlformats.org/officeDocument/2006/relationships/slide" Target="slide5.xml"/><Relationship Id="rId10" Type="http://schemas.openxmlformats.org/officeDocument/2006/relationships/tags" Target="../tags/tag120.xml"/><Relationship Id="rId19" Type="http://schemas.openxmlformats.org/officeDocument/2006/relationships/slide" Target="slide27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14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3.emf"/><Relationship Id="rId18" Type="http://schemas.openxmlformats.org/officeDocument/2006/relationships/slide" Target="slide17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oleObject" Target="../embeddings/oleObject15.bin"/><Relationship Id="rId17" Type="http://schemas.openxmlformats.org/officeDocument/2006/relationships/slide" Target="slide13.xml"/><Relationship Id="rId2" Type="http://schemas.openxmlformats.org/officeDocument/2006/relationships/tags" Target="../tags/tag123.xml"/><Relationship Id="rId16" Type="http://schemas.openxmlformats.org/officeDocument/2006/relationships/slide" Target="slide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6.xml"/><Relationship Id="rId15" Type="http://schemas.openxmlformats.org/officeDocument/2006/relationships/slide" Target="slide5.xml"/><Relationship Id="rId10" Type="http://schemas.openxmlformats.org/officeDocument/2006/relationships/tags" Target="../tags/tag131.xml"/><Relationship Id="rId19" Type="http://schemas.openxmlformats.org/officeDocument/2006/relationships/slide" Target="slide2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15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image" Target="../media/image3.emf"/><Relationship Id="rId18" Type="http://schemas.openxmlformats.org/officeDocument/2006/relationships/slide" Target="slide24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oleObject" Target="../embeddings/oleObject17.bin"/><Relationship Id="rId17" Type="http://schemas.openxmlformats.org/officeDocument/2006/relationships/slide" Target="slide21.xml"/><Relationship Id="rId2" Type="http://schemas.openxmlformats.org/officeDocument/2006/relationships/tags" Target="../tags/tag134.xml"/><Relationship Id="rId16" Type="http://schemas.openxmlformats.org/officeDocument/2006/relationships/slide" Target="slide18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3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7.xml"/><Relationship Id="rId15" Type="http://schemas.openxmlformats.org/officeDocument/2006/relationships/slide" Target="slide5.xml"/><Relationship Id="rId10" Type="http://schemas.openxmlformats.org/officeDocument/2006/relationships/tags" Target="../tags/tag142.xml"/><Relationship Id="rId19" Type="http://schemas.openxmlformats.org/officeDocument/2006/relationships/slide" Target="slide27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3.emf"/><Relationship Id="rId18" Type="http://schemas.openxmlformats.org/officeDocument/2006/relationships/slide" Target="slide24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oleObject" Target="../embeddings/oleObject18.bin"/><Relationship Id="rId17" Type="http://schemas.openxmlformats.org/officeDocument/2006/relationships/slide" Target="slide21.xml"/><Relationship Id="rId2" Type="http://schemas.openxmlformats.org/officeDocument/2006/relationships/tags" Target="../tags/tag143.xml"/><Relationship Id="rId16" Type="http://schemas.openxmlformats.org/officeDocument/2006/relationships/slide" Target="slide17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46.xml"/><Relationship Id="rId15" Type="http://schemas.openxmlformats.org/officeDocument/2006/relationships/slide" Target="slide5.xml"/><Relationship Id="rId10" Type="http://schemas.openxmlformats.org/officeDocument/2006/relationships/tags" Target="../tags/tag151.xml"/><Relationship Id="rId19" Type="http://schemas.openxmlformats.org/officeDocument/2006/relationships/slide" Target="slide27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slide" Target="slide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slide" Target="slide17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tags" Target="../tags/tag25.xml"/><Relationship Id="rId11" Type="http://schemas.openxmlformats.org/officeDocument/2006/relationships/slide" Target="slide5.xml"/><Relationship Id="rId5" Type="http://schemas.openxmlformats.org/officeDocument/2006/relationships/tags" Target="../tags/tag24.xml"/><Relationship Id="rId10" Type="http://schemas.openxmlformats.org/officeDocument/2006/relationships/image" Target="../media/image3.emf"/><Relationship Id="rId4" Type="http://schemas.openxmlformats.org/officeDocument/2006/relationships/tags" Target="../tags/tag23.xml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image" Target="../media/image3.emf"/><Relationship Id="rId18" Type="http://schemas.openxmlformats.org/officeDocument/2006/relationships/slide" Target="slide24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oleObject" Target="../embeddings/oleObject19.bin"/><Relationship Id="rId17" Type="http://schemas.openxmlformats.org/officeDocument/2006/relationships/slide" Target="slide18.xml"/><Relationship Id="rId2" Type="http://schemas.openxmlformats.org/officeDocument/2006/relationships/tags" Target="../tags/tag154.xml"/><Relationship Id="rId16" Type="http://schemas.openxmlformats.org/officeDocument/2006/relationships/slide" Target="slide17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5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7.xml"/><Relationship Id="rId15" Type="http://schemas.openxmlformats.org/officeDocument/2006/relationships/slide" Target="slide5.xml"/><Relationship Id="rId10" Type="http://schemas.openxmlformats.org/officeDocument/2006/relationships/tags" Target="../tags/tag162.xml"/><Relationship Id="rId19" Type="http://schemas.openxmlformats.org/officeDocument/2006/relationships/slide" Target="slide27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19.png"/><Relationship Id="rId2" Type="http://schemas.openxmlformats.org/officeDocument/2006/relationships/tags" Target="../tags/tag16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image" Target="../media/image3.emf"/><Relationship Id="rId18" Type="http://schemas.openxmlformats.org/officeDocument/2006/relationships/slide" Target="slide21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oleObject" Target="../embeddings/oleObject21.bin"/><Relationship Id="rId17" Type="http://schemas.openxmlformats.org/officeDocument/2006/relationships/slide" Target="slide18.xml"/><Relationship Id="rId2" Type="http://schemas.openxmlformats.org/officeDocument/2006/relationships/tags" Target="../tags/tag166.xml"/><Relationship Id="rId16" Type="http://schemas.openxmlformats.org/officeDocument/2006/relationships/slide" Target="slide1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7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69.xml"/><Relationship Id="rId15" Type="http://schemas.openxmlformats.org/officeDocument/2006/relationships/slide" Target="slide5.xml"/><Relationship Id="rId10" Type="http://schemas.openxmlformats.org/officeDocument/2006/relationships/tags" Target="../tags/tag174.xml"/><Relationship Id="rId19" Type="http://schemas.openxmlformats.org/officeDocument/2006/relationships/slide" Target="slide27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oleObject" Target="../embeddings/oleObject22.bin"/><Relationship Id="rId18" Type="http://schemas.openxmlformats.org/officeDocument/2006/relationships/slide" Target="slide28.xml"/><Relationship Id="rId3" Type="http://schemas.openxmlformats.org/officeDocument/2006/relationships/tags" Target="../tags/tag181.xml"/><Relationship Id="rId21" Type="http://schemas.openxmlformats.org/officeDocument/2006/relationships/slide" Target="slide41.xml"/><Relationship Id="rId7" Type="http://schemas.openxmlformats.org/officeDocument/2006/relationships/tags" Target="../tags/tag185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7.xml"/><Relationship Id="rId2" Type="http://schemas.openxmlformats.org/officeDocument/2006/relationships/tags" Target="../tags/tag180.xml"/><Relationship Id="rId16" Type="http://schemas.openxmlformats.org/officeDocument/2006/relationships/slide" Target="slide5.xml"/><Relationship Id="rId20" Type="http://schemas.openxmlformats.org/officeDocument/2006/relationships/slide" Target="slide37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slide" Target="slide2.xml"/><Relationship Id="rId10" Type="http://schemas.openxmlformats.org/officeDocument/2006/relationships/tags" Target="../tags/tag188.xml"/><Relationship Id="rId19" Type="http://schemas.openxmlformats.org/officeDocument/2006/relationships/slide" Target="slide33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oleObject" Target="../embeddings/oleObject23.bin"/><Relationship Id="rId18" Type="http://schemas.openxmlformats.org/officeDocument/2006/relationships/slide" Target="slide27.xml"/><Relationship Id="rId3" Type="http://schemas.openxmlformats.org/officeDocument/2006/relationships/tags" Target="../tags/tag191.xml"/><Relationship Id="rId21" Type="http://schemas.openxmlformats.org/officeDocument/2006/relationships/slide" Target="slide41.xml"/><Relationship Id="rId7" Type="http://schemas.openxmlformats.org/officeDocument/2006/relationships/tags" Target="../tags/tag195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7.xml"/><Relationship Id="rId2" Type="http://schemas.openxmlformats.org/officeDocument/2006/relationships/tags" Target="../tags/tag190.xml"/><Relationship Id="rId16" Type="http://schemas.openxmlformats.org/officeDocument/2006/relationships/slide" Target="slide5.xml"/><Relationship Id="rId20" Type="http://schemas.openxmlformats.org/officeDocument/2006/relationships/slide" Target="slide37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slide" Target="slide2.xml"/><Relationship Id="rId10" Type="http://schemas.openxmlformats.org/officeDocument/2006/relationships/tags" Target="../tags/tag198.xml"/><Relationship Id="rId19" Type="http://schemas.openxmlformats.org/officeDocument/2006/relationships/slide" Target="slide33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01.xml"/><Relationship Id="rId7" Type="http://schemas.openxmlformats.org/officeDocument/2006/relationships/image" Target="../media/image2.emf"/><Relationship Id="rId2" Type="http://schemas.openxmlformats.org/officeDocument/2006/relationships/tags" Target="../tags/tag20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04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03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oleObject" Target="../embeddings/oleObject26.bin"/><Relationship Id="rId18" Type="http://schemas.openxmlformats.org/officeDocument/2006/relationships/slide" Target="slide27.xml"/><Relationship Id="rId3" Type="http://schemas.openxmlformats.org/officeDocument/2006/relationships/tags" Target="../tags/tag210.xml"/><Relationship Id="rId21" Type="http://schemas.openxmlformats.org/officeDocument/2006/relationships/slide" Target="slide41.xml"/><Relationship Id="rId7" Type="http://schemas.openxmlformats.org/officeDocument/2006/relationships/tags" Target="../tags/tag214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7.xml"/><Relationship Id="rId2" Type="http://schemas.openxmlformats.org/officeDocument/2006/relationships/tags" Target="../tags/tag209.xml"/><Relationship Id="rId16" Type="http://schemas.openxmlformats.org/officeDocument/2006/relationships/slide" Target="slide5.xml"/><Relationship Id="rId20" Type="http://schemas.openxmlformats.org/officeDocument/2006/relationships/slide" Target="slide37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slide" Target="slide2.xml"/><Relationship Id="rId10" Type="http://schemas.openxmlformats.org/officeDocument/2006/relationships/tags" Target="../tags/tag217.xml"/><Relationship Id="rId19" Type="http://schemas.openxmlformats.org/officeDocument/2006/relationships/slide" Target="slide28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oleObject" Target="../embeddings/oleObject27.bin"/><Relationship Id="rId18" Type="http://schemas.openxmlformats.org/officeDocument/2006/relationships/slide" Target="slide27.xml"/><Relationship Id="rId3" Type="http://schemas.openxmlformats.org/officeDocument/2006/relationships/tags" Target="../tags/tag225.xml"/><Relationship Id="rId21" Type="http://schemas.openxmlformats.org/officeDocument/2006/relationships/slide" Target="slide41.xml"/><Relationship Id="rId7" Type="http://schemas.openxmlformats.org/officeDocument/2006/relationships/tags" Target="../tags/tag229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7.xml"/><Relationship Id="rId2" Type="http://schemas.openxmlformats.org/officeDocument/2006/relationships/tags" Target="../tags/tag224.xml"/><Relationship Id="rId16" Type="http://schemas.openxmlformats.org/officeDocument/2006/relationships/slide" Target="slide5.xml"/><Relationship Id="rId20" Type="http://schemas.openxmlformats.org/officeDocument/2006/relationships/slide" Target="slide3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" Target="slide2.xml"/><Relationship Id="rId10" Type="http://schemas.openxmlformats.org/officeDocument/2006/relationships/tags" Target="../tags/tag232.xml"/><Relationship Id="rId19" Type="http://schemas.openxmlformats.org/officeDocument/2006/relationships/slide" Target="slide28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exc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chandoo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oleObject" Target="../embeddings/oleObject28.bin"/><Relationship Id="rId18" Type="http://schemas.openxmlformats.org/officeDocument/2006/relationships/slide" Target="slide27.xml"/><Relationship Id="rId3" Type="http://schemas.openxmlformats.org/officeDocument/2006/relationships/tags" Target="../tags/tag238.xml"/><Relationship Id="rId21" Type="http://schemas.openxmlformats.org/officeDocument/2006/relationships/slide" Target="slide37.xml"/><Relationship Id="rId7" Type="http://schemas.openxmlformats.org/officeDocument/2006/relationships/tags" Target="../tags/tag242.xml"/><Relationship Id="rId12" Type="http://schemas.openxmlformats.org/officeDocument/2006/relationships/slideLayout" Target="../slideLayouts/slideLayout1.xml"/><Relationship Id="rId17" Type="http://schemas.openxmlformats.org/officeDocument/2006/relationships/slide" Target="slide17.xml"/><Relationship Id="rId2" Type="http://schemas.openxmlformats.org/officeDocument/2006/relationships/tags" Target="../tags/tag237.xml"/><Relationship Id="rId16" Type="http://schemas.openxmlformats.org/officeDocument/2006/relationships/slide" Target="slide5.xml"/><Relationship Id="rId20" Type="http://schemas.openxmlformats.org/officeDocument/2006/relationships/slide" Target="slide3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slide" Target="slide2.xml"/><Relationship Id="rId10" Type="http://schemas.openxmlformats.org/officeDocument/2006/relationships/tags" Target="../tags/tag245.xml"/><Relationship Id="rId19" Type="http://schemas.openxmlformats.org/officeDocument/2006/relationships/slide" Target="slide28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emf"/><Relationship Id="rId18" Type="http://schemas.openxmlformats.org/officeDocument/2006/relationships/slide" Target="slide17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oleObject" Target="../embeddings/oleObject5.bin"/><Relationship Id="rId17" Type="http://schemas.openxmlformats.org/officeDocument/2006/relationships/slide" Target="slide15.xml"/><Relationship Id="rId2" Type="http://schemas.openxmlformats.org/officeDocument/2006/relationships/tags" Target="../tags/tag28.xml"/><Relationship Id="rId16" Type="http://schemas.openxmlformats.org/officeDocument/2006/relationships/slide" Target="slide13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15" Type="http://schemas.openxmlformats.org/officeDocument/2006/relationships/slide" Target="slide6.xml"/><Relationship Id="rId10" Type="http://schemas.openxmlformats.org/officeDocument/2006/relationships/tags" Target="../tags/tag36.xml"/><Relationship Id="rId19" Type="http://schemas.openxmlformats.org/officeDocument/2006/relationships/slide" Target="slide27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3.emf"/><Relationship Id="rId18" Type="http://schemas.openxmlformats.org/officeDocument/2006/relationships/slide" Target="slide17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6.bin"/><Relationship Id="rId17" Type="http://schemas.openxmlformats.org/officeDocument/2006/relationships/slide" Target="slide15.xml"/><Relationship Id="rId2" Type="http://schemas.openxmlformats.org/officeDocument/2006/relationships/tags" Target="../tags/tag37.xml"/><Relationship Id="rId16" Type="http://schemas.openxmlformats.org/officeDocument/2006/relationships/slide" Target="slide13.xml"/><Relationship Id="rId1" Type="http://schemas.openxmlformats.org/officeDocument/2006/relationships/vmlDrawing" Target="../drawings/vmlDrawing6.v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0.xml"/><Relationship Id="rId15" Type="http://schemas.openxmlformats.org/officeDocument/2006/relationships/slide" Target="slide5.xml"/><Relationship Id="rId10" Type="http://schemas.openxmlformats.org/officeDocument/2006/relationships/tags" Target="../tags/tag45.xml"/><Relationship Id="rId19" Type="http://schemas.openxmlformats.org/officeDocument/2006/relationships/slide" Target="slide27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2.emf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8.png"/><Relationship Id="rId2" Type="http://schemas.openxmlformats.org/officeDocument/2006/relationships/tags" Target="../tags/tag5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image" Target="../media/image2.emf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image" Target="../media/image2.emf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64" y="312175"/>
            <a:ext cx="5001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Basics of Excel</a:t>
            </a:r>
          </a:p>
          <a:p>
            <a:r>
              <a:rPr lang="en-US" sz="4000" dirty="0" smtClean="0"/>
              <a:t>Part 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864" y="5495918"/>
            <a:ext cx="513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Monday, April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2017</a:t>
            </a:r>
          </a:p>
          <a:p>
            <a:r>
              <a:rPr lang="en-US" sz="2000" b="1" dirty="0"/>
              <a:t>D-Lab </a:t>
            </a:r>
            <a:r>
              <a:rPr lang="en-US" sz="2000" b="1" dirty="0" smtClean="0"/>
              <a:t>| University of California, Berkeley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2373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7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83" y="1386173"/>
            <a:ext cx="5267917" cy="3016671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3822303" y="4315949"/>
            <a:ext cx="4033810" cy="904326"/>
          </a:xfrm>
          <a:prstGeom prst="wedgeRectCallout">
            <a:avLst>
              <a:gd name="adj1" fmla="val 11769"/>
              <a:gd name="adj2" fmla="val -113678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5050" y="4614522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1A1A"/>
                </a:solidFill>
                <a:latin typeface="ArialMT"/>
              </a:rPr>
              <a:t>Excel</a:t>
            </a:r>
            <a:r>
              <a:rPr lang="en-US" dirty="0">
                <a:solidFill>
                  <a:srgbClr val="1A1A1A"/>
                </a:solidFill>
                <a:latin typeface="ArialMT"/>
              </a:rPr>
              <a:t> </a:t>
            </a:r>
            <a:r>
              <a:rPr lang="en-US" dirty="0" smtClean="0">
                <a:solidFill>
                  <a:srgbClr val="1A1A1A"/>
                </a:solidFill>
                <a:latin typeface="ArialMT"/>
              </a:rPr>
              <a:t>2013 supports </a:t>
            </a:r>
            <a:r>
              <a:rPr lang="en-US" dirty="0"/>
              <a:t>16,384 columns</a:t>
            </a:r>
          </a:p>
        </p:txBody>
      </p:sp>
    </p:spTree>
    <p:extLst>
      <p:ext uri="{BB962C8B-B14F-4D97-AF65-F5344CB8AC3E}">
        <p14:creationId xmlns:p14="http://schemas.microsoft.com/office/powerpoint/2010/main" val="4051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960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1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72" y="1534631"/>
            <a:ext cx="5003650" cy="286078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902299" y="4402844"/>
            <a:ext cx="4562676" cy="935700"/>
          </a:xfrm>
          <a:prstGeom prst="wedgeRectCallout">
            <a:avLst>
              <a:gd name="adj1" fmla="val 11769"/>
              <a:gd name="adj2" fmla="val -113678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050" y="4614522"/>
            <a:ext cx="44799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A1A1A"/>
                </a:solidFill>
                <a:latin typeface="ArialMT"/>
              </a:rPr>
              <a:t>Excel</a:t>
            </a:r>
            <a:r>
              <a:rPr lang="en-US" dirty="0">
                <a:solidFill>
                  <a:srgbClr val="1A1A1A"/>
                </a:solidFill>
                <a:latin typeface="ArialMT"/>
              </a:rPr>
              <a:t> 2007, 2010 and 2013 support 1,048,576 </a:t>
            </a:r>
            <a:r>
              <a:rPr lang="en-US" b="1" dirty="0">
                <a:solidFill>
                  <a:srgbClr val="1A1A1A"/>
                </a:solidFill>
                <a:latin typeface="ArialMT"/>
              </a:rPr>
              <a:t>rows</a:t>
            </a:r>
            <a:r>
              <a:rPr lang="en-US" dirty="0">
                <a:solidFill>
                  <a:srgbClr val="1A1A1A"/>
                </a:solidFill>
                <a:latin typeface="ArialMT"/>
              </a:rPr>
              <a:t> (2</a:t>
            </a:r>
            <a:r>
              <a:rPr lang="en-US" sz="1300" baseline="30000" dirty="0">
                <a:solidFill>
                  <a:srgbClr val="1A1A1A"/>
                </a:solidFill>
                <a:latin typeface="ArialMT"/>
              </a:rPr>
              <a:t>20</a:t>
            </a:r>
            <a:r>
              <a:rPr lang="en-US" dirty="0">
                <a:solidFill>
                  <a:srgbClr val="1A1A1A"/>
                </a:solidFill>
                <a:latin typeface="ArialMT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65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18" y="1960585"/>
            <a:ext cx="5105482" cy="2931973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069724" y="4870694"/>
            <a:ext cx="4562676" cy="935700"/>
          </a:xfrm>
          <a:prstGeom prst="wedgeRectCallout">
            <a:avLst>
              <a:gd name="adj1" fmla="val 11769"/>
              <a:gd name="adj2" fmla="val -113678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 </a:t>
            </a:r>
            <a:r>
              <a:rPr lang="es-MX" dirty="0" err="1" smtClean="0">
                <a:solidFill>
                  <a:schemeClr val="tx1"/>
                </a:solidFill>
              </a:rPr>
              <a:t>group</a:t>
            </a:r>
            <a:r>
              <a:rPr lang="es-MX" dirty="0" smtClean="0">
                <a:solidFill>
                  <a:schemeClr val="tx1"/>
                </a:solidFill>
              </a:rPr>
              <a:t> of </a:t>
            </a:r>
            <a:r>
              <a:rPr lang="es-MX" dirty="0" err="1" smtClean="0">
                <a:solidFill>
                  <a:schemeClr val="tx1"/>
                </a:solidFill>
              </a:rPr>
              <a:t>cells</a:t>
            </a:r>
            <a:r>
              <a:rPr lang="es-MX" dirty="0" smtClean="0">
                <a:solidFill>
                  <a:schemeClr val="tx1"/>
                </a:solidFill>
              </a:rPr>
              <a:t> (a </a:t>
            </a:r>
            <a:r>
              <a:rPr lang="es-MX" dirty="0" err="1" smtClean="0">
                <a:solidFill>
                  <a:schemeClr val="tx1"/>
                </a:solidFill>
              </a:rPr>
              <a:t>rectangle</a:t>
            </a:r>
            <a:r>
              <a:rPr lang="es-MX" dirty="0" smtClean="0">
                <a:solidFill>
                  <a:schemeClr val="tx1"/>
                </a:solidFill>
              </a:rPr>
              <a:t>) </a:t>
            </a:r>
            <a:r>
              <a:rPr lang="es-MX" dirty="0" err="1" smtClean="0">
                <a:solidFill>
                  <a:schemeClr val="tx1"/>
                </a:solidFill>
              </a:rPr>
              <a:t>is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called</a:t>
            </a:r>
            <a:r>
              <a:rPr lang="es-MX" dirty="0" smtClean="0">
                <a:solidFill>
                  <a:schemeClr val="tx1"/>
                </a:solidFill>
              </a:rPr>
              <a:t> a </a:t>
            </a:r>
            <a:r>
              <a:rPr lang="es-MX" b="1" dirty="0" smtClean="0">
                <a:solidFill>
                  <a:schemeClr val="tx1"/>
                </a:solidFill>
              </a:rPr>
              <a:t>“</a:t>
            </a:r>
            <a:r>
              <a:rPr lang="es-MX" b="1" dirty="0" err="1" smtClean="0">
                <a:solidFill>
                  <a:schemeClr val="tx1"/>
                </a:solidFill>
              </a:rPr>
              <a:t>range</a:t>
            </a:r>
            <a:r>
              <a:rPr lang="es-MX" b="1" dirty="0" smtClean="0">
                <a:solidFill>
                  <a:schemeClr val="tx1"/>
                </a:solidFill>
              </a:rPr>
              <a:t>” </a:t>
            </a:r>
            <a:r>
              <a:rPr lang="es-MX" dirty="0" smtClean="0">
                <a:solidFill>
                  <a:schemeClr val="tx1"/>
                </a:solidFill>
              </a:rPr>
              <a:t>of </a:t>
            </a:r>
            <a:r>
              <a:rPr lang="es-MX" dirty="0" err="1" smtClean="0">
                <a:solidFill>
                  <a:schemeClr val="tx1"/>
                </a:solidFill>
              </a:rPr>
              <a:t>cells</a:t>
            </a:r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100587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9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6" name="Rectangle 55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57" name="Rectangle 56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Excel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11" name="Rectangle 1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Structure of an Excel document</a:t>
            </a:r>
            <a:endParaRPr lang="en-US" noProof="0" dirty="0" smtClean="0"/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Excel toolbar</a:t>
            </a:r>
            <a:endParaRPr lang="en-US" b="1" noProof="0" dirty="0" smtClean="0"/>
          </a:p>
        </p:txBody>
      </p:sp>
      <p:sp>
        <p:nvSpPr>
          <p:cNvPr id="14" name="Rectangle 13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Entering data into cells</a:t>
            </a:r>
            <a:endParaRPr lang="en-US" noProof="0" dirty="0" smtClean="0"/>
          </a:p>
        </p:txBody>
      </p:sp>
      <p:sp>
        <p:nvSpPr>
          <p:cNvPr id="61" name="Rectangle 60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22" name="Rectangle 2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4461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9" name="think-cell Slide" r:id="rId5" imgW="581" imgH="586" progId="TCLayout.ActiveDocument.1">
                  <p:embed/>
                </p:oleObj>
              </mc:Choice>
              <mc:Fallback>
                <p:oleObj name="think-cell Slide" r:id="rId5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Excel toolbar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" y="1493741"/>
            <a:ext cx="8890457" cy="37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54940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6" name="Rectangle 55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57" name="Rectangle 56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Excel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11" name="Rectangle 1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Structure of an Excel document</a:t>
            </a:r>
            <a:endParaRPr lang="en-US" noProof="0" dirty="0" smtClean="0"/>
          </a:p>
        </p:txBody>
      </p:sp>
      <p:sp>
        <p:nvSpPr>
          <p:cNvPr id="16" name="Rectangle 15">
            <a:hlinkClick r:id="rId17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Excel toolbar</a:t>
            </a:r>
            <a:endParaRPr lang="en-US" noProof="0" dirty="0" smtClean="0"/>
          </a:p>
        </p:txBody>
      </p:sp>
      <p:sp>
        <p:nvSpPr>
          <p:cNvPr id="14" name="Rectangle 1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Entering data into cells</a:t>
            </a:r>
            <a:endParaRPr lang="en-US" b="1" noProof="0" dirty="0" smtClean="0"/>
          </a:p>
        </p:txBody>
      </p:sp>
      <p:sp>
        <p:nvSpPr>
          <p:cNvPr id="61" name="Rectangle 60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22" name="Rectangle 21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9883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6" name="think-cell Slide" r:id="rId5" imgW="581" imgH="586" progId="TCLayout.ActiveDocument.1">
                  <p:embed/>
                </p:oleObj>
              </mc:Choice>
              <mc:Fallback>
                <p:oleObj name="think-cell Slide" r:id="rId5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Entering data into cells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" y="1813756"/>
            <a:ext cx="8784862" cy="30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36480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8" name="Rectangle 47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54" name="Rectangle 53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8" name="Rectangle 1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Referencing cells</a:t>
            </a:r>
            <a:endParaRPr lang="en-US" noProof="0" dirty="0" smtClean="0"/>
          </a:p>
        </p:txBody>
      </p:sp>
      <p:sp>
        <p:nvSpPr>
          <p:cNvPr id="13" name="Rectangle 12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Spreading formulas</a:t>
            </a:r>
            <a:endParaRPr lang="en-US" noProof="0" dirty="0" smtClean="0"/>
          </a:p>
        </p:txBody>
      </p:sp>
      <p:sp>
        <p:nvSpPr>
          <p:cNvPr id="14" name="Rectangle 13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Absolute references</a:t>
            </a:r>
            <a:endParaRPr lang="en-US" noProof="0" dirty="0" smtClean="0"/>
          </a:p>
        </p:txBody>
      </p:sp>
      <p:sp>
        <p:nvSpPr>
          <p:cNvPr id="23" name="Rectangle 2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79732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800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4" name="Rectangle 53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55" name="Rectangle 54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59" name="Rectangle 58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Math Operations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Referencing cells</a:t>
            </a:r>
            <a:endParaRPr lang="en-US" b="1" noProof="0" dirty="0" smtClean="0"/>
          </a:p>
        </p:txBody>
      </p:sp>
      <p:sp>
        <p:nvSpPr>
          <p:cNvPr id="14" name="Rectangle 13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Spreading formulas</a:t>
            </a:r>
            <a:endParaRPr lang="en-US" noProof="0" dirty="0" smtClean="0"/>
          </a:p>
        </p:txBody>
      </p:sp>
      <p:sp>
        <p:nvSpPr>
          <p:cNvPr id="15" name="Rectangle 14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Absolute references</a:t>
            </a:r>
            <a:endParaRPr lang="en-US" noProof="0" dirty="0" smtClean="0"/>
          </a:p>
        </p:txBody>
      </p:sp>
      <p:sp>
        <p:nvSpPr>
          <p:cNvPr id="23" name="Rectangle 2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57580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" y="731702"/>
            <a:ext cx="8826954" cy="5258070"/>
          </a:xfrm>
          <a:prstGeom prst="rect">
            <a:avLst/>
          </a:prstGeom>
        </p:spPr>
      </p:pic>
      <p:sp>
        <p:nvSpPr>
          <p:cNvPr id="4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063" y="217845"/>
            <a:ext cx="8618537" cy="338554"/>
          </a:xfrm>
        </p:spPr>
        <p:txBody>
          <a:bodyPr/>
          <a:lstStyle/>
          <a:p>
            <a:r>
              <a:rPr lang="es-MX" dirty="0" err="1" smtClean="0"/>
              <a:t>Referencing</a:t>
            </a:r>
            <a:r>
              <a:rPr lang="es-MX" dirty="0" smtClean="0"/>
              <a:t> </a:t>
            </a:r>
            <a:r>
              <a:rPr lang="es-MX" dirty="0" err="1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892342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24" name="Rectangle 23">
            <a:hlinkClick r:id="rId11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25" name="Rectangle 24">
            <a:hlinkClick r:id="rId12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02265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/>
        </p:blipFill>
        <p:spPr>
          <a:xfrm>
            <a:off x="933328" y="978794"/>
            <a:ext cx="8028110" cy="4750590"/>
          </a:xfrm>
          <a:prstGeom prst="rect">
            <a:avLst/>
          </a:prstGeom>
        </p:spPr>
      </p:pic>
      <p:sp>
        <p:nvSpPr>
          <p:cNvPr id="4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063" y="217845"/>
            <a:ext cx="8618537" cy="338554"/>
          </a:xfrm>
        </p:spPr>
        <p:txBody>
          <a:bodyPr/>
          <a:lstStyle/>
          <a:p>
            <a:r>
              <a:rPr lang="es-MX" dirty="0" err="1" smtClean="0"/>
              <a:t>Referencing</a:t>
            </a:r>
            <a:r>
              <a:rPr lang="es-MX" dirty="0" smtClean="0"/>
              <a:t> </a:t>
            </a:r>
            <a:r>
              <a:rPr lang="es-MX" dirty="0" err="1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77344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8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6" name="Rectangle 45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7" name="Rectangle 46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60" name="Rectangle 59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Math Operations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21" name="Rectangle 20">
            <a:hlinkClick r:id="rId17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Referencing cells</a:t>
            </a:r>
            <a:endParaRPr lang="en-US" noProof="0" dirty="0" smtClean="0"/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Spreading formulas</a:t>
            </a:r>
            <a:endParaRPr lang="en-US" b="1" noProof="0" dirty="0" smtClean="0"/>
          </a:p>
        </p:txBody>
      </p:sp>
      <p:sp>
        <p:nvSpPr>
          <p:cNvPr id="17" name="Rectangle 16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Absolute references</a:t>
            </a:r>
            <a:endParaRPr lang="en-US" noProof="0" dirty="0" smtClean="0"/>
          </a:p>
        </p:txBody>
      </p:sp>
      <p:sp>
        <p:nvSpPr>
          <p:cNvPr id="25" name="Rectangle 24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41617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Spreading</a:t>
            </a:r>
            <a:r>
              <a:rPr lang="es-MX" dirty="0" smtClean="0"/>
              <a:t>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21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357" r="57167" b="53064"/>
          <a:stretch/>
        </p:blipFill>
        <p:spPr>
          <a:xfrm>
            <a:off x="535590" y="1693571"/>
            <a:ext cx="7694763" cy="28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9539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8" name="think-cell Slide" r:id="rId5" imgW="581" imgH="586" progId="TCLayout.ActiveDocument.1">
                  <p:embed/>
                </p:oleObj>
              </mc:Choice>
              <mc:Fallback>
                <p:oleObj name="think-cell Slide" r:id="rId5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Spreading</a:t>
            </a:r>
            <a:r>
              <a:rPr lang="es-MX" dirty="0" smtClean="0"/>
              <a:t>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22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8"/>
          <a:stretch/>
        </p:blipFill>
        <p:spPr>
          <a:xfrm>
            <a:off x="378408" y="1619984"/>
            <a:ext cx="8204622" cy="315127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2047741" y="4917230"/>
            <a:ext cx="2910625" cy="1211477"/>
          </a:xfrm>
          <a:prstGeom prst="wedgeRectCallout">
            <a:avLst>
              <a:gd name="adj1" fmla="val 26491"/>
              <a:gd name="adj2" fmla="val -65308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30000"/>
              </a:spcBef>
            </a:pPr>
            <a:r>
              <a:rPr lang="en-US" sz="20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Double clicking only works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when spreading a formula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down</a:t>
            </a:r>
            <a:r>
              <a:rPr lang="en-US" sz="20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 next to a </a:t>
            </a:r>
            <a:r>
              <a:rPr lang="en-US" sz="20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non-empty </a:t>
            </a:r>
            <a:r>
              <a:rPr lang="en-US" sz="20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column!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423441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4" name="Rectangle 43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5" name="Rectangle 44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58" name="Rectangle 5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Math Operations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22" name="Rectangle 21">
            <a:hlinkClick r:id="rId17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Referencing cells</a:t>
            </a:r>
            <a:endParaRPr lang="en-US" noProof="0" dirty="0" smtClean="0"/>
          </a:p>
        </p:txBody>
      </p:sp>
      <p:sp>
        <p:nvSpPr>
          <p:cNvPr id="16" name="Rectangle 15">
            <a:hlinkClick r:id="rId18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Spreading formulas</a:t>
            </a:r>
            <a:endParaRPr lang="en-US" noProof="0" dirty="0" smtClean="0"/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Absolute references</a:t>
            </a:r>
            <a:endParaRPr lang="en-US" b="1" noProof="0" dirty="0" smtClean="0"/>
          </a:p>
        </p:txBody>
      </p:sp>
      <p:sp>
        <p:nvSpPr>
          <p:cNvPr id="23" name="Rectangle 2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19671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Absolute references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r="54586" b="53093"/>
          <a:stretch/>
        </p:blipFill>
        <p:spPr>
          <a:xfrm>
            <a:off x="606425" y="1693572"/>
            <a:ext cx="7992129" cy="2794715"/>
          </a:xfrm>
          <a:prstGeom prst="rect">
            <a:avLst/>
          </a:prstGeom>
        </p:spPr>
      </p:pic>
      <p:sp>
        <p:nvSpPr>
          <p:cNvPr id="12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Absolute references</a:t>
            </a:r>
            <a:endParaRPr lang="en-US" dirty="0"/>
          </a:p>
        </p:txBody>
      </p:sp>
      <p:sp>
        <p:nvSpPr>
          <p:cNvPr id="950281" name="Rectangle 9"/>
          <p:cNvSpPr>
            <a:spLocks noChangeArrowheads="1"/>
          </p:cNvSpPr>
          <p:nvPr/>
        </p:nvSpPr>
        <p:spPr bwMode="auto">
          <a:xfrm>
            <a:off x="2479183" y="3065463"/>
            <a:ext cx="6039342" cy="99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44513" indent="-304800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50900" indent="-304800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157288" indent="-304800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63675" indent="-304800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208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3780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352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2924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30000"/>
              </a:spcBef>
              <a:buAutoNum type="arabicPeriod"/>
            </a:pPr>
            <a:r>
              <a:rPr lang="en-US" sz="1400" dirty="0" smtClean="0"/>
              <a:t>Click </a:t>
            </a:r>
            <a:r>
              <a:rPr lang="en-US" sz="1400" dirty="0"/>
              <a:t>a cell where you want to enter a </a:t>
            </a:r>
            <a:r>
              <a:rPr lang="en-US" sz="1400" dirty="0" smtClean="0"/>
              <a:t>formula</a:t>
            </a:r>
          </a:p>
          <a:p>
            <a:pPr marL="342900" indent="-342900">
              <a:spcBef>
                <a:spcPct val="30000"/>
              </a:spcBef>
              <a:buAutoNum type="arabicPeriod"/>
            </a:pPr>
            <a:r>
              <a:rPr lang="en-US" sz="1400" dirty="0" smtClean="0"/>
              <a:t>Type </a:t>
            </a:r>
            <a:r>
              <a:rPr lang="en-US" sz="1400" dirty="0"/>
              <a:t>= </a:t>
            </a:r>
            <a:r>
              <a:rPr lang="en-US" sz="1400" dirty="0" smtClean="0"/>
              <a:t>to </a:t>
            </a:r>
            <a:r>
              <a:rPr lang="en-US" sz="1400" dirty="0"/>
              <a:t>begin the </a:t>
            </a:r>
            <a:r>
              <a:rPr lang="en-US" sz="1400" dirty="0" smtClean="0"/>
              <a:t>formula</a:t>
            </a:r>
          </a:p>
          <a:p>
            <a:pPr marL="342900" indent="-342900">
              <a:spcBef>
                <a:spcPct val="30000"/>
              </a:spcBef>
              <a:buAutoNum type="arabicPeriod"/>
            </a:pPr>
            <a:r>
              <a:rPr lang="en-US" sz="1400" dirty="0" smtClean="0"/>
              <a:t>Select </a:t>
            </a:r>
            <a:r>
              <a:rPr lang="en-US" sz="1400" dirty="0"/>
              <a:t>a cell, and </a:t>
            </a:r>
            <a:r>
              <a:rPr lang="en-US" sz="1400" dirty="0" smtClean="0"/>
              <a:t>then </a:t>
            </a:r>
            <a:r>
              <a:rPr lang="en-US" sz="1400" dirty="0"/>
              <a:t>press the F4 key to make that cell reference </a:t>
            </a:r>
            <a:r>
              <a:rPr lang="en-US" sz="1400" dirty="0" smtClean="0"/>
              <a:t>absolute</a:t>
            </a:r>
            <a:endParaRPr lang="en-US" sz="1400" baseline="0" dirty="0"/>
          </a:p>
        </p:txBody>
      </p:sp>
      <p:sp>
        <p:nvSpPr>
          <p:cNvPr id="9" name="Rectangle 30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25413" y="835025"/>
            <a:ext cx="1598613" cy="5313363"/>
          </a:xfrm>
          <a:prstGeom prst="rect">
            <a:avLst/>
          </a:prstGeom>
          <a:solidFill>
            <a:srgbClr val="DDDDDD">
              <a:alpha val="50000"/>
            </a:srgb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163" y="976313"/>
            <a:ext cx="1663700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Description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1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163" y="3065463"/>
            <a:ext cx="1663700" cy="29305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s-CO" b="1" dirty="0" err="1" smtClean="0">
                <a:solidFill>
                  <a:schemeClr val="tx2"/>
                </a:solidFill>
              </a:rPr>
              <a:t>How</a:t>
            </a:r>
            <a:r>
              <a:rPr lang="es-CO" b="1" dirty="0" smtClean="0">
                <a:solidFill>
                  <a:schemeClr val="tx2"/>
                </a:solidFill>
              </a:rPr>
              <a:t> to use </a:t>
            </a:r>
            <a:r>
              <a:rPr lang="es-CO" b="1" dirty="0" err="1" smtClean="0">
                <a:solidFill>
                  <a:schemeClr val="tx2"/>
                </a:solidFill>
              </a:rPr>
              <a:t>it</a:t>
            </a: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479183" y="976313"/>
            <a:ext cx="603934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544513" indent="-304800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850900" indent="-304800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157288" indent="-304800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463675" indent="-304800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9208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3780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8352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292475" indent="-304800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sz="1400" b="0" baseline="0" dirty="0" smtClean="0"/>
              <a:t>G9 </a:t>
            </a:r>
            <a:r>
              <a:rPr lang="es-ES_tradnl" sz="1400" b="0" baseline="0" dirty="0"/>
              <a:t>			</a:t>
            </a:r>
            <a:r>
              <a:rPr lang="es-ES_tradnl" sz="1400" b="0" baseline="0" dirty="0" err="1" smtClean="0"/>
              <a:t>Both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column</a:t>
            </a:r>
            <a:r>
              <a:rPr lang="es-ES_tradnl" sz="1400" b="0" baseline="0" dirty="0" smtClean="0"/>
              <a:t> and </a:t>
            </a:r>
            <a:r>
              <a:rPr lang="es-ES_tradnl" sz="1400" b="0" baseline="0" dirty="0" err="1" smtClean="0"/>
              <a:t>row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float</a:t>
            </a:r>
            <a:endParaRPr lang="es-ES_tradnl" sz="1400" b="0" baseline="0" dirty="0" smtClean="0"/>
          </a:p>
          <a:p>
            <a:endParaRPr lang="es-ES_tradnl" sz="1400" dirty="0"/>
          </a:p>
          <a:p>
            <a:r>
              <a:rPr lang="es-ES_tradnl" sz="1400" b="0" baseline="0" dirty="0" smtClean="0"/>
              <a:t>$</a:t>
            </a:r>
            <a:r>
              <a:rPr lang="es-ES_tradnl" sz="1400" b="0" baseline="0" dirty="0"/>
              <a:t>G$9 			</a:t>
            </a:r>
            <a:r>
              <a:rPr lang="es-ES_tradnl" sz="1400" b="0" baseline="0" dirty="0" err="1" smtClean="0"/>
              <a:t>Both</a:t>
            </a:r>
            <a:r>
              <a:rPr lang="es-ES_tradnl" sz="1400" b="0" dirty="0" smtClean="0"/>
              <a:t> </a:t>
            </a:r>
            <a:r>
              <a:rPr lang="es-ES_tradnl" sz="1400" b="0" dirty="0" err="1" smtClean="0"/>
              <a:t>column</a:t>
            </a:r>
            <a:r>
              <a:rPr lang="es-ES_tradnl" sz="1400" b="0" dirty="0" smtClean="0"/>
              <a:t> and </a:t>
            </a:r>
            <a:r>
              <a:rPr lang="es-ES_tradnl" sz="1400" b="0" dirty="0" err="1" smtClean="0"/>
              <a:t>row</a:t>
            </a:r>
            <a:r>
              <a:rPr lang="es-ES_tradnl" sz="1400" b="0" dirty="0" smtClean="0"/>
              <a:t> are </a:t>
            </a:r>
            <a:r>
              <a:rPr lang="es-ES_tradnl" sz="1400" b="0" dirty="0" err="1" smtClean="0"/>
              <a:t>fixed</a:t>
            </a:r>
            <a:endParaRPr lang="es-ES_tradnl" sz="1400" b="0" dirty="0" smtClean="0"/>
          </a:p>
          <a:p>
            <a:endParaRPr lang="es-ES_tradnl" sz="1400" b="0" baseline="0" dirty="0" smtClean="0"/>
          </a:p>
          <a:p>
            <a:r>
              <a:rPr lang="es-ES_tradnl" sz="1400" b="0" baseline="0" dirty="0" smtClean="0"/>
              <a:t>$</a:t>
            </a:r>
            <a:r>
              <a:rPr lang="es-ES_tradnl" sz="1400" b="0" baseline="0" dirty="0"/>
              <a:t>G9 			</a:t>
            </a:r>
            <a:r>
              <a:rPr lang="es-ES_tradnl" sz="1400" b="0" baseline="0" dirty="0" err="1" smtClean="0"/>
              <a:t>Only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the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colum</a:t>
            </a:r>
            <a:r>
              <a:rPr lang="es-ES_tradnl" sz="1400" dirty="0" err="1" smtClean="0"/>
              <a:t>n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is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fixed</a:t>
            </a:r>
            <a:r>
              <a:rPr lang="es-ES_tradnl" sz="1400" dirty="0" smtClean="0"/>
              <a:t>, </a:t>
            </a:r>
            <a:r>
              <a:rPr lang="es-ES_tradnl" sz="1400" dirty="0" err="1" smtClean="0"/>
              <a:t>the</a:t>
            </a:r>
            <a:r>
              <a:rPr lang="es-ES_tradnl" sz="1400" dirty="0" smtClean="0"/>
              <a:t> </a:t>
            </a:r>
            <a:r>
              <a:rPr lang="es-ES_tradnl" sz="1400" dirty="0" err="1" smtClean="0"/>
              <a:t>row</a:t>
            </a:r>
            <a:r>
              <a:rPr lang="es-ES_tradnl" sz="1400" dirty="0" smtClean="0"/>
              <a:t> can </a:t>
            </a:r>
            <a:r>
              <a:rPr lang="es-ES_tradnl" sz="1400" dirty="0" err="1" smtClean="0"/>
              <a:t>vary</a:t>
            </a:r>
            <a:endParaRPr lang="es-ES_tradnl" sz="1400" b="0" baseline="0" dirty="0"/>
          </a:p>
          <a:p>
            <a:endParaRPr lang="es-ES_tradnl" sz="1400" b="0" baseline="0" dirty="0" smtClean="0"/>
          </a:p>
          <a:p>
            <a:r>
              <a:rPr lang="es-ES_tradnl" sz="1400" b="0" baseline="0" dirty="0" smtClean="0"/>
              <a:t>G$9</a:t>
            </a:r>
            <a:r>
              <a:rPr lang="es-ES_tradnl" sz="1400" b="0" baseline="0" dirty="0"/>
              <a:t>			</a:t>
            </a:r>
            <a:r>
              <a:rPr lang="es-ES_tradnl" sz="1400" b="0" baseline="0" dirty="0" err="1" smtClean="0"/>
              <a:t>Only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the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column</a:t>
            </a:r>
            <a:r>
              <a:rPr lang="es-ES_tradnl" sz="1400" b="0" baseline="0" dirty="0" smtClean="0"/>
              <a:t> can </a:t>
            </a:r>
            <a:r>
              <a:rPr lang="es-ES_tradnl" sz="1400" b="0" baseline="0" dirty="0" err="1" smtClean="0"/>
              <a:t>vary</a:t>
            </a:r>
            <a:r>
              <a:rPr lang="es-ES_tradnl" sz="1400" b="0" baseline="0" dirty="0" smtClean="0"/>
              <a:t>, </a:t>
            </a:r>
            <a:r>
              <a:rPr lang="es-ES_tradnl" sz="1400" b="0" baseline="0" dirty="0" err="1" smtClean="0"/>
              <a:t>the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row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is</a:t>
            </a:r>
            <a:r>
              <a:rPr lang="es-ES_tradnl" sz="1400" b="0" baseline="0" dirty="0" smtClean="0"/>
              <a:t> </a:t>
            </a:r>
            <a:r>
              <a:rPr lang="es-ES_tradnl" sz="1400" b="0" baseline="0" dirty="0" err="1" smtClean="0"/>
              <a:t>fixed</a:t>
            </a:r>
            <a:endParaRPr lang="en-US" sz="1400" b="0" baseline="0" dirty="0"/>
          </a:p>
        </p:txBody>
      </p:sp>
      <p:sp>
        <p:nvSpPr>
          <p:cNvPr id="12" name="McK 3. Unit of measur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Math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Operations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16149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39" name="Rectangle 38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731963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0" name="Rectangle 39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1399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41" name="Rectangle 40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74" name="Rectangle 7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42" name="Rectangle 41">
            <a:hlinkClick r:id="rId18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Formula format</a:t>
            </a:r>
            <a:endParaRPr lang="en-US" noProof="0" dirty="0" smtClean="0"/>
          </a:p>
        </p:txBody>
      </p:sp>
      <p:sp>
        <p:nvSpPr>
          <p:cNvPr id="43" name="Rectangle 4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Aggregate functions</a:t>
            </a:r>
            <a:endParaRPr lang="en-US" noProof="0" dirty="0" smtClean="0"/>
          </a:p>
        </p:txBody>
      </p:sp>
      <p:sp>
        <p:nvSpPr>
          <p:cNvPr id="44" name="Rectangle 43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1751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Text functions</a:t>
            </a:r>
            <a:endParaRPr lang="en-US" noProof="0" dirty="0" smtClean="0"/>
          </a:p>
        </p:txBody>
      </p:sp>
      <p:sp>
        <p:nvSpPr>
          <p:cNvPr id="45" name="Rectangle 44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44800" y="4581525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Logical functions</a:t>
            </a:r>
            <a:endParaRPr lang="en-US" noProof="0" dirty="0" smtClean="0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74575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209940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5" name="Rectangle 44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731963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6" name="Rectangle 45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1399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47" name="Rectangle 46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48" name="Rectangle 47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Formulas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Formula format</a:t>
            </a:r>
            <a:endParaRPr lang="en-US" b="1" noProof="0" dirty="0" smtClean="0"/>
          </a:p>
        </p:txBody>
      </p:sp>
      <p:sp>
        <p:nvSpPr>
          <p:cNvPr id="49" name="Rectangle 48">
            <a:hlinkClick r:id="rId19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Aggregate functions</a:t>
            </a:r>
            <a:endParaRPr lang="en-US" noProof="0" dirty="0" smtClean="0"/>
          </a:p>
        </p:txBody>
      </p:sp>
      <p:sp>
        <p:nvSpPr>
          <p:cNvPr id="50" name="Rectangle 49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1751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Text functions</a:t>
            </a:r>
            <a:endParaRPr lang="en-US" noProof="0" dirty="0" smtClean="0"/>
          </a:p>
        </p:txBody>
      </p:sp>
      <p:sp>
        <p:nvSpPr>
          <p:cNvPr id="51" name="Rectangle 50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44800" y="4581525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Logical functions</a:t>
            </a:r>
            <a:endParaRPr lang="en-US" noProof="0" dirty="0" smtClean="0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45611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2249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2" name="think-cell Slide" r:id="rId6" imgW="581" imgH="586" progId="TCLayout.ActiveDocument.1">
                  <p:embed/>
                </p:oleObj>
              </mc:Choice>
              <mc:Fallback>
                <p:oleObj name="think-cell Slide" r:id="rId6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" y="1239728"/>
            <a:ext cx="8750750" cy="4242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28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s-ES" dirty="0" err="1" smtClean="0"/>
              <a:t>Structure</a:t>
            </a:r>
            <a:r>
              <a:rPr lang="es-ES" dirty="0" smtClean="0"/>
              <a:t> of formulas</a:t>
            </a:r>
            <a:endParaRPr lang="es-MX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Basic Formulas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64" y="669701"/>
            <a:ext cx="4446564" cy="51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2249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5" name="think-cell Slide" r:id="rId7" imgW="581" imgH="586" progId="TCLayout.ActiveDocument.1">
                  <p:embed/>
                </p:oleObj>
              </mc:Choice>
              <mc:Fallback>
                <p:oleObj name="think-cell Slide" r:id="rId7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" y="1239728"/>
            <a:ext cx="8750750" cy="4242018"/>
          </a:xfrm>
          <a:prstGeom prst="rect">
            <a:avLst/>
          </a:prstGeom>
        </p:spPr>
      </p:pic>
      <p:sp>
        <p:nvSpPr>
          <p:cNvPr id="9" name="Freeform 6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2699" y="3074963"/>
            <a:ext cx="4716966" cy="1348927"/>
          </a:xfrm>
          <a:custGeom>
            <a:avLst/>
            <a:gdLst>
              <a:gd name="T0" fmla="*/ 0 w 1722"/>
              <a:gd name="T1" fmla="*/ 0 h 537"/>
              <a:gd name="T2" fmla="*/ 112 w 1722"/>
              <a:gd name="T3" fmla="*/ 0 h 537"/>
              <a:gd name="T4" fmla="*/ 170 w 1722"/>
              <a:gd name="T5" fmla="*/ 0 h 537"/>
              <a:gd name="T6" fmla="*/ 394 w 1722"/>
              <a:gd name="T7" fmla="*/ 0 h 537"/>
              <a:gd name="T8" fmla="*/ 483 w 1722"/>
              <a:gd name="T9" fmla="*/ 0 h 537"/>
              <a:gd name="T10" fmla="*/ 665 w 1722"/>
              <a:gd name="T11" fmla="*/ 0 h 537"/>
              <a:gd name="T12" fmla="*/ 783 w 1722"/>
              <a:gd name="T13" fmla="*/ 0 h 537"/>
              <a:gd name="T14" fmla="*/ 1081 w 1722"/>
              <a:gd name="T15" fmla="*/ 0 h 537"/>
              <a:gd name="T16" fmla="*/ 1240 w 1722"/>
              <a:gd name="T17" fmla="*/ 0 h 537"/>
              <a:gd name="T18" fmla="*/ 1328 w 1722"/>
              <a:gd name="T19" fmla="*/ 0 h 537"/>
              <a:gd name="T20" fmla="*/ 1406 w 1722"/>
              <a:gd name="T21" fmla="*/ 0 h 537"/>
              <a:gd name="T22" fmla="*/ 1592 w 1722"/>
              <a:gd name="T23" fmla="*/ 0 h 537"/>
              <a:gd name="T24" fmla="*/ 1722 w 1722"/>
              <a:gd name="T25" fmla="*/ 0 h 537"/>
              <a:gd name="T26" fmla="*/ 1722 w 1722"/>
              <a:gd name="T27" fmla="*/ 42 h 537"/>
              <a:gd name="T28" fmla="*/ 1722 w 1722"/>
              <a:gd name="T29" fmla="*/ 73 h 537"/>
              <a:gd name="T30" fmla="*/ 1722 w 1722"/>
              <a:gd name="T31" fmla="*/ 161 h 537"/>
              <a:gd name="T32" fmla="*/ 1722 w 1722"/>
              <a:gd name="T33" fmla="*/ 196 h 537"/>
              <a:gd name="T34" fmla="*/ 1722 w 1722"/>
              <a:gd name="T35" fmla="*/ 229 h 537"/>
              <a:gd name="T36" fmla="*/ 1722 w 1722"/>
              <a:gd name="T37" fmla="*/ 272 h 537"/>
              <a:gd name="T38" fmla="*/ 1722 w 1722"/>
              <a:gd name="T39" fmla="*/ 290 h 537"/>
              <a:gd name="T40" fmla="*/ 1722 w 1722"/>
              <a:gd name="T41" fmla="*/ 310 h 537"/>
              <a:gd name="T42" fmla="*/ 1722 w 1722"/>
              <a:gd name="T43" fmla="*/ 342 h 537"/>
              <a:gd name="T44" fmla="*/ 1722 w 1722"/>
              <a:gd name="T45" fmla="*/ 383 h 537"/>
              <a:gd name="T46" fmla="*/ 1587 w 1722"/>
              <a:gd name="T47" fmla="*/ 383 h 537"/>
              <a:gd name="T48" fmla="*/ 1426 w 1722"/>
              <a:gd name="T49" fmla="*/ 383 h 537"/>
              <a:gd name="T50" fmla="*/ 1332 w 1722"/>
              <a:gd name="T51" fmla="*/ 383 h 537"/>
              <a:gd name="T52" fmla="*/ 1169 w 1722"/>
              <a:gd name="T53" fmla="*/ 383 h 537"/>
              <a:gd name="T54" fmla="*/ 1116 w 1722"/>
              <a:gd name="T55" fmla="*/ 383 h 537"/>
              <a:gd name="T56" fmla="*/ 995 w 1722"/>
              <a:gd name="T57" fmla="*/ 383 h 537"/>
              <a:gd name="T58" fmla="*/ 762 w 1722"/>
              <a:gd name="T59" fmla="*/ 537 h 537"/>
              <a:gd name="T60" fmla="*/ 864 w 1722"/>
              <a:gd name="T61" fmla="*/ 383 h 537"/>
              <a:gd name="T62" fmla="*/ 753 w 1722"/>
              <a:gd name="T63" fmla="*/ 383 h 537"/>
              <a:gd name="T64" fmla="*/ 633 w 1722"/>
              <a:gd name="T65" fmla="*/ 383 h 537"/>
              <a:gd name="T66" fmla="*/ 503 w 1722"/>
              <a:gd name="T67" fmla="*/ 383 h 537"/>
              <a:gd name="T68" fmla="*/ 424 w 1722"/>
              <a:gd name="T69" fmla="*/ 383 h 537"/>
              <a:gd name="T70" fmla="*/ 359 w 1722"/>
              <a:gd name="T71" fmla="*/ 383 h 537"/>
              <a:gd name="T72" fmla="*/ 176 w 1722"/>
              <a:gd name="T73" fmla="*/ 383 h 537"/>
              <a:gd name="T74" fmla="*/ 0 w 1722"/>
              <a:gd name="T75" fmla="*/ 383 h 537"/>
              <a:gd name="T76" fmla="*/ 0 w 1722"/>
              <a:gd name="T77" fmla="*/ 342 h 537"/>
              <a:gd name="T78" fmla="*/ 0 w 1722"/>
              <a:gd name="T79" fmla="*/ 306 h 537"/>
              <a:gd name="T80" fmla="*/ 0 w 1722"/>
              <a:gd name="T81" fmla="*/ 278 h 537"/>
              <a:gd name="T82" fmla="*/ 0 w 1722"/>
              <a:gd name="T83" fmla="*/ 258 h 537"/>
              <a:gd name="T84" fmla="*/ 0 w 1722"/>
              <a:gd name="T85" fmla="*/ 225 h 537"/>
              <a:gd name="T86" fmla="*/ 0 w 1722"/>
              <a:gd name="T87" fmla="*/ 193 h 537"/>
              <a:gd name="T88" fmla="*/ 0 w 1722"/>
              <a:gd name="T89" fmla="*/ 120 h 537"/>
              <a:gd name="T90" fmla="*/ 0 w 1722"/>
              <a:gd name="T91" fmla="*/ 97 h 537"/>
              <a:gd name="T92" fmla="*/ 0 w 1722"/>
              <a:gd name="T93" fmla="*/ 74 h 537"/>
              <a:gd name="T94" fmla="*/ 0 w 1722"/>
              <a:gd name="T95" fmla="*/ 42 h 537"/>
              <a:gd name="T96" fmla="*/ 0 w 1722"/>
              <a:gd name="T97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2" h="537">
                <a:moveTo>
                  <a:pt x="0" y="0"/>
                </a:moveTo>
                <a:lnTo>
                  <a:pt x="112" y="0"/>
                </a:lnTo>
                <a:lnTo>
                  <a:pt x="170" y="0"/>
                </a:lnTo>
                <a:lnTo>
                  <a:pt x="394" y="0"/>
                </a:lnTo>
                <a:lnTo>
                  <a:pt x="483" y="0"/>
                </a:lnTo>
                <a:lnTo>
                  <a:pt x="665" y="0"/>
                </a:lnTo>
                <a:lnTo>
                  <a:pt x="783" y="0"/>
                </a:lnTo>
                <a:lnTo>
                  <a:pt x="1081" y="0"/>
                </a:lnTo>
                <a:lnTo>
                  <a:pt x="1240" y="0"/>
                </a:lnTo>
                <a:lnTo>
                  <a:pt x="1328" y="0"/>
                </a:lnTo>
                <a:lnTo>
                  <a:pt x="1406" y="0"/>
                </a:lnTo>
                <a:lnTo>
                  <a:pt x="1592" y="0"/>
                </a:lnTo>
                <a:lnTo>
                  <a:pt x="1722" y="0"/>
                </a:lnTo>
                <a:lnTo>
                  <a:pt x="1722" y="42"/>
                </a:lnTo>
                <a:lnTo>
                  <a:pt x="1722" y="73"/>
                </a:lnTo>
                <a:lnTo>
                  <a:pt x="1722" y="161"/>
                </a:lnTo>
                <a:lnTo>
                  <a:pt x="1722" y="196"/>
                </a:lnTo>
                <a:lnTo>
                  <a:pt x="1722" y="229"/>
                </a:lnTo>
                <a:lnTo>
                  <a:pt x="1722" y="272"/>
                </a:lnTo>
                <a:lnTo>
                  <a:pt x="1722" y="290"/>
                </a:lnTo>
                <a:lnTo>
                  <a:pt x="1722" y="310"/>
                </a:lnTo>
                <a:lnTo>
                  <a:pt x="1722" y="342"/>
                </a:lnTo>
                <a:lnTo>
                  <a:pt x="1722" y="383"/>
                </a:lnTo>
                <a:lnTo>
                  <a:pt x="1587" y="383"/>
                </a:lnTo>
                <a:lnTo>
                  <a:pt x="1426" y="383"/>
                </a:lnTo>
                <a:lnTo>
                  <a:pt x="1332" y="383"/>
                </a:lnTo>
                <a:lnTo>
                  <a:pt x="1169" y="383"/>
                </a:lnTo>
                <a:lnTo>
                  <a:pt x="1116" y="383"/>
                </a:lnTo>
                <a:lnTo>
                  <a:pt x="995" y="383"/>
                </a:lnTo>
                <a:lnTo>
                  <a:pt x="762" y="537"/>
                </a:lnTo>
                <a:lnTo>
                  <a:pt x="864" y="383"/>
                </a:lnTo>
                <a:lnTo>
                  <a:pt x="753" y="383"/>
                </a:lnTo>
                <a:lnTo>
                  <a:pt x="633" y="383"/>
                </a:lnTo>
                <a:lnTo>
                  <a:pt x="503" y="383"/>
                </a:lnTo>
                <a:lnTo>
                  <a:pt x="424" y="383"/>
                </a:lnTo>
                <a:lnTo>
                  <a:pt x="359" y="383"/>
                </a:lnTo>
                <a:lnTo>
                  <a:pt x="176" y="383"/>
                </a:lnTo>
                <a:lnTo>
                  <a:pt x="0" y="383"/>
                </a:lnTo>
                <a:lnTo>
                  <a:pt x="0" y="342"/>
                </a:lnTo>
                <a:lnTo>
                  <a:pt x="0" y="306"/>
                </a:lnTo>
                <a:lnTo>
                  <a:pt x="0" y="278"/>
                </a:lnTo>
                <a:lnTo>
                  <a:pt x="0" y="258"/>
                </a:lnTo>
                <a:lnTo>
                  <a:pt x="0" y="225"/>
                </a:lnTo>
                <a:lnTo>
                  <a:pt x="0" y="193"/>
                </a:lnTo>
                <a:lnTo>
                  <a:pt x="0" y="120"/>
                </a:lnTo>
                <a:lnTo>
                  <a:pt x="0" y="97"/>
                </a:lnTo>
                <a:lnTo>
                  <a:pt x="0" y="74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29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s-ES" dirty="0" err="1" smtClean="0"/>
              <a:t>Structure</a:t>
            </a:r>
            <a:r>
              <a:rPr lang="es-ES" dirty="0" smtClean="0"/>
              <a:t> of formulas</a:t>
            </a:r>
            <a:endParaRPr lang="es-MX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Basic Formulas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7387" y="3164182"/>
            <a:ext cx="44799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Formula </a:t>
            </a:r>
            <a:r>
              <a:rPr lang="en-US" sz="1800" baseline="30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componentsare</a:t>
            </a:r>
            <a:r>
              <a:rPr lang="en-US" sz="18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 the most challenging part! Different formulas require different components. Whole other formulas can act as formula components; these are called “nested” </a:t>
            </a:r>
            <a:r>
              <a:rPr lang="en-US" sz="1800" baseline="30000" dirty="0" err="1">
                <a:solidFill>
                  <a:srgbClr val="000000"/>
                </a:solidFill>
                <a:latin typeface="Helvetica" panose="020B0604020202020204" pitchFamily="34" charset="0"/>
              </a:rPr>
              <a:t>formulas.But</a:t>
            </a:r>
            <a:r>
              <a:rPr lang="en-US" sz="18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 for now, let’s keep it simple!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91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formulas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869" y="923566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Count(), </a:t>
            </a:r>
            <a:r>
              <a:rPr lang="en-US" dirty="0" err="1" smtClean="0">
                <a:latin typeface="+mn-lt"/>
              </a:rPr>
              <a:t>CountA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Sum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etc.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30" y="927279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Aggregate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930" y="1773796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Financial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930" y="2623264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Statistical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930" y="3472732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Scientific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0869" y="1779781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PMT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FV</a:t>
            </a:r>
            <a:r>
              <a:rPr lang="en-US" dirty="0" smtClean="0">
                <a:latin typeface="+mn-lt"/>
              </a:rPr>
              <a:t>(), PV(), NPV(), etc. 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869" y="2623264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AVERAGE(), MAX(), MIN(), etc.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0869" y="3472732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SIN(), COS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LOG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4930" y="5188573"/>
            <a:ext cx="6075864" cy="792051"/>
            <a:chOff x="804930" y="4319249"/>
            <a:chExt cx="6075864" cy="792051"/>
          </a:xfrm>
        </p:grpSpPr>
        <p:sp>
          <p:nvSpPr>
            <p:cNvPr id="11" name="Rectangle 10"/>
            <p:cNvSpPr/>
            <p:nvPr/>
          </p:nvSpPr>
          <p:spPr>
            <a:xfrm>
              <a:off x="804930" y="4319249"/>
              <a:ext cx="1461752" cy="79205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00869" y="4319249"/>
              <a:ext cx="4479925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Bef>
                  <a:spcPct val="30000"/>
                </a:spcBef>
                <a:buFont typeface="Wingdings" panose="05000000000000000000" pitchFamily="2" charset="2"/>
                <a:buChar char="§"/>
              </a:pPr>
              <a:r>
                <a:rPr lang="en-US" dirty="0">
                  <a:latin typeface="+mn-lt"/>
                </a:rPr>
                <a:t>IF</a:t>
              </a:r>
              <a:r>
                <a:rPr lang="en-US" dirty="0" smtClean="0">
                  <a:latin typeface="+mn-lt"/>
                </a:rPr>
                <a:t>(), OR(), etc. 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4930" y="4330145"/>
            <a:ext cx="6075864" cy="792051"/>
            <a:chOff x="804930" y="5168717"/>
            <a:chExt cx="6075864" cy="792051"/>
          </a:xfrm>
        </p:grpSpPr>
        <p:sp>
          <p:nvSpPr>
            <p:cNvPr id="12" name="Rectangle 11"/>
            <p:cNvSpPr/>
            <p:nvPr/>
          </p:nvSpPr>
          <p:spPr>
            <a:xfrm>
              <a:off x="804930" y="5168717"/>
              <a:ext cx="1461752" cy="792051"/>
            </a:xfrm>
            <a:prstGeom prst="rect">
              <a:avLst/>
            </a:pr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00869" y="5168717"/>
              <a:ext cx="4479925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Bef>
                  <a:spcPct val="30000"/>
                </a:spcBef>
                <a:buFont typeface="Wingdings" panose="05000000000000000000" pitchFamily="2" charset="2"/>
                <a:buChar char="§"/>
              </a:pPr>
              <a:r>
                <a:rPr lang="en-US" dirty="0">
                  <a:latin typeface="+mn-lt"/>
                </a:rPr>
                <a:t>CONCATENATE(), LEFT(), MID() and RIGHT</a:t>
              </a:r>
              <a:r>
                <a:rPr lang="en-US" dirty="0" smtClean="0">
                  <a:latin typeface="+mn-lt"/>
                </a:rPr>
                <a:t>(), etc.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Rectangular Callout 18"/>
          <p:cNvSpPr/>
          <p:nvPr/>
        </p:nvSpPr>
        <p:spPr>
          <a:xfrm>
            <a:off x="6085268" y="2363273"/>
            <a:ext cx="1931831" cy="1674254"/>
          </a:xfrm>
          <a:prstGeom prst="wedgeRectCallout">
            <a:avLst>
              <a:gd name="adj1" fmla="val -59645"/>
              <a:gd name="adj2" fmla="val -97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mutually exclusive!</a:t>
            </a:r>
          </a:p>
        </p:txBody>
      </p:sp>
    </p:spTree>
    <p:extLst>
      <p:ext uri="{BB962C8B-B14F-4D97-AF65-F5344CB8AC3E}">
        <p14:creationId xmlns:p14="http://schemas.microsoft.com/office/powerpoint/2010/main" val="351469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formulas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0869" y="923566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Count(), </a:t>
            </a:r>
            <a:r>
              <a:rPr lang="en-US" dirty="0" err="1" smtClean="0">
                <a:latin typeface="+mn-lt"/>
              </a:rPr>
              <a:t>CountA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Sum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etc.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4930" y="927279"/>
            <a:ext cx="1461752" cy="792051"/>
          </a:xfrm>
          <a:prstGeom prst="rect">
            <a:avLst/>
          </a:prstGeom>
          <a:solidFill>
            <a:srgbClr val="B2B2B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Aggregate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930" y="1773796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Financial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930" y="2623264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Statistical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4930" y="3472732"/>
            <a:ext cx="1461752" cy="792051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Scientific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0869" y="1779781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PMT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FV</a:t>
            </a:r>
            <a:r>
              <a:rPr lang="en-US" dirty="0" smtClean="0">
                <a:latin typeface="+mn-lt"/>
              </a:rPr>
              <a:t>(), PV(), NPV(), etc. </a:t>
            </a:r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0869" y="2623264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AVERAGE(), MAX(), MIN(), etc.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0869" y="3472732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SIN(), COS</a:t>
            </a:r>
            <a:r>
              <a:rPr lang="en-US" dirty="0" smtClean="0">
                <a:latin typeface="+mn-lt"/>
              </a:rPr>
              <a:t>(), </a:t>
            </a:r>
            <a:r>
              <a:rPr lang="en-US" dirty="0">
                <a:latin typeface="+mn-lt"/>
              </a:rPr>
              <a:t>LOG</a:t>
            </a:r>
            <a:r>
              <a:rPr lang="en-US" dirty="0" smtClean="0">
                <a:latin typeface="+mn-lt"/>
              </a:rPr>
              <a:t>(), etc.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4930" y="5168717"/>
            <a:ext cx="6075864" cy="792051"/>
            <a:chOff x="804930" y="4319249"/>
            <a:chExt cx="6075864" cy="792051"/>
          </a:xfrm>
        </p:grpSpPr>
        <p:sp>
          <p:nvSpPr>
            <p:cNvPr id="11" name="Rectangle 10"/>
            <p:cNvSpPr/>
            <p:nvPr/>
          </p:nvSpPr>
          <p:spPr>
            <a:xfrm>
              <a:off x="804930" y="4319249"/>
              <a:ext cx="1461752" cy="79205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00869" y="4319249"/>
              <a:ext cx="4479925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Bef>
                  <a:spcPct val="30000"/>
                </a:spcBef>
                <a:buFont typeface="Wingdings" panose="05000000000000000000" pitchFamily="2" charset="2"/>
                <a:buChar char="§"/>
              </a:pPr>
              <a:r>
                <a:rPr lang="en-US" dirty="0">
                  <a:latin typeface="+mn-lt"/>
                </a:rPr>
                <a:t>IF</a:t>
              </a:r>
              <a:r>
                <a:rPr lang="en-US" dirty="0" smtClean="0">
                  <a:latin typeface="+mn-lt"/>
                </a:rPr>
                <a:t>(), OR(), etc. 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4930" y="4318727"/>
            <a:ext cx="6075864" cy="792051"/>
            <a:chOff x="804930" y="5168717"/>
            <a:chExt cx="6075864" cy="792051"/>
          </a:xfrm>
        </p:grpSpPr>
        <p:sp>
          <p:nvSpPr>
            <p:cNvPr id="12" name="Rectangle 11"/>
            <p:cNvSpPr/>
            <p:nvPr/>
          </p:nvSpPr>
          <p:spPr>
            <a:xfrm>
              <a:off x="804930" y="5168717"/>
              <a:ext cx="1461752" cy="79205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Text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00869" y="5168717"/>
              <a:ext cx="4479925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spcBef>
                  <a:spcPct val="30000"/>
                </a:spcBef>
                <a:buFont typeface="Wingdings" panose="05000000000000000000" pitchFamily="2" charset="2"/>
                <a:buChar char="§"/>
              </a:pPr>
              <a:r>
                <a:rPr lang="en-US" dirty="0">
                  <a:latin typeface="+mn-lt"/>
                </a:rPr>
                <a:t>CONCATENATE(), LEFT(), MID() and RIGHT</a:t>
              </a:r>
              <a:r>
                <a:rPr lang="en-US" dirty="0" smtClean="0">
                  <a:latin typeface="+mn-lt"/>
                </a:rPr>
                <a:t>(), etc.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Rectangular Callout 18"/>
          <p:cNvSpPr/>
          <p:nvPr/>
        </p:nvSpPr>
        <p:spPr>
          <a:xfrm>
            <a:off x="6085268" y="2363273"/>
            <a:ext cx="1931831" cy="1674254"/>
          </a:xfrm>
          <a:prstGeom prst="wedgeRectCallout">
            <a:avLst>
              <a:gd name="adj1" fmla="val -59645"/>
              <a:gd name="adj2" fmla="val -97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mutually exclusive!</a:t>
            </a:r>
          </a:p>
        </p:txBody>
      </p:sp>
    </p:spTree>
    <p:extLst>
      <p:ext uri="{BB962C8B-B14F-4D97-AF65-F5344CB8AC3E}">
        <p14:creationId xmlns:p14="http://schemas.microsoft.com/office/powerpoint/2010/main" val="951761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3947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7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47" name="Rectangle 46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731963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8" name="Rectangle 47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1399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49" name="Rectangle 48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50" name="Rectangle 49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Formulas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51" name="Rectangle 50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Formula format</a:t>
            </a:r>
            <a:endParaRPr lang="en-US" noProof="0" dirty="0" smtClean="0"/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Aggregate functions</a:t>
            </a:r>
            <a:endParaRPr lang="en-US" b="1" noProof="0" dirty="0" smtClean="0"/>
          </a:p>
        </p:txBody>
      </p:sp>
      <p:sp>
        <p:nvSpPr>
          <p:cNvPr id="52" name="Rectangle 51">
            <a:hlinkClick r:id="rId20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1751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Text functions</a:t>
            </a:r>
            <a:endParaRPr lang="en-US" noProof="0" dirty="0" smtClean="0"/>
          </a:p>
        </p:txBody>
      </p:sp>
      <p:sp>
        <p:nvSpPr>
          <p:cNvPr id="53" name="Rectangle 52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44800" y="4581525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Logical functions</a:t>
            </a:r>
            <a:endParaRPr lang="en-US" noProof="0" dirty="0" smtClean="0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43895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33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s-ES" dirty="0" smtClean="0"/>
              <a:t>=SUM</a:t>
            </a:r>
            <a:endParaRPr lang="es-MX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Basic Formulas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1"/>
          <a:stretch/>
        </p:blipFill>
        <p:spPr>
          <a:xfrm>
            <a:off x="261825" y="2372407"/>
            <a:ext cx="8598013" cy="1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34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s-ES" dirty="0" smtClean="0"/>
              <a:t>=COUNT</a:t>
            </a:r>
            <a:endParaRPr lang="es-MX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Basic Formulas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" y="2795558"/>
            <a:ext cx="8763450" cy="1130358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902299" y="4402844"/>
            <a:ext cx="4562676" cy="935700"/>
          </a:xfrm>
          <a:prstGeom prst="wedgeRectCallout">
            <a:avLst>
              <a:gd name="adj1" fmla="val 11769"/>
              <a:gd name="adj2" fmla="val -113678"/>
            </a:avLst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formula only works with </a:t>
            </a:r>
            <a:r>
              <a:rPr lang="en-US" b="1" dirty="0" smtClean="0">
                <a:solidFill>
                  <a:srgbClr val="FF0000"/>
                </a:solidFill>
              </a:rPr>
              <a:t>numbers! </a:t>
            </a:r>
            <a:r>
              <a:rPr lang="en-US" dirty="0">
                <a:solidFill>
                  <a:srgbClr val="FF0000"/>
                </a:solidFill>
              </a:rPr>
              <a:t>It only counts the cells where there are numbers.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=COUNTA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35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Basic Formulas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2302447"/>
            <a:ext cx="8664575" cy="20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99441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50" name="Rectangle 49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731963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51" name="Rectangle 50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1399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52" name="Rectangle 51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53" name="Rectangle 52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Formulas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54" name="Rectangle 53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Formula format</a:t>
            </a:r>
            <a:endParaRPr lang="en-US" noProof="0" dirty="0" smtClean="0"/>
          </a:p>
        </p:txBody>
      </p:sp>
      <p:sp>
        <p:nvSpPr>
          <p:cNvPr id="55" name="Rectangle 54">
            <a:hlinkClick r:id="rId20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Aggregate functions</a:t>
            </a:r>
            <a:endParaRPr lang="en-US" noProof="0" dirty="0" smtClean="0"/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175125"/>
            <a:ext cx="3271838" cy="406400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Text functions</a:t>
            </a:r>
            <a:endParaRPr lang="en-US" b="1" noProof="0" dirty="0" smtClean="0"/>
          </a:p>
        </p:txBody>
      </p:sp>
      <p:sp>
        <p:nvSpPr>
          <p:cNvPr id="56" name="Rectangle 55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44800" y="4581525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Logical functions</a:t>
            </a:r>
            <a:endParaRPr lang="en-US" noProof="0" dirty="0" smtClean="0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6242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37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0310" y="2603875"/>
            <a:ext cx="7066307" cy="41549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CONCATENATE(text1</a:t>
            </a:r>
            <a:r>
              <a:rPr lang="en-US" sz="3000" dirty="0"/>
              <a:t>, [text2], [text3</a:t>
            </a:r>
            <a:r>
              <a:rPr lang="en-US" sz="3000" dirty="0" smtClean="0"/>
              <a:t>],…)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Concatenate - </a:t>
            </a:r>
            <a:r>
              <a:rPr lang="en-US" kern="0" dirty="0" smtClean="0"/>
              <a:t>joins </a:t>
            </a:r>
            <a:r>
              <a:rPr lang="en-US" kern="0" dirty="0"/>
              <a:t>two or more text strings into one </a:t>
            </a:r>
            <a:r>
              <a:rPr lang="en-US" kern="0" dirty="0" smtClean="0"/>
              <a:t>string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38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415498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LEN(text</a:t>
            </a:r>
            <a:r>
              <a:rPr lang="en-US" sz="3000" dirty="0"/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Len </a:t>
            </a:r>
            <a:r>
              <a:rPr lang="en-US" kern="0" dirty="0"/>
              <a:t>- </a:t>
            </a:r>
            <a:r>
              <a:rPr lang="en-US" dirty="0" smtClean="0"/>
              <a:t>returns </a:t>
            </a:r>
            <a:r>
              <a:rPr lang="en-US" dirty="0"/>
              <a:t>the number of characters in a text string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4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340" y="1358093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hlinkClick r:id="rId3"/>
              </a:rPr>
              <a:t>Microsoft Office’s Excel help center</a:t>
            </a:r>
            <a:endParaRPr lang="en-US" dirty="0"/>
          </a:p>
        </p:txBody>
      </p:sp>
      <p:sp>
        <p:nvSpPr>
          <p:cNvPr id="5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Introduction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2323" y="1358093"/>
            <a:ext cx="44799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hlinkClick r:id="rId4"/>
              </a:rPr>
              <a:t>Chandoo.org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>
          <a:xfrm>
            <a:off x="450762" y="2010400"/>
            <a:ext cx="3515932" cy="1946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1"/>
          <a:stretch/>
        </p:blipFill>
        <p:spPr>
          <a:xfrm>
            <a:off x="5021923" y="2010400"/>
            <a:ext cx="3500724" cy="19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39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1246495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LEFT(text</a:t>
            </a:r>
            <a:r>
              <a:rPr lang="en-US" sz="3000" dirty="0"/>
              <a:t>, [</a:t>
            </a:r>
            <a:r>
              <a:rPr lang="en-US" sz="3000" dirty="0" err="1"/>
              <a:t>num_chars</a:t>
            </a:r>
            <a:r>
              <a:rPr lang="en-US" sz="3000" dirty="0" smtClean="0"/>
              <a:t>])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RIGHT(text,[</a:t>
            </a:r>
            <a:r>
              <a:rPr lang="en-US" sz="3000" dirty="0" err="1"/>
              <a:t>num_chars</a:t>
            </a:r>
            <a:r>
              <a:rPr lang="en-US" sz="3000" dirty="0"/>
              <a:t>])</a:t>
            </a:r>
            <a:br>
              <a:rPr lang="en-US" sz="3000" dirty="0"/>
            </a:br>
            <a:r>
              <a:rPr lang="en-US" sz="3000" dirty="0"/>
              <a:t>MID(text, </a:t>
            </a:r>
            <a:r>
              <a:rPr lang="en-US" sz="3000" dirty="0" err="1"/>
              <a:t>start_num</a:t>
            </a:r>
            <a:r>
              <a:rPr lang="en-US" sz="3000" dirty="0"/>
              <a:t>, </a:t>
            </a:r>
            <a:r>
              <a:rPr lang="en-US" sz="3000" dirty="0" err="1"/>
              <a:t>num_chars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Left, right, mid </a:t>
            </a:r>
            <a:r>
              <a:rPr lang="en-US" kern="0" dirty="0"/>
              <a:t>- </a:t>
            </a:r>
            <a:r>
              <a:rPr lang="en-US" dirty="0"/>
              <a:t>returns the first character or characters in a text string, based on the number of characters you </a:t>
            </a:r>
            <a:r>
              <a:rPr lang="en-US" dirty="0" smtClean="0"/>
              <a:t>specify </a:t>
            </a:r>
            <a:endParaRPr lang="en-US" kern="0" dirty="0"/>
          </a:p>
        </p:txBody>
      </p:sp>
      <p:sp>
        <p:nvSpPr>
          <p:cNvPr id="7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Text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281449" y="1353453"/>
            <a:ext cx="3136005" cy="847664"/>
          </a:xfrm>
          <a:prstGeom prst="wedgeRectCallout">
            <a:avLst>
              <a:gd name="adj1" fmla="val 26597"/>
              <a:gd name="adj2" fmla="val 88988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The text string containing the characters you want to </a:t>
            </a:r>
            <a:r>
              <a:rPr lang="en-US" dirty="0" smtClean="0">
                <a:solidFill>
                  <a:schemeClr val="tx1"/>
                </a:solidFill>
              </a:rPr>
              <a:t>extract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64806" y="1353453"/>
            <a:ext cx="3136005" cy="847664"/>
          </a:xfrm>
          <a:prstGeom prst="wedgeRectCallout">
            <a:avLst>
              <a:gd name="adj1" fmla="val -31309"/>
              <a:gd name="adj2" fmla="val 95065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Optional. Specifies the number of characters you want RIGHT to extract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64806" y="4096653"/>
            <a:ext cx="3136005" cy="847664"/>
          </a:xfrm>
          <a:prstGeom prst="wedgeRectCallout">
            <a:avLst>
              <a:gd name="adj1" fmla="val -23506"/>
              <a:gd name="adj2" fmla="val -71302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Required. Specifies the number of characters you want MID to return from </a:t>
            </a:r>
            <a:r>
              <a:rPr lang="en-US" dirty="0" smtClean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15221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96277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6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34" name="Rectangle 33">
            <a:hlinkClick r:id="rId15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731963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35" name="Rectangle 34">
            <a:hlinkClick r:id="rId16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1399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36" name="Rectangle 35">
            <a:hlinkClick r:id="rId17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5463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38" name="Rectangle 37">
            <a:hlinkClick r:id="rId18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29543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b="1" dirty="0" smtClean="0">
                <a:sym typeface="+mn-lt"/>
              </a:rPr>
              <a:t>Formulas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39" name="Rectangle 38">
            <a:hlinkClick r:id="rId19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3607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Formula format</a:t>
            </a:r>
            <a:endParaRPr lang="en-US" noProof="0" dirty="0" smtClean="0"/>
          </a:p>
        </p:txBody>
      </p:sp>
      <p:sp>
        <p:nvSpPr>
          <p:cNvPr id="41" name="Rectangle 40">
            <a:hlinkClick r:id="rId20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7671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Aggregate functions</a:t>
            </a:r>
            <a:endParaRPr lang="en-US" noProof="0" dirty="0" smtClean="0"/>
          </a:p>
        </p:txBody>
      </p:sp>
      <p:sp>
        <p:nvSpPr>
          <p:cNvPr id="42" name="Rectangle 41">
            <a:hlinkClick r:id="rId21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1751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Text functions</a:t>
            </a:r>
            <a:endParaRPr lang="en-US" noProof="0" dirty="0" smtClean="0"/>
          </a:p>
        </p:txBody>
      </p:sp>
      <p:sp>
        <p:nvSpPr>
          <p:cNvPr id="18" name="Rectangle 17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2844800" y="4581525"/>
            <a:ext cx="3271838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Logical functions</a:t>
            </a:r>
            <a:endParaRPr lang="en-US" b="1" noProof="0" dirty="0" smtClean="0"/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185036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41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- </a:t>
            </a:r>
            <a:r>
              <a:rPr lang="en-US" dirty="0"/>
              <a:t>make logical comparisons between a value and what you expect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IF(</a:t>
            </a:r>
            <a:r>
              <a:rPr lang="en-US" sz="3000" dirty="0" err="1" smtClean="0"/>
              <a:t>logical_test</a:t>
            </a:r>
            <a:r>
              <a:rPr lang="en-US" sz="3000" dirty="0"/>
              <a:t>, [</a:t>
            </a:r>
            <a:r>
              <a:rPr lang="en-US" sz="3000" dirty="0" err="1"/>
              <a:t>value_if_true</a:t>
            </a:r>
            <a:r>
              <a:rPr lang="en-US" sz="3000" dirty="0"/>
              <a:t>], [</a:t>
            </a:r>
            <a:r>
              <a:rPr lang="en-US" sz="3000" dirty="0" err="1"/>
              <a:t>value_if_false</a:t>
            </a:r>
            <a:r>
              <a:rPr lang="en-US" sz="3000" dirty="0"/>
              <a:t>])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281449" y="1347014"/>
            <a:ext cx="6130343" cy="847664"/>
          </a:xfrm>
          <a:prstGeom prst="wedgeRectCallout">
            <a:avLst>
              <a:gd name="adj1" fmla="val -17415"/>
              <a:gd name="adj2" fmla="val 7607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 statement can have two </a:t>
            </a:r>
            <a:r>
              <a:rPr lang="en-US" dirty="0" smtClean="0">
                <a:solidFill>
                  <a:schemeClr val="tx1"/>
                </a:solidFill>
              </a:rPr>
              <a:t>results: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+ The </a:t>
            </a:r>
            <a:r>
              <a:rPr lang="en-US" dirty="0">
                <a:solidFill>
                  <a:schemeClr val="tx1"/>
                </a:solidFill>
              </a:rPr>
              <a:t>first result is if your comparison is </a:t>
            </a:r>
            <a:r>
              <a:rPr lang="en-US" dirty="0" smtClean="0">
                <a:solidFill>
                  <a:schemeClr val="tx1"/>
                </a:solidFill>
              </a:rPr>
              <a:t>True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+ The </a:t>
            </a:r>
            <a:r>
              <a:rPr lang="en-US" dirty="0">
                <a:solidFill>
                  <a:schemeClr val="tx1"/>
                </a:solidFill>
              </a:rPr>
              <a:t>second if your comparison is False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281449" y="3844068"/>
            <a:ext cx="6935272" cy="1777560"/>
          </a:xfrm>
          <a:prstGeom prst="wedgeRectCallout">
            <a:avLst>
              <a:gd name="adj1" fmla="val -34222"/>
              <a:gd name="adj2" fmla="val -6719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logical_test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value_if_true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],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IF(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logical_test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value_if_true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],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value_if_false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])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IF statements require a great deal of thought to build them </a:t>
            </a:r>
            <a:r>
              <a:rPr lang="en-US" dirty="0" smtClean="0">
                <a:solidFill>
                  <a:schemeClr val="tx1"/>
                </a:solidFill>
              </a:rPr>
              <a:t>correctly: they require </a:t>
            </a:r>
            <a:r>
              <a:rPr lang="en-US" dirty="0">
                <a:solidFill>
                  <a:schemeClr val="tx1"/>
                </a:solidFill>
              </a:rPr>
              <a:t>multiple open and closing parentheses (), which can be difficult to manage depending on how complex your formula becomes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49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85233" y="1539027"/>
          <a:ext cx="7179972" cy="4217831"/>
        </p:xfrm>
        <a:graphic>
          <a:graphicData uri="http://schemas.openxmlformats.org/drawingml/2006/table">
            <a:tbl>
              <a:tblPr/>
              <a:tblGrid>
                <a:gridCol w="2393324"/>
                <a:gridCol w="2393324"/>
                <a:gridCol w="2393324"/>
              </a:tblGrid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Comparison operator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Meaning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b="1" dirty="0">
                          <a:effectLst/>
                          <a:latin typeface="inherit" charset="0"/>
                        </a:rPr>
                        <a:t>Example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 dirty="0">
                          <a:effectLst/>
                          <a:latin typeface="inherit" charset="0"/>
                        </a:rPr>
                        <a:t>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greater than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A1&gt;D1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&gt;=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greater than or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A1&gt;=D1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less than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A1&lt;d1&lt; td=""&gt;&lt;/d1&lt;&gt;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3956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&lt;=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less than or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A1&lt;=D1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669">
                <a:tc>
                  <a:txBody>
                    <a:bodyPr/>
                    <a:lstStyle/>
                    <a:p>
                      <a:pPr fontAlgn="ctr"/>
                      <a:r>
                        <a:rPr lang="hr-HR" sz="1300">
                          <a:effectLst/>
                          <a:latin typeface="inherit" charset="0"/>
                        </a:rPr>
                        <a:t>&lt;&gt;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300">
                          <a:effectLst/>
                          <a:latin typeface="inherit" charset="0"/>
                        </a:rPr>
                        <a:t>not equal to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hr-HR" sz="1300" dirty="0">
                          <a:effectLst/>
                          <a:latin typeface="inherit" charset="0"/>
                        </a:rPr>
                        <a:t>A1&lt;&gt;D1</a:t>
                      </a:r>
                    </a:p>
                  </a:txBody>
                  <a:tcPr marL="74679" marR="74679" marT="56009" marB="560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144" y="1051485"/>
            <a:ext cx="4120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use the following logical operators: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- </a:t>
            </a:r>
            <a:r>
              <a:rPr lang="en-US" dirty="0"/>
              <a:t>make logical comparisons between a value and what you expect</a:t>
            </a:r>
            <a:endParaRPr lang="en-US" kern="0" dirty="0"/>
          </a:p>
        </p:txBody>
      </p:sp>
      <p:sp>
        <p:nvSpPr>
          <p:cNvPr id="9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43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If functions - SUMIF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2131" y="2603875"/>
            <a:ext cx="7772400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SUMIF(range, criteria, [</a:t>
            </a:r>
            <a:r>
              <a:rPr lang="en-US" sz="3000" dirty="0" err="1"/>
              <a:t>sum_range</a:t>
            </a:r>
            <a:r>
              <a:rPr lang="en-US" sz="3000" dirty="0" smtClean="0"/>
              <a:t>])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1281450" y="1347013"/>
            <a:ext cx="2575774" cy="847665"/>
          </a:xfrm>
          <a:prstGeom prst="wedgeRectCallout">
            <a:avLst>
              <a:gd name="adj1" fmla="val 13585"/>
              <a:gd name="adj2" fmla="val 83671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range of cells that you want evaluated by </a:t>
            </a:r>
            <a:r>
              <a:rPr lang="en-US" dirty="0" smtClean="0">
                <a:solidFill>
                  <a:schemeClr val="tx1"/>
                </a:solidFill>
              </a:rPr>
              <a:t>criteria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653048" y="3434872"/>
            <a:ext cx="5763296" cy="895357"/>
          </a:xfrm>
          <a:prstGeom prst="wedgeRectCallout">
            <a:avLst>
              <a:gd name="adj1" fmla="val -17836"/>
              <a:gd name="adj2" fmla="val -91828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Required. The criteria in the form of a number, expression, a cell reference, text, or a function that defines which cells will be added.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"&gt;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32", B5, "32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",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"apples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808974" y="637505"/>
            <a:ext cx="3428355" cy="1557174"/>
          </a:xfrm>
          <a:prstGeom prst="wedgeRectCallout">
            <a:avLst>
              <a:gd name="adj1" fmla="val 10768"/>
              <a:gd name="adj2" fmla="val 7002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The actual cells to add, if you want to add cells other than those specified in the range argument. If the </a:t>
            </a:r>
            <a:r>
              <a:rPr lang="en-US" dirty="0" err="1">
                <a:solidFill>
                  <a:schemeClr val="tx1"/>
                </a:solidFill>
              </a:rPr>
              <a:t>sum_range</a:t>
            </a:r>
            <a:r>
              <a:rPr lang="en-US" dirty="0">
                <a:solidFill>
                  <a:schemeClr val="tx1"/>
                </a:solidFill>
              </a:rPr>
              <a:t> argument is omitted, Excel adds the cells that are specified in the range </a:t>
            </a:r>
            <a:r>
              <a:rPr lang="en-US" dirty="0" smtClean="0">
                <a:solidFill>
                  <a:schemeClr val="tx1"/>
                </a:solidFill>
              </a:rPr>
              <a:t>argument</a:t>
            </a:r>
          </a:p>
        </p:txBody>
      </p:sp>
      <p:sp>
        <p:nvSpPr>
          <p:cNvPr id="2" name="Explosion 1 1"/>
          <p:cNvSpPr/>
          <p:nvPr/>
        </p:nvSpPr>
        <p:spPr>
          <a:xfrm>
            <a:off x="464207" y="4080554"/>
            <a:ext cx="2965721" cy="1703524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COUNTIF, AVERAGE IF</a:t>
            </a:r>
            <a:endParaRPr lang="en-US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2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44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Sumproduct</a:t>
            </a:r>
            <a:r>
              <a:rPr lang="en-US" kern="0" dirty="0" smtClean="0"/>
              <a:t> </a:t>
            </a:r>
            <a:r>
              <a:rPr lang="en-US" kern="0" dirty="0"/>
              <a:t>- </a:t>
            </a:r>
            <a:r>
              <a:rPr lang="en-US" kern="0" dirty="0" smtClean="0"/>
              <a:t>returns </a:t>
            </a:r>
            <a:r>
              <a:rPr lang="en-US" kern="0" dirty="0"/>
              <a:t>the sum of the products of corresponding ranges or arrays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SUMPRODUCT (</a:t>
            </a:r>
            <a:r>
              <a:rPr lang="en-US" sz="3000" dirty="0"/>
              <a:t>array1, [array2], [array3], ...)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487512" y="1186192"/>
            <a:ext cx="2575774" cy="1044652"/>
          </a:xfrm>
          <a:prstGeom prst="wedgeRectCallout">
            <a:avLst>
              <a:gd name="adj1" fmla="val 48335"/>
              <a:gd name="adj2" fmla="val 861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first array argument whose components you </a:t>
            </a:r>
            <a:r>
              <a:rPr lang="en-US" dirty="0" smtClean="0">
                <a:solidFill>
                  <a:schemeClr val="tx1"/>
                </a:solidFill>
              </a:rPr>
              <a:t>want </a:t>
            </a:r>
            <a:r>
              <a:rPr lang="en-US" dirty="0">
                <a:solidFill>
                  <a:schemeClr val="tx1"/>
                </a:solidFill>
              </a:rPr>
              <a:t>to multiply and then </a:t>
            </a:r>
            <a:r>
              <a:rPr lang="en-US" dirty="0" smtClean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808974" y="1294327"/>
            <a:ext cx="3428355" cy="900352"/>
          </a:xfrm>
          <a:prstGeom prst="wedgeRectCallout">
            <a:avLst>
              <a:gd name="adj1" fmla="val -23792"/>
              <a:gd name="adj2" fmla="val 800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Array arguments 2 to 255 whose components you want to multiply and then add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64207" y="2968772"/>
            <a:ext cx="5286210" cy="2815306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The array arguments must have the same </a:t>
            </a:r>
            <a:r>
              <a:rPr lang="en-US" sz="1400" b="1" dirty="0" smtClean="0">
                <a:solidFill>
                  <a:schemeClr val="tx1"/>
                </a:solidFill>
              </a:rPr>
              <a:t>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If </a:t>
            </a:r>
            <a:r>
              <a:rPr lang="en-US" sz="1400" b="1" dirty="0">
                <a:solidFill>
                  <a:schemeClr val="tx1"/>
                </a:solidFill>
              </a:rPr>
              <a:t>they do not, SUMPRODUCT returns the #VALUE! error </a:t>
            </a:r>
            <a:r>
              <a:rPr lang="en-US" sz="1400" b="1" dirty="0" smtClean="0">
                <a:solidFill>
                  <a:schemeClr val="tx1"/>
                </a:solidFill>
              </a:rPr>
              <a:t>value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1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45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Sumproduct</a:t>
            </a:r>
            <a:r>
              <a:rPr lang="en-US" kern="0" dirty="0" smtClean="0"/>
              <a:t> - </a:t>
            </a:r>
            <a:r>
              <a:rPr lang="en-US" kern="0" dirty="0"/>
              <a:t>returns the sum of the products of corresponding ranges or arrays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 smtClean="0"/>
              <a:t>SUMPRODUCT (</a:t>
            </a:r>
            <a:r>
              <a:rPr lang="en-US" sz="3000" dirty="0"/>
              <a:t>array1, </a:t>
            </a:r>
            <a:r>
              <a:rPr lang="en-US" sz="3000" dirty="0" smtClean="0"/>
              <a:t>array2, </a:t>
            </a:r>
            <a:br>
              <a:rPr lang="en-US" sz="3000" dirty="0" smtClean="0"/>
            </a:br>
            <a:r>
              <a:rPr lang="en-US" sz="3000" dirty="0" smtClean="0"/>
              <a:t>(array3 = “condition”)*1)</a:t>
            </a:r>
            <a:endParaRPr lang="en-US" sz="3000" dirty="0"/>
          </a:p>
        </p:txBody>
      </p:sp>
      <p:sp>
        <p:nvSpPr>
          <p:cNvPr id="2" name="Explosion 1 1"/>
          <p:cNvSpPr/>
          <p:nvPr/>
        </p:nvSpPr>
        <p:spPr>
          <a:xfrm>
            <a:off x="4134686" y="3787087"/>
            <a:ext cx="3689229" cy="1964793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Sumproduct</a:t>
            </a:r>
            <a:r>
              <a:rPr lang="en-US" sz="1400" b="1" dirty="0" smtClean="0">
                <a:solidFill>
                  <a:schemeClr val="tx1"/>
                </a:solidFill>
              </a:rPr>
              <a:t> can also be used as a conditional formula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3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Vlookup</a:t>
            </a:r>
            <a:r>
              <a:rPr lang="en-US" kern="0" dirty="0" smtClean="0"/>
              <a:t>/</a:t>
            </a:r>
            <a:r>
              <a:rPr lang="en-US" kern="0" dirty="0" err="1" smtClean="0"/>
              <a:t>Hlookup</a:t>
            </a:r>
            <a:r>
              <a:rPr lang="en-US" kern="0" dirty="0"/>
              <a:t> - pull in information from a table of data based on a unique identifier </a:t>
            </a:r>
          </a:p>
        </p:txBody>
      </p:sp>
      <p:sp>
        <p:nvSpPr>
          <p:cNvPr id="8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VLOOKUP(</a:t>
            </a:r>
            <a:r>
              <a:rPr lang="en-US" sz="3000" dirty="0" err="1"/>
              <a:t>lookup_value</a:t>
            </a:r>
            <a:r>
              <a:rPr lang="en-US" sz="3000" dirty="0"/>
              <a:t>, </a:t>
            </a:r>
            <a:r>
              <a:rPr lang="en-US" sz="3000" dirty="0" err="1"/>
              <a:t>table_array</a:t>
            </a:r>
            <a:r>
              <a:rPr lang="en-US" sz="3000" dirty="0"/>
              <a:t>, </a:t>
            </a:r>
            <a:r>
              <a:rPr lang="en-US" sz="3000" dirty="0" err="1"/>
              <a:t>col_index_num</a:t>
            </a:r>
            <a:r>
              <a:rPr lang="en-US" sz="3000" dirty="0"/>
              <a:t>, </a:t>
            </a:r>
            <a:r>
              <a:rPr lang="en-US" sz="3000" dirty="0" err="1"/>
              <a:t>range_lookup</a:t>
            </a:r>
            <a:r>
              <a:rPr lang="en-US" sz="3000" dirty="0"/>
              <a:t>)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249924" y="1517332"/>
            <a:ext cx="1759288" cy="713512"/>
          </a:xfrm>
          <a:prstGeom prst="wedgeRectCallout">
            <a:avLst>
              <a:gd name="adj1" fmla="val 48335"/>
              <a:gd name="adj2" fmla="val 861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value we are looking up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312536" y="1106138"/>
            <a:ext cx="2704561" cy="1124706"/>
          </a:xfrm>
          <a:prstGeom prst="wedgeRectCallout">
            <a:avLst>
              <a:gd name="adj1" fmla="val 15335"/>
              <a:gd name="adj2" fmla="val 7750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table that contains both the location of the lookup value and the data we are looking for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1732210" y="3646056"/>
            <a:ext cx="2389029" cy="867989"/>
          </a:xfrm>
          <a:prstGeom prst="wedgeRectCallout">
            <a:avLst>
              <a:gd name="adj1" fmla="val 15835"/>
              <a:gd name="adj2" fmla="val -64269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column number that contains the value you are looking </a:t>
            </a:r>
            <a:r>
              <a:rPr lang="en-US" dirty="0" smtClean="0">
                <a:solidFill>
                  <a:schemeClr val="tx1"/>
                </a:solidFill>
              </a:rPr>
              <a:t>for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235263" y="3646056"/>
            <a:ext cx="2781835" cy="1106248"/>
          </a:xfrm>
          <a:prstGeom prst="wedgeRectCallout">
            <a:avLst>
              <a:gd name="adj1" fmla="val -27165"/>
              <a:gd name="adj2" fmla="val -6180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</a:t>
            </a:r>
            <a:r>
              <a:rPr lang="en-US" dirty="0" smtClean="0">
                <a:solidFill>
                  <a:schemeClr val="tx1"/>
                </a:solidFill>
              </a:rPr>
              <a:t>Whether </a:t>
            </a:r>
            <a:r>
              <a:rPr lang="en-US" dirty="0">
                <a:solidFill>
                  <a:schemeClr val="tx1"/>
                </a:solidFill>
              </a:rPr>
              <a:t>to look for approximate </a:t>
            </a:r>
            <a:r>
              <a:rPr lang="en-US" dirty="0" smtClean="0">
                <a:solidFill>
                  <a:schemeClr val="tx1"/>
                </a:solidFill>
              </a:rPr>
              <a:t>of exact matches: it </a:t>
            </a:r>
            <a:r>
              <a:rPr lang="en-US" dirty="0">
                <a:solidFill>
                  <a:schemeClr val="tx1"/>
                </a:solidFill>
              </a:rPr>
              <a:t>can be either </a:t>
            </a:r>
            <a:r>
              <a:rPr lang="en-US" dirty="0" smtClean="0">
                <a:solidFill>
                  <a:schemeClr val="tx1"/>
                </a:solidFill>
              </a:rPr>
              <a:t>TRUE (approximate)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FALSE (exact)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1570393" y="4436101"/>
            <a:ext cx="2712661" cy="1748084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The leftmost column </a:t>
            </a:r>
            <a:r>
              <a:rPr lang="en-US" sz="1400" b="1" dirty="0" smtClean="0">
                <a:solidFill>
                  <a:schemeClr val="tx1"/>
                </a:solidFill>
              </a:rPr>
              <a:t>of the table defined is 1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08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21" y="1290097"/>
            <a:ext cx="7729240" cy="418342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 your function's </a:t>
            </a:r>
            <a:r>
              <a:rPr lang="en-US" sz="2000" b="1" dirty="0" err="1"/>
              <a:t>Col_Index_Num</a:t>
            </a:r>
            <a:r>
              <a:rPr lang="en-US" sz="2000" dirty="0"/>
              <a:t> is larger than the number of columns in your </a:t>
            </a:r>
            <a:r>
              <a:rPr lang="en-US" sz="2000" b="1" dirty="0" err="1"/>
              <a:t>Table_Array</a:t>
            </a:r>
            <a:r>
              <a:rPr lang="en-US" sz="2000" dirty="0"/>
              <a:t>, your VLOOKUP function will return a </a:t>
            </a:r>
            <a:r>
              <a:rPr lang="en-US" sz="2000" b="1" dirty="0"/>
              <a:t>#REF!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your function's </a:t>
            </a:r>
            <a:r>
              <a:rPr lang="en-US" sz="2000" b="1" dirty="0" err="1"/>
              <a:t>Col_Index_Num</a:t>
            </a:r>
            <a:r>
              <a:rPr lang="en-US" sz="2000" dirty="0"/>
              <a:t> is less than 1, your VLOOKUP function will return a </a:t>
            </a:r>
            <a:r>
              <a:rPr lang="en-US" sz="2000" b="1" dirty="0"/>
              <a:t>#VALUE!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input FALSE (or 0) for your </a:t>
            </a:r>
            <a:r>
              <a:rPr lang="en-US" sz="2000" b="1" dirty="0" err="1"/>
              <a:t>Range_Lookup</a:t>
            </a:r>
            <a:r>
              <a:rPr lang="en-US" sz="2000" dirty="0"/>
              <a:t> parameter and no exact match can be found, your VLOOKUP function will return a </a:t>
            </a:r>
            <a:r>
              <a:rPr lang="en-US" sz="2000" b="1" dirty="0"/>
              <a:t>#N/A</a:t>
            </a:r>
            <a:r>
              <a:rPr lang="en-US" sz="2000" dirty="0"/>
              <a:t> </a:t>
            </a:r>
            <a:r>
              <a:rPr lang="en-US" sz="2000" dirty="0" smtClean="0"/>
              <a:t>error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9063" y="217845"/>
            <a:ext cx="86185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Vlookup</a:t>
            </a:r>
            <a:r>
              <a:rPr lang="en-US" kern="0" dirty="0" smtClean="0"/>
              <a:t>/</a:t>
            </a:r>
            <a:r>
              <a:rPr lang="en-US" kern="0" dirty="0" err="1" smtClean="0"/>
              <a:t>Hlookup</a:t>
            </a:r>
            <a:r>
              <a:rPr lang="en-US" kern="0" dirty="0"/>
              <a:t> </a:t>
            </a:r>
            <a:r>
              <a:rPr lang="en-US" kern="0" dirty="0" smtClean="0"/>
              <a:t>– Possible errors that can occur</a:t>
            </a:r>
            <a:endParaRPr lang="en-US" kern="0" dirty="0"/>
          </a:p>
        </p:txBody>
      </p:sp>
      <p:sp>
        <p:nvSpPr>
          <p:cNvPr id="8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0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48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Index - </a:t>
            </a:r>
            <a:r>
              <a:rPr lang="en-US" kern="0" dirty="0" smtClean="0"/>
              <a:t>returns </a:t>
            </a:r>
            <a:r>
              <a:rPr lang="en-US" kern="0" dirty="0"/>
              <a:t>a value or the reference to a value from within a table or range</a:t>
            </a:r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3119028"/>
            <a:ext cx="8054148" cy="415498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INDEX(array, </a:t>
            </a:r>
            <a:r>
              <a:rPr lang="en-US" sz="3000" dirty="0" err="1"/>
              <a:t>row_num</a:t>
            </a:r>
            <a:r>
              <a:rPr lang="en-US" sz="3000" dirty="0"/>
              <a:t>, [</a:t>
            </a:r>
            <a:r>
              <a:rPr lang="en-US" sz="3000" dirty="0" err="1"/>
              <a:t>column_num</a:t>
            </a:r>
            <a:r>
              <a:rPr lang="en-US" sz="3000" dirty="0"/>
              <a:t>])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96406" y="2002662"/>
            <a:ext cx="2169521" cy="861291"/>
          </a:xfrm>
          <a:prstGeom prst="wedgeRectCallout">
            <a:avLst>
              <a:gd name="adj1" fmla="val 32335"/>
              <a:gd name="adj2" fmla="val 7627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A range of cells or an array constant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869686" y="1545463"/>
            <a:ext cx="2752966" cy="1246341"/>
          </a:xfrm>
          <a:prstGeom prst="wedgeRectCallout">
            <a:avLst>
              <a:gd name="adj1" fmla="val -9991"/>
              <a:gd name="adj2" fmla="val 73320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Selects the row in array from which to return a value. If </a:t>
            </a:r>
            <a:r>
              <a:rPr lang="en-US" dirty="0" err="1">
                <a:solidFill>
                  <a:schemeClr val="tx1"/>
                </a:solidFill>
              </a:rPr>
              <a:t>Row_num</a:t>
            </a:r>
            <a:r>
              <a:rPr lang="en-US" dirty="0">
                <a:solidFill>
                  <a:schemeClr val="tx1"/>
                </a:solidFill>
              </a:rPr>
              <a:t> is omitted, </a:t>
            </a:r>
            <a:r>
              <a:rPr lang="en-US" dirty="0" err="1">
                <a:solidFill>
                  <a:schemeClr val="tx1"/>
                </a:solidFill>
              </a:rPr>
              <a:t>Column_num</a:t>
            </a:r>
            <a:r>
              <a:rPr lang="en-US" dirty="0">
                <a:solidFill>
                  <a:schemeClr val="tx1"/>
                </a:solidFill>
              </a:rPr>
              <a:t> is required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787201" y="1606485"/>
            <a:ext cx="2877373" cy="1185319"/>
          </a:xfrm>
          <a:prstGeom prst="wedgeRectCallout">
            <a:avLst>
              <a:gd name="adj1" fmla="val -23792"/>
              <a:gd name="adj2" fmla="val 80037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Selects the column in array from which to return a value. If </a:t>
            </a:r>
            <a:r>
              <a:rPr lang="en-US" dirty="0" err="1">
                <a:solidFill>
                  <a:schemeClr val="tx1"/>
                </a:solidFill>
              </a:rPr>
              <a:t>Column_num</a:t>
            </a:r>
            <a:r>
              <a:rPr lang="en-US" dirty="0">
                <a:solidFill>
                  <a:schemeClr val="tx1"/>
                </a:solidFill>
              </a:rPr>
              <a:t> is omitted, </a:t>
            </a:r>
            <a:r>
              <a:rPr lang="en-US" dirty="0" err="1">
                <a:solidFill>
                  <a:schemeClr val="tx1"/>
                </a:solidFill>
              </a:rPr>
              <a:t>Row_num</a:t>
            </a:r>
            <a:r>
              <a:rPr lang="en-US" dirty="0">
                <a:solidFill>
                  <a:schemeClr val="tx1"/>
                </a:solidFill>
              </a:rPr>
              <a:t> is required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46479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9" name="Rectangle 38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solidFill>
            <a:srgbClr val="D6D7D9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 smtClean="0">
                <a:sym typeface="+mn-lt"/>
              </a:rPr>
              <a:t>Excel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11" name="Rectangle 10">
            <a:hlinkClick r:id="rId15" action="ppaction://hlinksldjump"/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Structure of an Excel document</a:t>
            </a:r>
            <a:endParaRPr lang="en-US" noProof="0" dirty="0" smtClean="0"/>
          </a:p>
        </p:txBody>
      </p:sp>
      <p:sp>
        <p:nvSpPr>
          <p:cNvPr id="13" name="Rectangle 12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Excel toolbar</a:t>
            </a:r>
            <a:endParaRPr lang="en-US" noProof="0" dirty="0" smtClean="0"/>
          </a:p>
        </p:txBody>
      </p:sp>
      <p:sp>
        <p:nvSpPr>
          <p:cNvPr id="12" name="Rectangle 11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Entering data into cells</a:t>
            </a:r>
            <a:endParaRPr lang="en-US" noProof="0" dirty="0" smtClean="0"/>
          </a:p>
        </p:txBody>
      </p:sp>
      <p:sp>
        <p:nvSpPr>
          <p:cNvPr id="44" name="Rectangle 43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20" name="Rectangle 19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20908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49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Match </a:t>
            </a:r>
            <a:r>
              <a:rPr lang="en-US" kern="0" dirty="0"/>
              <a:t>- </a:t>
            </a:r>
            <a:r>
              <a:rPr lang="en-US" dirty="0"/>
              <a:t>searches for a specified item in a range of cells, and then returns the relative position of that item in the range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8309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3000" dirty="0"/>
              <a:t>MATCH(</a:t>
            </a:r>
            <a:r>
              <a:rPr lang="en-US" sz="3000" dirty="0" err="1"/>
              <a:t>lookup_value</a:t>
            </a:r>
            <a:r>
              <a:rPr lang="en-US" sz="3000" dirty="0"/>
              <a:t>, </a:t>
            </a:r>
            <a:r>
              <a:rPr lang="en-US" sz="3000" dirty="0" err="1"/>
              <a:t>lookup_array</a:t>
            </a:r>
            <a:r>
              <a:rPr lang="en-US" sz="3000" dirty="0"/>
              <a:t>, [</a:t>
            </a:r>
            <a:r>
              <a:rPr lang="en-US" sz="3000" dirty="0" err="1"/>
              <a:t>match_type</a:t>
            </a:r>
            <a:r>
              <a:rPr lang="en-US" sz="3000" dirty="0" smtClean="0"/>
              <a:t>])</a:t>
            </a:r>
            <a:endParaRPr lang="en-US" sz="3000" dirty="0"/>
          </a:p>
        </p:txBody>
      </p:sp>
      <p:sp>
        <p:nvSpPr>
          <p:cNvPr id="8" name="Rectangular Callout 7"/>
          <p:cNvSpPr/>
          <p:nvPr/>
        </p:nvSpPr>
        <p:spPr>
          <a:xfrm>
            <a:off x="2473313" y="1515186"/>
            <a:ext cx="2169521" cy="861291"/>
          </a:xfrm>
          <a:prstGeom prst="wedgeRectCallout">
            <a:avLst>
              <a:gd name="adj1" fmla="val 1763"/>
              <a:gd name="adj2" fmla="val 7029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value that you want to match in </a:t>
            </a:r>
            <a:r>
              <a:rPr lang="en-US" dirty="0" err="1">
                <a:solidFill>
                  <a:schemeClr val="tx1"/>
                </a:solidFill>
              </a:rPr>
              <a:t>lookup_array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419703" y="1487509"/>
            <a:ext cx="2752966" cy="793576"/>
          </a:xfrm>
          <a:prstGeom prst="wedgeRectCallout">
            <a:avLst>
              <a:gd name="adj1" fmla="val -9991"/>
              <a:gd name="adj2" fmla="val 73320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Required. The range of cells being searched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87467" y="3569003"/>
            <a:ext cx="2877373" cy="1574791"/>
          </a:xfrm>
          <a:prstGeom prst="wedgeRectCallout">
            <a:avLst>
              <a:gd name="adj1" fmla="val -42367"/>
              <a:gd name="adj2" fmla="val -65534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Optional. The number -1, 0, or 1. The </a:t>
            </a:r>
            <a:r>
              <a:rPr lang="en-US" dirty="0" err="1">
                <a:solidFill>
                  <a:schemeClr val="tx1"/>
                </a:solidFill>
              </a:rPr>
              <a:t>match_type</a:t>
            </a:r>
            <a:r>
              <a:rPr lang="en-US" dirty="0">
                <a:solidFill>
                  <a:schemeClr val="tx1"/>
                </a:solidFill>
              </a:rPr>
              <a:t> argument specifies how Excel matches </a:t>
            </a:r>
            <a:r>
              <a:rPr lang="en-US" dirty="0" err="1">
                <a:solidFill>
                  <a:schemeClr val="tx1"/>
                </a:solidFill>
              </a:rPr>
              <a:t>lookup_value</a:t>
            </a:r>
            <a:r>
              <a:rPr lang="en-US" dirty="0">
                <a:solidFill>
                  <a:schemeClr val="tx1"/>
                </a:solidFill>
              </a:rPr>
              <a:t> with values in </a:t>
            </a:r>
            <a:r>
              <a:rPr lang="en-US" dirty="0" err="1">
                <a:solidFill>
                  <a:schemeClr val="tx1"/>
                </a:solidFill>
              </a:rPr>
              <a:t>lookup_array</a:t>
            </a:r>
            <a:r>
              <a:rPr lang="en-US" dirty="0">
                <a:solidFill>
                  <a:schemeClr val="tx1"/>
                </a:solidFill>
              </a:rPr>
              <a:t>. The default value for this argument is 1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45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3517-4AB6-4CA0-A7F4-F2D0C102A846}" type="slidenum">
              <a:rPr lang="es-CO" smtClean="0"/>
              <a:pPr/>
              <a:t>50</a:t>
            </a:fld>
            <a:r>
              <a:rPr lang="es-CO" smtClean="0"/>
              <a:t> </a:t>
            </a:r>
            <a:endParaRPr lang="es-CO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9063" y="217845"/>
            <a:ext cx="861853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2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INDEX(Match) </a:t>
            </a:r>
            <a:r>
              <a:rPr lang="en-US" kern="0" dirty="0"/>
              <a:t>- </a:t>
            </a:r>
            <a:r>
              <a:rPr lang="en-US" dirty="0"/>
              <a:t>searches for a specified item in a range of cells, and then returns the relative position of that item in the range</a:t>
            </a:r>
            <a:endParaRPr lang="en-US" kern="0" dirty="0"/>
          </a:p>
        </p:txBody>
      </p:sp>
      <p:sp>
        <p:nvSpPr>
          <p:cNvPr id="6" name="McK 3. Unit of measur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err="1" smtClean="0">
                <a:solidFill>
                  <a:srgbClr val="808080"/>
                </a:solidFill>
              </a:rPr>
              <a:t>Logical</a:t>
            </a:r>
            <a:r>
              <a:rPr lang="es-CO" sz="1400" b="0" baseline="0" dirty="0" smtClean="0">
                <a:solidFill>
                  <a:srgbClr val="808080"/>
                </a:solidFill>
              </a:rPr>
              <a:t> </a:t>
            </a:r>
            <a:r>
              <a:rPr lang="es-CO" sz="1400" b="0" baseline="0" dirty="0" err="1" smtClean="0">
                <a:solidFill>
                  <a:srgbClr val="808080"/>
                </a:solidFill>
              </a:rPr>
              <a:t>functions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1257" y="2603875"/>
            <a:ext cx="8054148" cy="775597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US" sz="2800" dirty="0"/>
              <a:t>INDEX(array, </a:t>
            </a:r>
            <a:r>
              <a:rPr lang="en-US" sz="2800" dirty="0" err="1" smtClean="0"/>
              <a:t>row_num</a:t>
            </a:r>
            <a:r>
              <a:rPr lang="en-US" sz="2800" dirty="0" smtClean="0"/>
              <a:t>, MATCH(</a:t>
            </a:r>
            <a:r>
              <a:rPr lang="en-US" sz="2800" dirty="0" err="1" smtClean="0"/>
              <a:t>lookup_value</a:t>
            </a:r>
            <a:r>
              <a:rPr lang="en-US" sz="2800" dirty="0"/>
              <a:t>, </a:t>
            </a:r>
            <a:r>
              <a:rPr lang="en-US" sz="2800" dirty="0" err="1"/>
              <a:t>lookup_array</a:t>
            </a:r>
            <a:r>
              <a:rPr lang="en-US" sz="2800" dirty="0"/>
              <a:t>, [</a:t>
            </a:r>
            <a:r>
              <a:rPr lang="en-US" sz="2800" dirty="0" err="1"/>
              <a:t>match_type</a:t>
            </a:r>
            <a:r>
              <a:rPr lang="en-US" sz="2800" dirty="0" smtClean="0"/>
              <a:t>]))</a:t>
            </a:r>
            <a:endParaRPr lang="en-US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2473313" y="1515186"/>
            <a:ext cx="2169521" cy="861291"/>
          </a:xfrm>
          <a:prstGeom prst="wedgeRectCallout">
            <a:avLst>
              <a:gd name="adj1" fmla="val 1763"/>
              <a:gd name="adj2" fmla="val 7029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You can also use a Match function to determine the row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552399" y="3518752"/>
            <a:ext cx="2983927" cy="2326699"/>
          </a:xfrm>
          <a:prstGeom prst="irregularSeal1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The combo Index/Match is a more powerful version of </a:t>
            </a:r>
            <a:r>
              <a:rPr lang="en-US" sz="1400" b="1" dirty="0" err="1" smtClean="0">
                <a:solidFill>
                  <a:schemeClr val="tx1"/>
                </a:solidFill>
              </a:rPr>
              <a:t>vlookup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687467" y="3729989"/>
            <a:ext cx="2877373" cy="1183301"/>
          </a:xfrm>
          <a:prstGeom prst="wedgeRectCallout">
            <a:avLst>
              <a:gd name="adj1" fmla="val -15735"/>
              <a:gd name="adj2" fmla="val -69623"/>
            </a:avLst>
          </a:prstGeom>
          <a:noFill/>
          <a:ln w="952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When nesting formulas you have to pay close attention to the parenthesis in order not to mess up the calculations!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2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1218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62" name="Rectangle 61">
            <a:hlinkClick r:id="rId14" action="ppaction://hlinksldjump"/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gray">
          <a:xfrm>
            <a:off x="2844800" y="19367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Intro</a:t>
            </a:r>
            <a:endParaRPr lang="en-US" noProof="0" dirty="0" smtClean="0">
              <a:sym typeface="+mn-lt"/>
            </a:endParaRPr>
          </a:p>
        </p:txBody>
      </p:sp>
      <p:sp>
        <p:nvSpPr>
          <p:cNvPr id="63" name="Rectangle 62">
            <a:hlinkClick r:id="rId15" action="ppaction://hlinksldjump"/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844800" y="2343150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b="1" dirty="0" smtClean="0">
                <a:sym typeface="+mn-lt"/>
              </a:rPr>
              <a:t>Excel 101</a:t>
            </a:r>
            <a:endParaRPr lang="en-US" b="1" noProof="0" dirty="0" smtClean="0">
              <a:sym typeface="+mn-lt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844800" y="2749550"/>
            <a:ext cx="3271838" cy="407988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2550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b="1" dirty="0" smtClean="0"/>
              <a:t>Structure of an Excel document</a:t>
            </a:r>
            <a:endParaRPr lang="en-US" b="1" noProof="0" dirty="0" smtClean="0"/>
          </a:p>
        </p:txBody>
      </p:sp>
      <p:sp>
        <p:nvSpPr>
          <p:cNvPr id="15" name="Rectangle 14">
            <a:hlinkClick r:id="rId16" action="ppaction://hlinksldjump"/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2844800" y="3157538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Excel toolbar</a:t>
            </a:r>
            <a:endParaRPr lang="en-US" noProof="0" dirty="0" smtClean="0"/>
          </a:p>
        </p:txBody>
      </p:sp>
      <p:sp>
        <p:nvSpPr>
          <p:cNvPr id="20" name="Rectangle 19">
            <a:hlinkClick r:id="rId17" action="ppaction://hlinksldjump"/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844800" y="3563938"/>
            <a:ext cx="327183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255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en-US" altLang="en-US" dirty="0" smtClean="0"/>
              <a:t>Entering data into cells</a:t>
            </a:r>
            <a:endParaRPr lang="en-US" noProof="0" dirty="0" smtClean="0"/>
          </a:p>
        </p:txBody>
      </p:sp>
      <p:sp>
        <p:nvSpPr>
          <p:cNvPr id="67" name="Rectangle 66">
            <a:hlinkClick r:id="rId18" action="ppaction://hlinksldjump"/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2844800" y="39719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Math Operations</a:t>
            </a:r>
            <a:endParaRPr lang="en-US" noProof="0" dirty="0" smtClean="0">
              <a:sym typeface="+mn-lt"/>
            </a:endParaRPr>
          </a:p>
        </p:txBody>
      </p:sp>
      <p:sp>
        <p:nvSpPr>
          <p:cNvPr id="23" name="Rectangle 22">
            <a:hlinkClick r:id="rId19" action="ppaction://hlinksldjump"/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844800" y="4378325"/>
            <a:ext cx="32718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D7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963" tIns="80963" rIns="0" bIns="80963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en-US" dirty="0" smtClean="0">
                <a:sym typeface="+mn-lt"/>
              </a:rPr>
              <a:t>Formulas 101</a:t>
            </a:r>
            <a:endParaRPr lang="en-US" noProof="0" dirty="0" smtClean="0">
              <a:sym typeface="+mn-lt"/>
            </a:endParaRPr>
          </a:p>
        </p:txBody>
      </p:sp>
      <p:sp>
        <p:nvSpPr>
          <p:cNvPr id="9" name="McK 1. On-page tracker" hidden="1"/>
          <p:cNvSpPr>
            <a:spLocks noChangeArrowheads="1"/>
          </p:cNvSpPr>
          <p:nvPr/>
        </p:nvSpPr>
        <p:spPr bwMode="auto">
          <a:xfrm>
            <a:off x="119063" y="10054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</p:spTree>
    <p:extLst>
      <p:ext uri="{BB962C8B-B14F-4D97-AF65-F5344CB8AC3E}">
        <p14:creationId xmlns:p14="http://schemas.microsoft.com/office/powerpoint/2010/main" val="357189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5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8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64" y="1266398"/>
            <a:ext cx="5324536" cy="332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29" y="4759046"/>
            <a:ext cx="913260" cy="1235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13" y="4721942"/>
            <a:ext cx="2690086" cy="13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603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0" name="think-cell Slide" r:id="rId14" imgW="581" imgH="586" progId="TCLayout.ActiveDocument.1">
                  <p:embed/>
                </p:oleObj>
              </mc:Choice>
              <mc:Fallback>
                <p:oleObj name="think-cell Slide" r:id="rId14" imgW="581" imgH="5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" y="230188"/>
            <a:ext cx="8618538" cy="338554"/>
          </a:xfrm>
        </p:spPr>
        <p:txBody>
          <a:bodyPr/>
          <a:lstStyle/>
          <a:p>
            <a:r>
              <a:rPr lang="en-US" dirty="0" smtClean="0"/>
              <a:t>Structure of an </a:t>
            </a:r>
            <a:r>
              <a:rPr lang="en-US" dirty="0"/>
              <a:t>E</a:t>
            </a:r>
            <a:r>
              <a:rPr lang="en-US" dirty="0" smtClean="0"/>
              <a:t>xcel document</a:t>
            </a:r>
            <a:endParaRPr lang="en-US" dirty="0"/>
          </a:p>
        </p:txBody>
      </p:sp>
      <p:sp>
        <p:nvSpPr>
          <p:cNvPr id="950277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9062" y="21466"/>
            <a:ext cx="36560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1400" b="0" baseline="0" dirty="0" smtClean="0">
                <a:solidFill>
                  <a:srgbClr val="808080"/>
                </a:solidFill>
              </a:rPr>
              <a:t>Excel 101</a:t>
            </a:r>
            <a:endParaRPr lang="es-CO" sz="1400" b="0" baseline="0" dirty="0">
              <a:solidFill>
                <a:srgbClr val="80808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1665" y="1266398"/>
            <a:ext cx="2829663" cy="169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Workbook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5" name="Rectangle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8903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Columns</a:t>
            </a:r>
            <a:endParaRPr lang="es-ES" b="1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02309" y="3144624"/>
            <a:ext cx="1786478" cy="1093751"/>
            <a:chOff x="661492" y="2640558"/>
            <a:chExt cx="1786478" cy="1093751"/>
          </a:xfrm>
        </p:grpSpPr>
        <p:sp>
          <p:nvSpPr>
            <p:cNvPr id="19" name="Rectangle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7330" y="2640558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24337" y="2711045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91344" y="2781532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57100" y="2852019"/>
              <a:ext cx="1290640" cy="81180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endParaRPr lang="es-ES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1492" y="2922506"/>
              <a:ext cx="1290640" cy="811803"/>
            </a:xfrm>
            <a:prstGeom prst="rect">
              <a:avLst/>
            </a:prstGeom>
            <a:solidFill>
              <a:srgbClr val="B2B2B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DDDDDD"/>
              </a:outerShdw>
            </a:effectLst>
          </p:spPr>
          <p:txBody>
            <a:bodyPr anchor="ctr"/>
            <a:lstStyle>
              <a:lvl1pPr algn="l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algn="l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Tx/>
              </a:pPr>
              <a:r>
                <a:rPr lang="es-ES" b="1" dirty="0" err="1" smtClean="0">
                  <a:solidFill>
                    <a:schemeClr val="tx2"/>
                  </a:solidFill>
                </a:rPr>
                <a:t>Sheets</a:t>
              </a:r>
              <a:endParaRPr lang="es-E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Rectangle 3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6497" y="4402844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Rows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1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43174" y="5086511"/>
            <a:ext cx="1066645" cy="5040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DDDDDD"/>
            </a:outerShdw>
          </a:effectLst>
        </p:spPr>
        <p:txBody>
          <a:bodyPr anchor="ctr"/>
          <a:lstStyle>
            <a:lvl1pPr algn="l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algn="l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algn="l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algn="l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algn="l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</a:pPr>
            <a:r>
              <a:rPr lang="es-ES" b="1" dirty="0" err="1" smtClean="0">
                <a:solidFill>
                  <a:schemeClr val="tx2"/>
                </a:solidFill>
              </a:rPr>
              <a:t>Cells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07" y="1592703"/>
            <a:ext cx="5417264" cy="33857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03054" y="4282226"/>
            <a:ext cx="1352281" cy="74053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3J8k9EQ42ZYM5PBWFHN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NWYr5sQ4aOJCZMDHpdb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A5e2MSQumtvzg.v_FSa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mjdQ6wQ9S8jUspU1xWs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dCO9DhSiqL7w_.2gDPF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wYvGbaQ8GFvuRDIR4l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yDqXPuQJq8J9X8P5YxP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3J8k9EQ42ZYM5PBWFHN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NWYr5sQ4aOJCZMDHpdb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A5e2MSQumtvzg.v_FSa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SvFhsoSCmVyU2hCbLC4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dCO9DhSiqL7w_.2gDP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wYvGbaQ8GFvuRDIR4l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oZJoIOSkOM2bW6Yl7FB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CRTHk0R.Gt4qTssR3iS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75xgXNQ_agrXRd5qfi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1Ch9jnS.C6O5jJXsBKj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2.hxqsTJGcXcnS4D6Hq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eKLDfTTIGYm8LWgr_MV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l9OfZnTAy8Tlt51VOow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OMzgKcQGuUrq.cvPOH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yrKr.XS3iDXWtJvgWv3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6IQV35SSUaaSH72qApw1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N4rygBSc.d03fwQ3lIs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5yXowrTeS9Yo.hnZCF5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vrxhjUSMWQIsSLZA230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12oXFgSYK10KW5gByXz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Dl1J3kQsmMHCKF6PC33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zRu3pbRPaLbEm_.wNu0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fdBGeeTVC8CwFr6732L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tYlSUrTB2b.M5wyILSe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3XOuVCS7Oo1MN9RXeu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rA9SVpQveO.grmeIgAU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5Bp1AyTgKOnrVdiE0fC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.62s8eR0GCX9TcC8ty0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3gVnXjTF6ZNDseskjpJ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pPaz.7Qh.0T2OiBaR9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1FVNB3SEGpMDz3w49dv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.WVLBLRV6aAci7n6X5d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nnF0auRh6vrMNBRymME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_e4AwsT2G7Ux3CmcBDD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Tb3w.tRx2FczJkv7h_i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  <p:tag name="THINKCELLSHAPEDONOTDELETE" val="poSLLR2Z7nUmSsqeKLCq0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1_wl1TU0eKUPwiQB6Ow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XG7hDaSp2r_lUs4HkMN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4dOFdKQniE5ZGDD.jQe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3ChgMeTMGIXtSbMPHCs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42iHkqRIWSE49yDjBhZ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rAdhPjQ0W7xdCCYOJ.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csMVnRoGPBoxJv.SXd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LhtUKzTxWVPQOuCuqXe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I_HTV8R22twKov7wohU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cP.7ClRu.MwpgSyLrFF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nGbaROT5KN3ZUzSZ4MC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Yj3eBdQEGAfiI2JoLJ_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RyQSDMTyiRCRbrWT7bx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lO_KF9QDedbdnVX7Xa7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Z0hufkTBi.FqVrOE2De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ODznFTTZaoObwDIukxv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rJkHKYSL2Rb4huGkzj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CUknSQUyBsRzm7.9HG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CTEavZkECCjKyHd5t1L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CUknSQUyBsRzm7.9HG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BunQxuTQqeXZ5wg5Obg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927vyKQYq63hXTTPN5U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tgudlIQvOKy26E_85vo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Qsp_CARg2TkTbbtoDOe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0ndXbPQFC5CgwbPKDv0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TE.j9iTt2PtknTk69Kh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NaCQGySkGeV5PD0IQm_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nMMPmPRpqgevAMC6tAF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CUknSQUyBsRzm7.9H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bCUknSQUyBsRzm7.9HG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VxA._nRxeEP7bvt9AcQ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g3TW.rQSG05pmiOhTHX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LzQmmFRdmYuCWW5ZUCQ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EPkLAhR1a.5mZ5SbE4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2xbSarS9KxGP1bF_E4O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aY5YlXTMayfUbuUiORy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S1X5ZRJKcIwcMX5O3u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nplio4TRScr7JpAtP7h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0MG.vW6QRymC0eqn8Kyy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5lA0LrTXa6p5oOmii6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YurdqzT9e8yscGXB6f_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u915mQRO6k8tmZbBV_x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qdlu3RSbORwBqkn3fu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3CUqhmSxmF8P6.yX76f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TZCEHURJ6mNKhWygN3i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qWnD7BQC2ncV7ZCrHkI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7XZswaTrWPpL48qmIte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PzZ4AvQcaMrH4y9a2K5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eAXQMvR1GPLyCNNz3Bh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z4prGlT4.YD2IRBI2p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Xjeqd2Ru6z2F4anfc9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2XkDgVT6q7lO1A4E3w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froBYfTxOP5wS6Apso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ZHjWkQQW2Azrw7hkid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_tILh7SoWntr95isoyW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Y0zywST2CQltaPK3y5.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Vpy9eKSvKPcVoEC8oec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xEa4aQDki9r6OXDA4M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xKazY3QrOFPUNVMK67Y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8nx9eQTm6uUVdPxz54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sifvHrTeObKv1ajm1Z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dyGCF7T1.HNXkIyRqd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i1FoIkRcy88lbKWY86z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rwmOsTTsG9Fdp.M_e_m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PBbKGHSCGH3Zpw25IYD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Pg4nIbb066CZz9NjLvKw"/>
  <p:tag name="RESIZ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BXjWrACke8LQPHa7jb6Q"/>
</p:tagLst>
</file>

<file path=ppt/theme/theme1.xml><?xml version="1.0" encoding="utf-8"?>
<a:theme xmlns:a="http://schemas.openxmlformats.org/drawingml/2006/main" name="ZWH040_CF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ZWH040_CF</Template>
  <TotalTime>1014</TotalTime>
  <Words>1526</Words>
  <Application>Microsoft Office PowerPoint</Application>
  <PresentationFormat>Custom</PresentationFormat>
  <Paragraphs>365</Paragraphs>
  <Slides>51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ＭＳ Ｐゴシック</vt:lpstr>
      <vt:lpstr>Arial</vt:lpstr>
      <vt:lpstr>ArialMT</vt:lpstr>
      <vt:lpstr>Calibri</vt:lpstr>
      <vt:lpstr>Helvetica</vt:lpstr>
      <vt:lpstr>inherit</vt:lpstr>
      <vt:lpstr>Wingdings</vt:lpstr>
      <vt:lpstr>ZWH040_CF</vt:lpstr>
      <vt:lpstr>think-cell Slide</vt:lpstr>
      <vt:lpstr>PowerPoint Presentation</vt:lpstr>
      <vt:lpstr>Contents</vt:lpstr>
      <vt:lpstr>PowerPoint Presentation</vt:lpstr>
      <vt:lpstr>Useful resources</vt:lpstr>
      <vt:lpstr>Contents</vt:lpstr>
      <vt:lpstr>Contents</vt:lpstr>
      <vt:lpstr>Structure of an Excel document</vt:lpstr>
      <vt:lpstr>Structure of an Excel document</vt:lpstr>
      <vt:lpstr>Structure of an Excel document</vt:lpstr>
      <vt:lpstr>Structure of an Excel document</vt:lpstr>
      <vt:lpstr>Structure of an Excel document</vt:lpstr>
      <vt:lpstr>Structure of an Excel document</vt:lpstr>
      <vt:lpstr>Contents</vt:lpstr>
      <vt:lpstr>Excel toolbar</vt:lpstr>
      <vt:lpstr>Contents</vt:lpstr>
      <vt:lpstr>Entering data into cells</vt:lpstr>
      <vt:lpstr>Contents</vt:lpstr>
      <vt:lpstr>Contents</vt:lpstr>
      <vt:lpstr>Referencing cells</vt:lpstr>
      <vt:lpstr>Referencing cells</vt:lpstr>
      <vt:lpstr>Contents</vt:lpstr>
      <vt:lpstr>Spreading formulas</vt:lpstr>
      <vt:lpstr>Spreading formulas</vt:lpstr>
      <vt:lpstr>Contents</vt:lpstr>
      <vt:lpstr>Absolute references</vt:lpstr>
      <vt:lpstr>Absolute references</vt:lpstr>
      <vt:lpstr>Contents</vt:lpstr>
      <vt:lpstr>Contents</vt:lpstr>
      <vt:lpstr>Structure of formulas</vt:lpstr>
      <vt:lpstr>Structure of formulas</vt:lpstr>
      <vt:lpstr>Types of formulas</vt:lpstr>
      <vt:lpstr>Types of formulas</vt:lpstr>
      <vt:lpstr>Contents</vt:lpstr>
      <vt:lpstr>=SUM</vt:lpstr>
      <vt:lpstr>=COUNT</vt:lpstr>
      <vt:lpstr>=COUNTA</vt:lpstr>
      <vt:lpstr>Contents</vt:lpstr>
      <vt:lpstr>CONCATENATE(text1, [text2], [text3],…)</vt:lpstr>
      <vt:lpstr>LEN(text)</vt:lpstr>
      <vt:lpstr>LEFT(text, [num_chars]) RIGHT(text,[num_chars]) MID(text, start_num, num_chars)</vt:lpstr>
      <vt:lpstr>Contents</vt:lpstr>
      <vt:lpstr>IF(logical_test, [value_if_true], [value_if_false])</vt:lpstr>
      <vt:lpstr>PowerPoint Presentation</vt:lpstr>
      <vt:lpstr>SUMIF(range, criteria, [sum_range]) </vt:lpstr>
      <vt:lpstr>SUMPRODUCT (array1, [array2], [array3], ...)</vt:lpstr>
      <vt:lpstr>SUMPRODUCT (array1, array2,  (array3 = “condition”)*1)</vt:lpstr>
      <vt:lpstr>VLOOKUP(lookup_value, table_array, col_index_num, range_lookup)</vt:lpstr>
      <vt:lpstr>PowerPoint Presentation</vt:lpstr>
      <vt:lpstr>INDEX(array, row_num, [column_num])</vt:lpstr>
      <vt:lpstr>MATCH(lookup_value, lookup_array, [match_type])</vt:lpstr>
      <vt:lpstr>INDEX(array, row_num, MATCH(lookup_value, lookup_array, [match_type]))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- 101</dc:title>
  <dc:creator>George Cook Marvin</dc:creator>
  <cp:lastModifiedBy>Daniela Vargas</cp:lastModifiedBy>
  <cp:revision>113</cp:revision>
  <cp:lastPrinted>2008-09-19T11:06:26Z</cp:lastPrinted>
  <dcterms:created xsi:type="dcterms:W3CDTF">2013-04-05T15:23:30Z</dcterms:created>
  <dcterms:modified xsi:type="dcterms:W3CDTF">2017-05-10T13:32:45Z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Office2010WasSaved">
    <vt:lpwstr>1</vt:lpwstr>
  </property>
</Properties>
</file>