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10" r:id="rId2"/>
    <p:sldId id="424" r:id="rId3"/>
    <p:sldId id="460" r:id="rId4"/>
    <p:sldId id="461" r:id="rId5"/>
    <p:sldId id="490" r:id="rId6"/>
    <p:sldId id="449" r:id="rId7"/>
    <p:sldId id="464" r:id="rId8"/>
    <p:sldId id="485" r:id="rId9"/>
    <p:sldId id="258" r:id="rId10"/>
    <p:sldId id="411" r:id="rId11"/>
    <p:sldId id="486" r:id="rId12"/>
    <p:sldId id="462" r:id="rId13"/>
    <p:sldId id="491" r:id="rId14"/>
    <p:sldId id="429" r:id="rId15"/>
    <p:sldId id="492" r:id="rId16"/>
    <p:sldId id="412" r:id="rId17"/>
    <p:sldId id="493" r:id="rId18"/>
    <p:sldId id="463" r:id="rId19"/>
    <p:sldId id="473" r:id="rId20"/>
    <p:sldId id="494" r:id="rId21"/>
    <p:sldId id="483" r:id="rId22"/>
    <p:sldId id="474" r:id="rId23"/>
    <p:sldId id="479" r:id="rId24"/>
    <p:sldId id="495" r:id="rId25"/>
    <p:sldId id="475" r:id="rId26"/>
    <p:sldId id="496" r:id="rId27"/>
    <p:sldId id="497" r:id="rId28"/>
    <p:sldId id="476" r:id="rId29"/>
    <p:sldId id="470" r:id="rId30"/>
    <p:sldId id="471" r:id="rId31"/>
    <p:sldId id="477" r:id="rId32"/>
    <p:sldId id="499" r:id="rId33"/>
    <p:sldId id="498" r:id="rId34"/>
    <p:sldId id="501" r:id="rId35"/>
    <p:sldId id="421" r:id="rId36"/>
    <p:sldId id="500" r:id="rId37"/>
    <p:sldId id="416" r:id="rId38"/>
    <p:sldId id="469" r:id="rId39"/>
  </p:sldIdLst>
  <p:sldSz cx="8961438" cy="6721475"/>
  <p:notesSz cx="6743700" cy="9906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">
          <p15:clr>
            <a:srgbClr val="A4A3A4"/>
          </p15:clr>
        </p15:guide>
        <p15:guide id="2" pos="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808080"/>
    <a:srgbClr val="0065CC"/>
    <a:srgbClr val="91AFFF"/>
    <a:srgbClr val="00296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0" autoAdjust="0"/>
    <p:restoredTop sz="94684" autoAdjust="0"/>
  </p:normalViewPr>
  <p:slideViewPr>
    <p:cSldViewPr snapToGrid="0" snapToObjects="1">
      <p:cViewPr varScale="1">
        <p:scale>
          <a:sx n="74" d="100"/>
          <a:sy n="74" d="100"/>
        </p:scale>
        <p:origin x="987" y="33"/>
      </p:cViewPr>
      <p:guideLst>
        <p:guide orient="horz" pos="190"/>
        <p:guide pos="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524"/>
    </p:cViewPr>
  </p:sorterViewPr>
  <p:notesViewPr>
    <p:cSldViewPr snapToGrid="0" snapToObjects="1">
      <p:cViewPr varScale="1">
        <p:scale>
          <a:sx n="50" d="100"/>
          <a:sy n="50" d="100"/>
        </p:scale>
        <p:origin x="2664" y="48"/>
      </p:cViewPr>
      <p:guideLst>
        <p:guide orient="horz" pos="312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8313" y="620713"/>
            <a:ext cx="5813425" cy="435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8313" y="5322888"/>
            <a:ext cx="58134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94187" y="9526072"/>
            <a:ext cx="18755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281673" y="11025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3548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1" name="think-cell Slide" r:id="rId4" imgW="581" imgH="586" progId="TCLayout.ActiveDocument.1">
                  <p:embed/>
                </p:oleObj>
              </mc:Choice>
              <mc:Fallback>
                <p:oleObj name="think-cell Slide" r:id="rId4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4981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17030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31" name="think-cell Slide" r:id="rId4" imgW="581" imgH="586" progId="TCLayout.ActiveDocument.1">
                  <p:embed/>
                </p:oleObj>
              </mc:Choice>
              <mc:Fallback>
                <p:oleObj name="think-cell Slide" r:id="rId4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64575" y="6473825"/>
            <a:ext cx="195263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393517-4AB6-4CA0-A7F4-F2D0C102A846}" type="slidenum">
              <a:rPr lang="es-CO"/>
              <a:pPr/>
              <a:t>‹#›</a:t>
            </a:fld>
            <a:r>
              <a:rPr lang="es-CO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590D6FF9-6525-45A0-A15D-45C65CA7E60F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D25EB2DE-E87A-4198-B23E-45759A3EDB97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CF864A60-2DA9-4922-80E6-A301009D6F46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91651E3E-C6A9-4298-8C24-24907E6129A3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00F25E9F-D993-4A60-81B4-8CD0785C8E5D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D00BBA51-ABE5-4D95-B823-AE1173DB445E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FC28BF3E-4A49-4107-BFB5-65F78D05C790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80CD5830-4CE9-43AB-968A-8CD13259F4B9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</p:spTree>
    <p:extLst>
      <p:ext uri="{BB962C8B-B14F-4D97-AF65-F5344CB8AC3E}">
        <p14:creationId xmlns:p14="http://schemas.microsoft.com/office/powerpoint/2010/main" val="218125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theme" Target="../theme/theme1.xml"/><Relationship Id="rId21" Type="http://schemas.openxmlformats.org/officeDocument/2006/relationships/tags" Target="../tags/tag18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image" Target="../media/image1.emf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3330448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baseline="0" noProof="0" dirty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078573"/>
            <a:ext cx="8548687" cy="520703"/>
            <a:chOff x="75" y="3829"/>
            <a:chExt cx="5385" cy="3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63" indent="-93663"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60"/>
              <a:ext cx="517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485775" indent="-485775" defTabSz="895350">
                <a:tabLst/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</a:t>
              </a:r>
              <a:r>
                <a:rPr lang="en-US" sz="1000" baseline="0" noProof="0" dirty="0" smtClean="0">
                  <a:solidFill>
                    <a:schemeClr val="tx1"/>
                  </a:solidFill>
                  <a:latin typeface="+mn-lt"/>
                </a:rPr>
                <a:t>Source</a:t>
              </a:r>
              <a:endParaRPr lang="en-US" sz="100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356783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19112" y="6403975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en-US" sz="1200" baseline="0" noProof="0" dirty="0">
                <a:latin typeface="+mn-lt"/>
                <a:ea typeface="+mn-ea"/>
              </a:rPr>
              <a:t>|</a:t>
            </a:r>
          </a:p>
        </p:txBody>
      </p:sp>
      <p:grpSp>
        <p:nvGrpSpPr>
          <p:cNvPr id="22" name="LegendBoxes" hidden="1"/>
          <p:cNvGrpSpPr>
            <a:grpSpLocks/>
          </p:cNvGrpSpPr>
          <p:nvPr/>
        </p:nvGrpSpPr>
        <p:grpSpPr bwMode="auto">
          <a:xfrm>
            <a:off x="8034337" y="300031"/>
            <a:ext cx="703263" cy="996951"/>
            <a:chOff x="4936" y="176"/>
            <a:chExt cx="443" cy="628"/>
          </a:xfrm>
        </p:grpSpPr>
        <p:sp>
          <p:nvSpPr>
            <p:cNvPr id="2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1" name="LegendLines" hidden="1"/>
          <p:cNvGrpSpPr>
            <a:grpSpLocks/>
          </p:cNvGrpSpPr>
          <p:nvPr/>
        </p:nvGrpSpPr>
        <p:grpSpPr bwMode="auto">
          <a:xfrm>
            <a:off x="7726362" y="300031"/>
            <a:ext cx="1011238" cy="730251"/>
            <a:chOff x="4750" y="176"/>
            <a:chExt cx="637" cy="460"/>
          </a:xfrm>
        </p:grpSpPr>
        <p:sp>
          <p:nvSpPr>
            <p:cNvPr id="32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6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7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38" name="McKSticker" hidden="1"/>
          <p:cNvGrpSpPr/>
          <p:nvPr/>
        </p:nvGrpSpPr>
        <p:grpSpPr bwMode="auto">
          <a:xfrm>
            <a:off x="7852935" y="300031"/>
            <a:ext cx="884665" cy="212366"/>
            <a:chOff x="7856110" y="285750"/>
            <a:chExt cx="884665" cy="212366"/>
          </a:xfrm>
        </p:grpSpPr>
        <p:sp>
          <p:nvSpPr>
            <p:cNvPr id="39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0" name="AutoShape 31"/>
            <p:cNvCxnSpPr>
              <a:cxnSpLocks noChangeShapeType="1"/>
              <a:stCxn id="39" idx="2"/>
              <a:endCxn id="39" idx="4"/>
            </p:cNvCxnSpPr>
            <p:nvPr/>
          </p:nvCxnSpPr>
          <p:spPr bwMode="auto">
            <a:xfrm>
              <a:off x="785611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32"/>
            <p:cNvCxnSpPr>
              <a:cxnSpLocks noChangeShapeType="1"/>
              <a:stCxn id="39" idx="4"/>
              <a:endCxn id="39" idx="6"/>
            </p:cNvCxnSpPr>
            <p:nvPr/>
          </p:nvCxnSpPr>
          <p:spPr bwMode="auto">
            <a:xfrm>
              <a:off x="7856110" y="49811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LegendMoons" hidden="1"/>
          <p:cNvGrpSpPr/>
          <p:nvPr/>
        </p:nvGrpSpPr>
        <p:grpSpPr bwMode="auto">
          <a:xfrm>
            <a:off x="7967763" y="300031"/>
            <a:ext cx="769837" cy="1306516"/>
            <a:chOff x="6655594" y="273840"/>
            <a:chExt cx="769837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52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2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oleObject" Target="../embeddings/oleObject7.bin"/><Relationship Id="rId18" Type="http://schemas.openxmlformats.org/officeDocument/2006/relationships/slide" Target="slide14.xml"/><Relationship Id="rId3" Type="http://schemas.openxmlformats.org/officeDocument/2006/relationships/tags" Target="../tags/tag47.xml"/><Relationship Id="rId21" Type="http://schemas.openxmlformats.org/officeDocument/2006/relationships/slide" Target="slide34.xml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1.xml"/><Relationship Id="rId17" Type="http://schemas.openxmlformats.org/officeDocument/2006/relationships/slide" Target="slide12.xml"/><Relationship Id="rId2" Type="http://schemas.openxmlformats.org/officeDocument/2006/relationships/tags" Target="../tags/tag46.xml"/><Relationship Id="rId16" Type="http://schemas.openxmlformats.org/officeDocument/2006/relationships/slide" Target="slide9.xml"/><Relationship Id="rId20" Type="http://schemas.openxmlformats.org/officeDocument/2006/relationships/slide" Target="slide18.xml"/><Relationship Id="rId1" Type="http://schemas.openxmlformats.org/officeDocument/2006/relationships/vmlDrawing" Target="../drawings/vmlDrawing7.v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slide" Target="slide2.xml"/><Relationship Id="rId10" Type="http://schemas.openxmlformats.org/officeDocument/2006/relationships/tags" Target="../tags/tag54.xml"/><Relationship Id="rId19" Type="http://schemas.openxmlformats.org/officeDocument/2006/relationships/slide" Target="slide16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oleObject" Target="../embeddings/oleObject8.bin"/><Relationship Id="rId18" Type="http://schemas.openxmlformats.org/officeDocument/2006/relationships/slide" Target="slide14.xml"/><Relationship Id="rId3" Type="http://schemas.openxmlformats.org/officeDocument/2006/relationships/tags" Target="../tags/tag58.xml"/><Relationship Id="rId21" Type="http://schemas.openxmlformats.org/officeDocument/2006/relationships/slide" Target="slide34.xml"/><Relationship Id="rId7" Type="http://schemas.openxmlformats.org/officeDocument/2006/relationships/tags" Target="../tags/tag62.xml"/><Relationship Id="rId12" Type="http://schemas.openxmlformats.org/officeDocument/2006/relationships/slideLayout" Target="../slideLayouts/slideLayout1.xml"/><Relationship Id="rId17" Type="http://schemas.openxmlformats.org/officeDocument/2006/relationships/slide" Target="slide10.xml"/><Relationship Id="rId2" Type="http://schemas.openxmlformats.org/officeDocument/2006/relationships/tags" Target="../tags/tag57.xml"/><Relationship Id="rId16" Type="http://schemas.openxmlformats.org/officeDocument/2006/relationships/slide" Target="slide9.xml"/><Relationship Id="rId20" Type="http://schemas.openxmlformats.org/officeDocument/2006/relationships/slide" Target="slide18.xml"/><Relationship Id="rId1" Type="http://schemas.openxmlformats.org/officeDocument/2006/relationships/vmlDrawing" Target="../drawings/vmlDrawing8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" Target="slide2.xml"/><Relationship Id="rId10" Type="http://schemas.openxmlformats.org/officeDocument/2006/relationships/tags" Target="../tags/tag65.xml"/><Relationship Id="rId19" Type="http://schemas.openxmlformats.org/officeDocument/2006/relationships/slide" Target="slide16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oleObject" Target="../embeddings/oleObject9.bin"/><Relationship Id="rId18" Type="http://schemas.openxmlformats.org/officeDocument/2006/relationships/slide" Target="slide12.xml"/><Relationship Id="rId3" Type="http://schemas.openxmlformats.org/officeDocument/2006/relationships/tags" Target="../tags/tag69.xml"/><Relationship Id="rId21" Type="http://schemas.openxmlformats.org/officeDocument/2006/relationships/slide" Target="slide34.xml"/><Relationship Id="rId7" Type="http://schemas.openxmlformats.org/officeDocument/2006/relationships/tags" Target="../tags/tag73.xml"/><Relationship Id="rId12" Type="http://schemas.openxmlformats.org/officeDocument/2006/relationships/slideLayout" Target="../slideLayouts/slideLayout1.xml"/><Relationship Id="rId17" Type="http://schemas.openxmlformats.org/officeDocument/2006/relationships/slide" Target="slide10.xml"/><Relationship Id="rId2" Type="http://schemas.openxmlformats.org/officeDocument/2006/relationships/tags" Target="../tags/tag68.xml"/><Relationship Id="rId16" Type="http://schemas.openxmlformats.org/officeDocument/2006/relationships/slide" Target="slide9.xml"/><Relationship Id="rId20" Type="http://schemas.openxmlformats.org/officeDocument/2006/relationships/slide" Target="slide18.xml"/><Relationship Id="rId1" Type="http://schemas.openxmlformats.org/officeDocument/2006/relationships/vmlDrawing" Target="../drawings/vmlDrawing9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slide" Target="slide2.xml"/><Relationship Id="rId10" Type="http://schemas.openxmlformats.org/officeDocument/2006/relationships/tags" Target="../tags/tag76.xml"/><Relationship Id="rId19" Type="http://schemas.openxmlformats.org/officeDocument/2006/relationships/slide" Target="slide1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oleObject" Target="../embeddings/oleObject10.bin"/><Relationship Id="rId18" Type="http://schemas.openxmlformats.org/officeDocument/2006/relationships/slide" Target="slide12.xml"/><Relationship Id="rId3" Type="http://schemas.openxmlformats.org/officeDocument/2006/relationships/tags" Target="../tags/tag80.xml"/><Relationship Id="rId21" Type="http://schemas.openxmlformats.org/officeDocument/2006/relationships/slide" Target="slide34.xml"/><Relationship Id="rId7" Type="http://schemas.openxmlformats.org/officeDocument/2006/relationships/tags" Target="../tags/tag84.xml"/><Relationship Id="rId12" Type="http://schemas.openxmlformats.org/officeDocument/2006/relationships/slideLayout" Target="../slideLayouts/slideLayout1.xml"/><Relationship Id="rId17" Type="http://schemas.openxmlformats.org/officeDocument/2006/relationships/slide" Target="slide10.xml"/><Relationship Id="rId2" Type="http://schemas.openxmlformats.org/officeDocument/2006/relationships/tags" Target="../tags/tag79.xml"/><Relationship Id="rId16" Type="http://schemas.openxmlformats.org/officeDocument/2006/relationships/slide" Target="slide9.xml"/><Relationship Id="rId20" Type="http://schemas.openxmlformats.org/officeDocument/2006/relationships/slide" Target="slide18.xml"/><Relationship Id="rId1" Type="http://schemas.openxmlformats.org/officeDocument/2006/relationships/vmlDrawing" Target="../drawings/vmlDrawing10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slide" Target="slide2.xml"/><Relationship Id="rId10" Type="http://schemas.openxmlformats.org/officeDocument/2006/relationships/tags" Target="../tags/tag87.xml"/><Relationship Id="rId19" Type="http://schemas.openxmlformats.org/officeDocument/2006/relationships/slide" Target="slide14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slideLayout" Target="../slideLayouts/slideLayout1.xml"/><Relationship Id="rId18" Type="http://schemas.openxmlformats.org/officeDocument/2006/relationships/slide" Target="slide19.xml"/><Relationship Id="rId3" Type="http://schemas.openxmlformats.org/officeDocument/2006/relationships/tags" Target="../tags/tag91.xml"/><Relationship Id="rId21" Type="http://schemas.openxmlformats.org/officeDocument/2006/relationships/slide" Target="slide28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slide" Target="slide9.xml"/><Relationship Id="rId2" Type="http://schemas.openxmlformats.org/officeDocument/2006/relationships/tags" Target="../tags/tag90.xml"/><Relationship Id="rId16" Type="http://schemas.openxmlformats.org/officeDocument/2006/relationships/slide" Target="slide2.xml"/><Relationship Id="rId20" Type="http://schemas.openxmlformats.org/officeDocument/2006/relationships/slide" Target="slide25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image" Target="../media/image3.emf"/><Relationship Id="rId23" Type="http://schemas.openxmlformats.org/officeDocument/2006/relationships/slide" Target="slide34.xml"/><Relationship Id="rId10" Type="http://schemas.openxmlformats.org/officeDocument/2006/relationships/tags" Target="../tags/tag98.xml"/><Relationship Id="rId19" Type="http://schemas.openxmlformats.org/officeDocument/2006/relationships/slide" Target="slide22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oleObject" Target="../embeddings/oleObject11.bin"/><Relationship Id="rId22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slideLayout" Target="../slideLayouts/slideLayout1.xml"/><Relationship Id="rId18" Type="http://schemas.openxmlformats.org/officeDocument/2006/relationships/slide" Target="slide18.xml"/><Relationship Id="rId3" Type="http://schemas.openxmlformats.org/officeDocument/2006/relationships/tags" Target="../tags/tag102.xml"/><Relationship Id="rId21" Type="http://schemas.openxmlformats.org/officeDocument/2006/relationships/slide" Target="slide28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slide" Target="slide9.xml"/><Relationship Id="rId2" Type="http://schemas.openxmlformats.org/officeDocument/2006/relationships/tags" Target="../tags/tag101.xml"/><Relationship Id="rId16" Type="http://schemas.openxmlformats.org/officeDocument/2006/relationships/slide" Target="slide2.xml"/><Relationship Id="rId20" Type="http://schemas.openxmlformats.org/officeDocument/2006/relationships/slide" Target="slide25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image" Target="../media/image3.emf"/><Relationship Id="rId23" Type="http://schemas.openxmlformats.org/officeDocument/2006/relationships/slide" Target="slide34.xml"/><Relationship Id="rId10" Type="http://schemas.openxmlformats.org/officeDocument/2006/relationships/tags" Target="../tags/tag109.xml"/><Relationship Id="rId19" Type="http://schemas.openxmlformats.org/officeDocument/2006/relationships/slide" Target="slide2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oleObject" Target="../embeddings/oleObject12.bin"/><Relationship Id="rId22" Type="http://schemas.openxmlformats.org/officeDocument/2006/relationships/slide" Target="slide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slide" Target="slide34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slide" Target="slide18.xml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6" Type="http://schemas.openxmlformats.org/officeDocument/2006/relationships/tags" Target="../tags/tag25.xml"/><Relationship Id="rId11" Type="http://schemas.openxmlformats.org/officeDocument/2006/relationships/slide" Target="slide9.xml"/><Relationship Id="rId5" Type="http://schemas.openxmlformats.org/officeDocument/2006/relationships/tags" Target="../tags/tag24.xml"/><Relationship Id="rId10" Type="http://schemas.openxmlformats.org/officeDocument/2006/relationships/image" Target="../media/image3.emf"/><Relationship Id="rId4" Type="http://schemas.openxmlformats.org/officeDocument/2006/relationships/tags" Target="../tags/tag23.xml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slide" Target="slide9.xml"/><Relationship Id="rId3" Type="http://schemas.openxmlformats.org/officeDocument/2006/relationships/tags" Target="../tags/tag115.xml"/><Relationship Id="rId21" Type="http://schemas.openxmlformats.org/officeDocument/2006/relationships/slide" Target="slide23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slide" Target="slide2.xml"/><Relationship Id="rId25" Type="http://schemas.openxmlformats.org/officeDocument/2006/relationships/slide" Target="slide34.xml"/><Relationship Id="rId2" Type="http://schemas.openxmlformats.org/officeDocument/2006/relationships/tags" Target="../tags/tag114.xml"/><Relationship Id="rId16" Type="http://schemas.openxmlformats.org/officeDocument/2006/relationships/image" Target="../media/image3.emf"/><Relationship Id="rId20" Type="http://schemas.openxmlformats.org/officeDocument/2006/relationships/slide" Target="slide19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slide" Target="slide31.xml"/><Relationship Id="rId5" Type="http://schemas.openxmlformats.org/officeDocument/2006/relationships/tags" Target="../tags/tag117.xml"/><Relationship Id="rId15" Type="http://schemas.openxmlformats.org/officeDocument/2006/relationships/oleObject" Target="../embeddings/oleObject13.bin"/><Relationship Id="rId23" Type="http://schemas.openxmlformats.org/officeDocument/2006/relationships/slide" Target="slide28.xml"/><Relationship Id="rId10" Type="http://schemas.openxmlformats.org/officeDocument/2006/relationships/tags" Target="../tags/tag122.xml"/><Relationship Id="rId19" Type="http://schemas.openxmlformats.org/officeDocument/2006/relationships/slide" Target="slide18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slideLayout" Target="../slideLayouts/slideLayout1.xml"/><Relationship Id="rId22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slide" Target="slide9.xml"/><Relationship Id="rId3" Type="http://schemas.openxmlformats.org/officeDocument/2006/relationships/tags" Target="../tags/tag127.xml"/><Relationship Id="rId21" Type="http://schemas.openxmlformats.org/officeDocument/2006/relationships/slide" Target="slide22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slide" Target="slide2.xml"/><Relationship Id="rId25" Type="http://schemas.openxmlformats.org/officeDocument/2006/relationships/slide" Target="slide34.xml"/><Relationship Id="rId2" Type="http://schemas.openxmlformats.org/officeDocument/2006/relationships/tags" Target="../tags/tag126.xml"/><Relationship Id="rId16" Type="http://schemas.openxmlformats.org/officeDocument/2006/relationships/image" Target="../media/image3.emf"/><Relationship Id="rId20" Type="http://schemas.openxmlformats.org/officeDocument/2006/relationships/slide" Target="slide19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slide" Target="slide31.xml"/><Relationship Id="rId5" Type="http://schemas.openxmlformats.org/officeDocument/2006/relationships/tags" Target="../tags/tag129.xml"/><Relationship Id="rId15" Type="http://schemas.openxmlformats.org/officeDocument/2006/relationships/oleObject" Target="../embeddings/oleObject14.bin"/><Relationship Id="rId23" Type="http://schemas.openxmlformats.org/officeDocument/2006/relationships/slide" Target="slide28.xml"/><Relationship Id="rId10" Type="http://schemas.openxmlformats.org/officeDocument/2006/relationships/tags" Target="../tags/tag134.xml"/><Relationship Id="rId19" Type="http://schemas.openxmlformats.org/officeDocument/2006/relationships/slide" Target="slide18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slideLayout" Target="../slideLayouts/slideLayout1.xml"/><Relationship Id="rId22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Layout" Target="../slideLayouts/slideLayout1.xml"/><Relationship Id="rId18" Type="http://schemas.openxmlformats.org/officeDocument/2006/relationships/slide" Target="slide18.xml"/><Relationship Id="rId3" Type="http://schemas.openxmlformats.org/officeDocument/2006/relationships/tags" Target="../tags/tag140.xml"/><Relationship Id="rId21" Type="http://schemas.openxmlformats.org/officeDocument/2006/relationships/slide" Target="slide28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slide" Target="slide9.xml"/><Relationship Id="rId2" Type="http://schemas.openxmlformats.org/officeDocument/2006/relationships/tags" Target="../tags/tag139.xml"/><Relationship Id="rId16" Type="http://schemas.openxmlformats.org/officeDocument/2006/relationships/slide" Target="slide2.xml"/><Relationship Id="rId20" Type="http://schemas.openxmlformats.org/officeDocument/2006/relationships/slide" Target="slide22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../media/image3.emf"/><Relationship Id="rId23" Type="http://schemas.openxmlformats.org/officeDocument/2006/relationships/slide" Target="slide34.xml"/><Relationship Id="rId10" Type="http://schemas.openxmlformats.org/officeDocument/2006/relationships/tags" Target="../tags/tag147.xml"/><Relationship Id="rId19" Type="http://schemas.openxmlformats.org/officeDocument/2006/relationships/slide" Target="slide19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oleObject" Target="../embeddings/oleObject15.bin"/><Relationship Id="rId22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slideLayout" Target="../slideLayouts/slideLayout1.xml"/><Relationship Id="rId18" Type="http://schemas.openxmlformats.org/officeDocument/2006/relationships/slide" Target="slide18.xml"/><Relationship Id="rId3" Type="http://schemas.openxmlformats.org/officeDocument/2006/relationships/tags" Target="../tags/tag153.xml"/><Relationship Id="rId21" Type="http://schemas.openxmlformats.org/officeDocument/2006/relationships/slide" Target="slide25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slide" Target="slide9.xml"/><Relationship Id="rId2" Type="http://schemas.openxmlformats.org/officeDocument/2006/relationships/tags" Target="../tags/tag152.xml"/><Relationship Id="rId16" Type="http://schemas.openxmlformats.org/officeDocument/2006/relationships/slide" Target="slide2.xml"/><Relationship Id="rId20" Type="http://schemas.openxmlformats.org/officeDocument/2006/relationships/slide" Target="slide22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image" Target="../media/image3.emf"/><Relationship Id="rId23" Type="http://schemas.openxmlformats.org/officeDocument/2006/relationships/slide" Target="slide34.xml"/><Relationship Id="rId10" Type="http://schemas.openxmlformats.org/officeDocument/2006/relationships/tags" Target="../tags/tag160.xml"/><Relationship Id="rId19" Type="http://schemas.openxmlformats.org/officeDocument/2006/relationships/slide" Target="slide19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oleObject" Target="../embeddings/oleObject16.bin"/><Relationship Id="rId22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slideLayout" Target="../slideLayouts/slideLayout1.xml"/><Relationship Id="rId18" Type="http://schemas.openxmlformats.org/officeDocument/2006/relationships/slide" Target="slide18.xml"/><Relationship Id="rId3" Type="http://schemas.openxmlformats.org/officeDocument/2006/relationships/tags" Target="../tags/tag166.xml"/><Relationship Id="rId21" Type="http://schemas.openxmlformats.org/officeDocument/2006/relationships/slide" Target="slide25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slide" Target="slide9.xml"/><Relationship Id="rId2" Type="http://schemas.openxmlformats.org/officeDocument/2006/relationships/tags" Target="../tags/tag165.xml"/><Relationship Id="rId16" Type="http://schemas.openxmlformats.org/officeDocument/2006/relationships/slide" Target="slide2.xml"/><Relationship Id="rId20" Type="http://schemas.openxmlformats.org/officeDocument/2006/relationships/slide" Target="slide22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5" Type="http://schemas.openxmlformats.org/officeDocument/2006/relationships/image" Target="../media/image3.emf"/><Relationship Id="rId23" Type="http://schemas.openxmlformats.org/officeDocument/2006/relationships/slide" Target="slide34.xml"/><Relationship Id="rId10" Type="http://schemas.openxmlformats.org/officeDocument/2006/relationships/tags" Target="../tags/tag173.xml"/><Relationship Id="rId19" Type="http://schemas.openxmlformats.org/officeDocument/2006/relationships/slide" Target="slide19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oleObject" Target="../embeddings/oleObject17.bin"/><Relationship Id="rId22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slide" Target="slide2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3.emf"/><Relationship Id="rId17" Type="http://schemas.openxmlformats.org/officeDocument/2006/relationships/slide" Target="slide37.xml"/><Relationship Id="rId2" Type="http://schemas.openxmlformats.org/officeDocument/2006/relationships/tags" Target="../tags/tag178.xml"/><Relationship Id="rId16" Type="http://schemas.openxmlformats.org/officeDocument/2006/relationships/slide" Target="slide35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82.xml"/><Relationship Id="rId11" Type="http://schemas.openxmlformats.org/officeDocument/2006/relationships/oleObject" Target="../embeddings/oleObject18.bin"/><Relationship Id="rId5" Type="http://schemas.openxmlformats.org/officeDocument/2006/relationships/tags" Target="../tags/tag181.xml"/><Relationship Id="rId15" Type="http://schemas.openxmlformats.org/officeDocument/2006/relationships/slide" Target="slide1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slide" Target="slide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slide" Target="slide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image" Target="../media/image3.emf"/><Relationship Id="rId17" Type="http://schemas.openxmlformats.org/officeDocument/2006/relationships/slide" Target="slide37.xml"/><Relationship Id="rId2" Type="http://schemas.openxmlformats.org/officeDocument/2006/relationships/tags" Target="../tags/tag186.xml"/><Relationship Id="rId16" Type="http://schemas.openxmlformats.org/officeDocument/2006/relationships/slide" Target="slide34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90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189.xml"/><Relationship Id="rId15" Type="http://schemas.openxmlformats.org/officeDocument/2006/relationships/slide" Target="slide1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slide" Target="slid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4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slide" Target="slide2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3.emf"/><Relationship Id="rId17" Type="http://schemas.openxmlformats.org/officeDocument/2006/relationships/slide" Target="slide35.xml"/><Relationship Id="rId2" Type="http://schemas.openxmlformats.org/officeDocument/2006/relationships/tags" Target="../tags/tag195.xml"/><Relationship Id="rId16" Type="http://schemas.openxmlformats.org/officeDocument/2006/relationships/slide" Target="slide34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99.xml"/><Relationship Id="rId11" Type="http://schemas.openxmlformats.org/officeDocument/2006/relationships/oleObject" Target="../embeddings/oleObject20.bin"/><Relationship Id="rId5" Type="http://schemas.openxmlformats.org/officeDocument/2006/relationships/tags" Target="../tags/tag198.xml"/><Relationship Id="rId15" Type="http://schemas.openxmlformats.org/officeDocument/2006/relationships/slide" Target="slide1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slide" Target="slid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exc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chandoo.or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1.xml"/><Relationship Id="rId7" Type="http://schemas.openxmlformats.org/officeDocument/2006/relationships/oleObject" Target="../embeddings/oleObject5.bin"/><Relationship Id="rId2" Type="http://schemas.openxmlformats.org/officeDocument/2006/relationships/tags" Target="../tags/tag30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oleObject" Target="../embeddings/oleObject6.bin"/><Relationship Id="rId18" Type="http://schemas.openxmlformats.org/officeDocument/2006/relationships/slide" Target="slide14.xml"/><Relationship Id="rId3" Type="http://schemas.openxmlformats.org/officeDocument/2006/relationships/tags" Target="../tags/tag37.xml"/><Relationship Id="rId21" Type="http://schemas.openxmlformats.org/officeDocument/2006/relationships/slide" Target="slide34.xml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1.xml"/><Relationship Id="rId17" Type="http://schemas.openxmlformats.org/officeDocument/2006/relationships/slide" Target="slide12.xml"/><Relationship Id="rId2" Type="http://schemas.openxmlformats.org/officeDocument/2006/relationships/tags" Target="../tags/tag36.xml"/><Relationship Id="rId16" Type="http://schemas.openxmlformats.org/officeDocument/2006/relationships/slide" Target="slide10.xml"/><Relationship Id="rId20" Type="http://schemas.openxmlformats.org/officeDocument/2006/relationships/slide" Target="slide18.xml"/><Relationship Id="rId1" Type="http://schemas.openxmlformats.org/officeDocument/2006/relationships/vmlDrawing" Target="../drawings/vmlDrawing6.v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slide" Target="slide2.xml"/><Relationship Id="rId10" Type="http://schemas.openxmlformats.org/officeDocument/2006/relationships/tags" Target="../tags/tag44.xml"/><Relationship Id="rId19" Type="http://schemas.openxmlformats.org/officeDocument/2006/relationships/slide" Target="slide16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864" y="312175"/>
            <a:ext cx="5001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Basics of Excel</a:t>
            </a:r>
          </a:p>
          <a:p>
            <a:r>
              <a:rPr lang="en-US" sz="4000" dirty="0" smtClean="0"/>
              <a:t>Part 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864" y="5495918"/>
            <a:ext cx="5139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Monday, April 10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2017</a:t>
            </a:r>
          </a:p>
          <a:p>
            <a:r>
              <a:rPr lang="en-US" sz="2000" b="1" dirty="0"/>
              <a:t>D-Lab </a:t>
            </a:r>
            <a:r>
              <a:rPr lang="en-US" sz="2000" b="1" dirty="0" smtClean="0"/>
              <a:t>| University of California, Berkeley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2373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622030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19" name="Rectangle 18">
            <a:hlinkClick r:id="rId15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1731963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61" name="Rectangle 60">
            <a:hlinkClick r:id="rId16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21399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b="1" dirty="0" smtClean="0">
                <a:sym typeface="+mn-lt"/>
              </a:rPr>
              <a:t>Text functions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38" name="Rectangle 37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546350"/>
            <a:ext cx="3211513" cy="407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CONCATENATE</a:t>
            </a:r>
            <a:endParaRPr lang="en-US" b="1" noProof="0" dirty="0" smtClean="0"/>
          </a:p>
        </p:txBody>
      </p:sp>
      <p:sp>
        <p:nvSpPr>
          <p:cNvPr id="41" name="Rectangle 40">
            <a:hlinkClick r:id="rId17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29543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SEARCH</a:t>
            </a:r>
            <a:endParaRPr lang="en-US" noProof="0" dirty="0" smtClean="0"/>
          </a:p>
        </p:txBody>
      </p:sp>
      <p:sp>
        <p:nvSpPr>
          <p:cNvPr id="43" name="Rectangle 42">
            <a:hlinkClick r:id="rId18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3607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LEN</a:t>
            </a:r>
            <a:endParaRPr lang="en-US" noProof="0" dirty="0" smtClean="0"/>
          </a:p>
        </p:txBody>
      </p:sp>
      <p:sp>
        <p:nvSpPr>
          <p:cNvPr id="47" name="Rectangle 46">
            <a:hlinkClick r:id="rId19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37671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LEFT, MID, RIGHT</a:t>
            </a:r>
            <a:endParaRPr lang="en-US" noProof="0" dirty="0" smtClean="0"/>
          </a:p>
        </p:txBody>
      </p:sp>
      <p:sp>
        <p:nvSpPr>
          <p:cNvPr id="70" name="Rectangle 69">
            <a:hlinkClick r:id="rId20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74963" y="41751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Logical functions</a:t>
            </a:r>
            <a:endParaRPr lang="en-US" noProof="0" dirty="0" smtClean="0"/>
          </a:p>
        </p:txBody>
      </p:sp>
      <p:sp>
        <p:nvSpPr>
          <p:cNvPr id="24" name="Rectangle 23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74963" y="4581525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357189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10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30310" y="2603875"/>
            <a:ext cx="7066307" cy="41549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/>
              <a:t>CONCATENATE(text1</a:t>
            </a:r>
            <a:r>
              <a:rPr lang="en-US" sz="3000" dirty="0"/>
              <a:t>, [text2], [text3</a:t>
            </a:r>
            <a:r>
              <a:rPr lang="en-US" sz="3000" dirty="0" smtClean="0"/>
              <a:t>],…)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Concatenate - </a:t>
            </a:r>
            <a:r>
              <a:rPr lang="en-US" kern="0" dirty="0" smtClean="0"/>
              <a:t>joins </a:t>
            </a:r>
            <a:r>
              <a:rPr lang="en-US" kern="0" dirty="0"/>
              <a:t>two or more text strings into one </a:t>
            </a:r>
            <a:r>
              <a:rPr lang="en-US" kern="0" dirty="0" smtClean="0"/>
              <a:t>string</a:t>
            </a:r>
            <a:endParaRPr lang="en-US" kern="0" dirty="0"/>
          </a:p>
        </p:txBody>
      </p:sp>
      <p:sp>
        <p:nvSpPr>
          <p:cNvPr id="7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Text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0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796480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52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19" name="Rectangle 18">
            <a:hlinkClick r:id="rId15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1731963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52" name="Rectangle 51">
            <a:hlinkClick r:id="rId16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21399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b="1" dirty="0" smtClean="0">
                <a:sym typeface="+mn-lt"/>
              </a:rPr>
              <a:t>Text functions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25" name="Rectangle 24">
            <a:hlinkClick r:id="rId17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5463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CONCATENATE</a:t>
            </a:r>
            <a:endParaRPr lang="en-US" noProof="0" dirty="0" smtClean="0"/>
          </a:p>
        </p:txBody>
      </p:sp>
      <p:sp>
        <p:nvSpPr>
          <p:cNvPr id="29" name="Rectangle 28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2954338"/>
            <a:ext cx="3211513" cy="4064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SEARCH</a:t>
            </a:r>
            <a:endParaRPr lang="en-US" b="1" noProof="0" dirty="0" smtClean="0"/>
          </a:p>
        </p:txBody>
      </p:sp>
      <p:sp>
        <p:nvSpPr>
          <p:cNvPr id="31" name="Rectangle 30">
            <a:hlinkClick r:id="rId18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3607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LEN</a:t>
            </a:r>
            <a:endParaRPr lang="en-US" noProof="0" dirty="0" smtClean="0"/>
          </a:p>
        </p:txBody>
      </p:sp>
      <p:sp>
        <p:nvSpPr>
          <p:cNvPr id="35" name="Rectangle 34">
            <a:hlinkClick r:id="rId19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37671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LEFT, MID, RIGHT</a:t>
            </a:r>
            <a:endParaRPr lang="en-US" noProof="0" dirty="0" smtClean="0"/>
          </a:p>
        </p:txBody>
      </p:sp>
      <p:sp>
        <p:nvSpPr>
          <p:cNvPr id="58" name="Rectangle 57">
            <a:hlinkClick r:id="rId20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74963" y="41751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Logical functions</a:t>
            </a:r>
            <a:endParaRPr lang="en-US" noProof="0" dirty="0" smtClean="0"/>
          </a:p>
        </p:txBody>
      </p:sp>
      <p:sp>
        <p:nvSpPr>
          <p:cNvPr id="24" name="Rectangle 23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74963" y="4581525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140321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12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2131" y="2603875"/>
            <a:ext cx="7772400" cy="830997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3000" dirty="0" smtClean="0"/>
              <a:t>SEARCH(</a:t>
            </a:r>
            <a:r>
              <a:rPr lang="en-US" sz="3000" dirty="0" err="1" smtClean="0"/>
              <a:t>find_text,within_text</a:t>
            </a:r>
            <a:r>
              <a:rPr lang="en-US" sz="3000" dirty="0"/>
              <a:t>,[</a:t>
            </a:r>
            <a:r>
              <a:rPr lang="en-US" sz="3000" dirty="0" err="1"/>
              <a:t>start_num</a:t>
            </a:r>
            <a:r>
              <a:rPr lang="en-US" sz="3000" dirty="0"/>
              <a:t>])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Search </a:t>
            </a:r>
            <a:r>
              <a:rPr lang="en-US" kern="0" dirty="0"/>
              <a:t>- locate one text string within a second text string, and return the number of the starting position of the first text </a:t>
            </a:r>
            <a:r>
              <a:rPr lang="en-US" kern="0" dirty="0" smtClean="0"/>
              <a:t>string</a:t>
            </a:r>
            <a:endParaRPr lang="en-US" kern="0" dirty="0"/>
          </a:p>
        </p:txBody>
      </p:sp>
      <p:sp>
        <p:nvSpPr>
          <p:cNvPr id="7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Text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20840" y="1353453"/>
            <a:ext cx="3136005" cy="847664"/>
          </a:xfrm>
          <a:prstGeom prst="wedgeRectCallout">
            <a:avLst>
              <a:gd name="adj1" fmla="val 26597"/>
              <a:gd name="adj2" fmla="val 88988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Required. The text that you want to find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528570" y="1353453"/>
            <a:ext cx="3136005" cy="847664"/>
          </a:xfrm>
          <a:prstGeom prst="wedgeRectCallout">
            <a:avLst>
              <a:gd name="adj1" fmla="val -14060"/>
              <a:gd name="adj2" fmla="val 85190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Optional. The character number in the </a:t>
            </a:r>
            <a:r>
              <a:rPr lang="en-US" dirty="0" err="1">
                <a:solidFill>
                  <a:schemeClr val="tx1"/>
                </a:solidFill>
              </a:rPr>
              <a:t>within_text</a:t>
            </a:r>
            <a:r>
              <a:rPr lang="en-US" dirty="0">
                <a:solidFill>
                  <a:schemeClr val="tx1"/>
                </a:solidFill>
              </a:rPr>
              <a:t> argument at which you want to start searching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493708" y="3267893"/>
            <a:ext cx="3136005" cy="847664"/>
          </a:xfrm>
          <a:prstGeom prst="wedgeRectCallout">
            <a:avLst>
              <a:gd name="adj1" fmla="val -14265"/>
              <a:gd name="adj2" fmla="val -70542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Required. The text in which you want to search for the value of the </a:t>
            </a:r>
            <a:r>
              <a:rPr lang="en-US" dirty="0" err="1">
                <a:solidFill>
                  <a:schemeClr val="tx1"/>
                </a:solidFill>
              </a:rPr>
              <a:t>find_text</a:t>
            </a:r>
            <a:r>
              <a:rPr lang="en-US" dirty="0">
                <a:solidFill>
                  <a:schemeClr val="tx1"/>
                </a:solidFill>
              </a:rPr>
              <a:t> argument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1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242087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9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19" name="Rectangle 18">
            <a:hlinkClick r:id="rId15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1731963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68" name="Rectangle 67">
            <a:hlinkClick r:id="rId16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21399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b="1" dirty="0" smtClean="0">
                <a:sym typeface="+mn-lt"/>
              </a:rPr>
              <a:t>Text functions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37" name="Rectangle 36">
            <a:hlinkClick r:id="rId17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5463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CONCATENATE</a:t>
            </a:r>
            <a:endParaRPr lang="en-US" noProof="0" dirty="0" smtClean="0"/>
          </a:p>
        </p:txBody>
      </p:sp>
      <p:sp>
        <p:nvSpPr>
          <p:cNvPr id="40" name="Rectangle 39">
            <a:hlinkClick r:id="rId18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29543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SEARCH</a:t>
            </a:r>
            <a:endParaRPr lang="en-US" noProof="0" dirty="0" smtClean="0"/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360738"/>
            <a:ext cx="3211513" cy="4064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LEN</a:t>
            </a:r>
            <a:endParaRPr lang="en-US" b="1" noProof="0" dirty="0" smtClean="0"/>
          </a:p>
        </p:txBody>
      </p:sp>
      <p:sp>
        <p:nvSpPr>
          <p:cNvPr id="46" name="Rectangle 45">
            <a:hlinkClick r:id="rId19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37671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LEFT, MID, RIGHT</a:t>
            </a:r>
            <a:endParaRPr lang="en-US" noProof="0" dirty="0" smtClean="0"/>
          </a:p>
        </p:txBody>
      </p:sp>
      <p:sp>
        <p:nvSpPr>
          <p:cNvPr id="72" name="Rectangle 71">
            <a:hlinkClick r:id="rId20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74963" y="41751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Logical functions</a:t>
            </a:r>
            <a:endParaRPr lang="en-US" noProof="0" dirty="0" smtClean="0"/>
          </a:p>
        </p:txBody>
      </p:sp>
      <p:sp>
        <p:nvSpPr>
          <p:cNvPr id="24" name="Rectangle 23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74963" y="4581525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34461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14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2131" y="2603875"/>
            <a:ext cx="7772400" cy="415498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 smtClean="0"/>
              <a:t>LEN(text</a:t>
            </a:r>
            <a:r>
              <a:rPr lang="en-US" sz="3000" dirty="0"/>
              <a:t>)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Len </a:t>
            </a:r>
            <a:r>
              <a:rPr lang="en-US" kern="0" dirty="0"/>
              <a:t>- </a:t>
            </a:r>
            <a:r>
              <a:rPr lang="en-US" dirty="0" smtClean="0"/>
              <a:t>returns </a:t>
            </a:r>
            <a:r>
              <a:rPr lang="en-US" dirty="0"/>
              <a:t>the number of characters in a text string</a:t>
            </a:r>
            <a:endParaRPr lang="en-US" kern="0" dirty="0"/>
          </a:p>
        </p:txBody>
      </p:sp>
      <p:sp>
        <p:nvSpPr>
          <p:cNvPr id="7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Text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4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972260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9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19" name="Rectangle 18">
            <a:hlinkClick r:id="rId15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1731963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68" name="Rectangle 67">
            <a:hlinkClick r:id="rId16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21399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b="1" dirty="0" smtClean="0">
                <a:sym typeface="+mn-lt"/>
              </a:rPr>
              <a:t>Text functions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37" name="Rectangle 36">
            <a:hlinkClick r:id="rId17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5463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CONCATENATE</a:t>
            </a:r>
            <a:endParaRPr lang="en-US" noProof="0" dirty="0" smtClean="0"/>
          </a:p>
        </p:txBody>
      </p:sp>
      <p:sp>
        <p:nvSpPr>
          <p:cNvPr id="40" name="Rectangle 39">
            <a:hlinkClick r:id="rId18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29543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SEARCH</a:t>
            </a:r>
            <a:endParaRPr lang="en-US" noProof="0" dirty="0" smtClean="0"/>
          </a:p>
        </p:txBody>
      </p:sp>
      <p:sp>
        <p:nvSpPr>
          <p:cNvPr id="42" name="Rectangle 41">
            <a:hlinkClick r:id="rId19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3607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LEN</a:t>
            </a:r>
            <a:endParaRPr lang="en-US" noProof="0" dirty="0" smtClean="0"/>
          </a:p>
        </p:txBody>
      </p:sp>
      <p:sp>
        <p:nvSpPr>
          <p:cNvPr id="46" name="Rectangle 45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3767138"/>
            <a:ext cx="3211513" cy="407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LEFT, MID, RIGHT</a:t>
            </a:r>
            <a:endParaRPr lang="en-US" b="1" noProof="0" dirty="0" smtClean="0"/>
          </a:p>
        </p:txBody>
      </p:sp>
      <p:sp>
        <p:nvSpPr>
          <p:cNvPr id="72" name="Rectangle 71">
            <a:hlinkClick r:id="rId20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74963" y="41751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Logical functions</a:t>
            </a:r>
            <a:endParaRPr lang="en-US" noProof="0" dirty="0" smtClean="0"/>
          </a:p>
        </p:txBody>
      </p:sp>
      <p:sp>
        <p:nvSpPr>
          <p:cNvPr id="24" name="Rectangle 23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74963" y="4581525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98838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16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2131" y="2603875"/>
            <a:ext cx="7772400" cy="1246495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 smtClean="0"/>
              <a:t>LEFT(text</a:t>
            </a:r>
            <a:r>
              <a:rPr lang="en-US" sz="3000" dirty="0"/>
              <a:t>, [</a:t>
            </a:r>
            <a:r>
              <a:rPr lang="en-US" sz="3000" dirty="0" err="1"/>
              <a:t>num_chars</a:t>
            </a:r>
            <a:r>
              <a:rPr lang="en-US" sz="3000" dirty="0" smtClean="0"/>
              <a:t>])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RIGHT(text,[</a:t>
            </a:r>
            <a:r>
              <a:rPr lang="en-US" sz="3000" dirty="0" err="1"/>
              <a:t>num_chars</a:t>
            </a:r>
            <a:r>
              <a:rPr lang="en-US" sz="3000" dirty="0"/>
              <a:t>])</a:t>
            </a:r>
            <a:br>
              <a:rPr lang="en-US" sz="3000" dirty="0"/>
            </a:br>
            <a:r>
              <a:rPr lang="en-US" sz="3000" dirty="0"/>
              <a:t>MID(text, </a:t>
            </a:r>
            <a:r>
              <a:rPr lang="en-US" sz="3000" dirty="0" err="1"/>
              <a:t>start_num</a:t>
            </a:r>
            <a:r>
              <a:rPr lang="en-US" sz="3000" dirty="0"/>
              <a:t>, </a:t>
            </a:r>
            <a:r>
              <a:rPr lang="en-US" sz="3000" dirty="0" err="1"/>
              <a:t>num_chars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Left, right, mid </a:t>
            </a:r>
            <a:r>
              <a:rPr lang="en-US" kern="0" dirty="0"/>
              <a:t>- </a:t>
            </a:r>
            <a:r>
              <a:rPr lang="en-US" dirty="0"/>
              <a:t>returns the first character or characters in a text string, based on the number of characters you </a:t>
            </a:r>
            <a:r>
              <a:rPr lang="en-US" dirty="0" smtClean="0"/>
              <a:t>specify </a:t>
            </a:r>
            <a:endParaRPr lang="en-US" kern="0" dirty="0"/>
          </a:p>
        </p:txBody>
      </p:sp>
      <p:sp>
        <p:nvSpPr>
          <p:cNvPr id="7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Text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281449" y="1353453"/>
            <a:ext cx="3136005" cy="847664"/>
          </a:xfrm>
          <a:prstGeom prst="wedgeRectCallout">
            <a:avLst>
              <a:gd name="adj1" fmla="val 26597"/>
              <a:gd name="adj2" fmla="val 88988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Required. The text string containing the characters you want to </a:t>
            </a:r>
            <a:r>
              <a:rPr lang="en-US" dirty="0" smtClean="0">
                <a:solidFill>
                  <a:schemeClr val="tx1"/>
                </a:solidFill>
              </a:rPr>
              <a:t>extract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964806" y="1353453"/>
            <a:ext cx="3136005" cy="847664"/>
          </a:xfrm>
          <a:prstGeom prst="wedgeRectCallout">
            <a:avLst>
              <a:gd name="adj1" fmla="val -31309"/>
              <a:gd name="adj2" fmla="val 95065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Optional. Specifies the number of characters you want RIGHT to extract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964806" y="4096653"/>
            <a:ext cx="3136005" cy="847664"/>
          </a:xfrm>
          <a:prstGeom prst="wedgeRectCallout">
            <a:avLst>
              <a:gd name="adj1" fmla="val -23506"/>
              <a:gd name="adj2" fmla="val -71302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Required. Specifies the number of characters you want MID to return from </a:t>
            </a:r>
            <a:r>
              <a:rPr lang="en-US" dirty="0" smtClean="0">
                <a:solidFill>
                  <a:schemeClr val="tx1"/>
                </a:solidFill>
              </a:rPr>
              <a:t>text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7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089052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8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49" name="Rectangle 48">
            <a:hlinkClick r:id="rId16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1528763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52" name="Rectangle 51">
            <a:hlinkClick r:id="rId17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19367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Text functions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343150"/>
            <a:ext cx="3211513" cy="406400"/>
          </a:xfrm>
          <a:prstGeom prst="rect">
            <a:avLst/>
          </a:prstGeom>
          <a:solidFill>
            <a:srgbClr val="D6D7D9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/>
              <a:t>Logical functions</a:t>
            </a:r>
            <a:endParaRPr lang="en-US" noProof="0" dirty="0" smtClean="0"/>
          </a:p>
        </p:txBody>
      </p:sp>
      <p:sp>
        <p:nvSpPr>
          <p:cNvPr id="18" name="Rectangle 17">
            <a:hlinkClick r:id="rId18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27495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IF</a:t>
            </a:r>
            <a:endParaRPr lang="en-US" noProof="0" dirty="0" smtClean="0"/>
          </a:p>
        </p:txBody>
      </p:sp>
      <p:sp>
        <p:nvSpPr>
          <p:cNvPr id="17" name="Rectangle 16">
            <a:hlinkClick r:id="rId19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1575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IF functions</a:t>
            </a:r>
            <a:endParaRPr lang="en-US" noProof="0" dirty="0" smtClean="0"/>
          </a:p>
        </p:txBody>
      </p:sp>
      <p:sp>
        <p:nvSpPr>
          <p:cNvPr id="27" name="Rectangle 26">
            <a:hlinkClick r:id="rId20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35639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SUMPRODUCT</a:t>
            </a:r>
            <a:endParaRPr lang="en-US" noProof="0" dirty="0" smtClean="0"/>
          </a:p>
        </p:txBody>
      </p:sp>
      <p:sp>
        <p:nvSpPr>
          <p:cNvPr id="34" name="Rectangle 33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74963" y="39719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VLOOKUP/HLOOKUP</a:t>
            </a:r>
            <a:endParaRPr lang="en-US" noProof="0" dirty="0" smtClean="0"/>
          </a:p>
        </p:txBody>
      </p:sp>
      <p:sp>
        <p:nvSpPr>
          <p:cNvPr id="38" name="Rectangle 37">
            <a:hlinkClick r:id="rId22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74963" y="43783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smtClean="0"/>
              <a:t>INDEX/MATCH</a:t>
            </a:r>
            <a:endParaRPr lang="en-US" noProof="0" dirty="0" smtClean="0"/>
          </a:p>
        </p:txBody>
      </p:sp>
      <p:sp>
        <p:nvSpPr>
          <p:cNvPr id="28" name="Rectangle 27">
            <a:hlinkClick r:id="rId23" action="ppaction://hlinksldjump"/>
          </p:cNvPr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2874963" y="4784725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66843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653063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5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48" name="Rectangle 47">
            <a:hlinkClick r:id="rId16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1528763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12" name="Rectangle 11">
            <a:hlinkClick r:id="rId17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19367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Text functions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13" name="Rectangle 12">
            <a:hlinkClick r:id="rId18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3431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/>
              <a:t>Logical functions</a:t>
            </a:r>
            <a:endParaRPr lang="en-US" b="1" noProof="0" dirty="0" smtClean="0"/>
          </a:p>
        </p:txBody>
      </p:sp>
      <p:sp>
        <p:nvSpPr>
          <p:cNvPr id="16" name="Rectangle 15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2749550"/>
            <a:ext cx="3211513" cy="407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IF</a:t>
            </a:r>
            <a:endParaRPr lang="en-US" b="1" noProof="0" dirty="0" smtClean="0"/>
          </a:p>
        </p:txBody>
      </p:sp>
      <p:sp>
        <p:nvSpPr>
          <p:cNvPr id="18" name="Rectangle 17">
            <a:hlinkClick r:id="rId19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1575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IF functions</a:t>
            </a:r>
            <a:endParaRPr lang="en-US" noProof="0" dirty="0" smtClean="0"/>
          </a:p>
        </p:txBody>
      </p:sp>
      <p:sp>
        <p:nvSpPr>
          <p:cNvPr id="26" name="Rectangle 25">
            <a:hlinkClick r:id="rId20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35639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SUMPRODUCT</a:t>
            </a:r>
            <a:endParaRPr lang="en-US" noProof="0" dirty="0" smtClean="0"/>
          </a:p>
        </p:txBody>
      </p:sp>
      <p:sp>
        <p:nvSpPr>
          <p:cNvPr id="33" name="Rectangle 32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74963" y="39719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VLOOKUP/HLOOKUP</a:t>
            </a:r>
            <a:endParaRPr lang="en-US" noProof="0" dirty="0" smtClean="0"/>
          </a:p>
        </p:txBody>
      </p:sp>
      <p:sp>
        <p:nvSpPr>
          <p:cNvPr id="37" name="Rectangle 36">
            <a:hlinkClick r:id="rId22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74963" y="43783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smtClean="0"/>
              <a:t>INDEX/MATCH</a:t>
            </a:r>
            <a:endParaRPr lang="en-US" noProof="0" dirty="0" smtClean="0"/>
          </a:p>
        </p:txBody>
      </p:sp>
      <p:sp>
        <p:nvSpPr>
          <p:cNvPr id="28" name="Rectangle 27">
            <a:hlinkClick r:id="rId23" action="ppaction://hlinksldjump"/>
          </p:cNvPr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2874963" y="4784725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78839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05283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23" name="Rectangle 22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2546350"/>
            <a:ext cx="3211513" cy="407988"/>
          </a:xfrm>
          <a:prstGeom prst="rect">
            <a:avLst/>
          </a:prstGeom>
          <a:solidFill>
            <a:srgbClr val="D6D7D9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32" name="Rectangle 31">
            <a:hlinkClick r:id="rId11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29543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Text functions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36" name="Rectangle 35">
            <a:hlinkClick r:id="rId12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33607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Logical functions</a:t>
            </a:r>
            <a:endParaRPr lang="en-US" noProof="0" dirty="0" smtClean="0"/>
          </a:p>
        </p:txBody>
      </p:sp>
      <p:sp>
        <p:nvSpPr>
          <p:cNvPr id="19" name="Rectangle 18">
            <a:hlinkClick r:id="rId13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37671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202265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19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If - </a:t>
            </a:r>
            <a:r>
              <a:rPr lang="en-US" dirty="0"/>
              <a:t>make logical comparisons between a value and what you expect</a:t>
            </a:r>
            <a:endParaRPr lang="en-US" kern="0" dirty="0"/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2131" y="2603875"/>
            <a:ext cx="7772400" cy="8309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 smtClean="0"/>
              <a:t>IF(</a:t>
            </a:r>
            <a:r>
              <a:rPr lang="en-US" sz="3000" dirty="0" err="1" smtClean="0"/>
              <a:t>logical_test</a:t>
            </a:r>
            <a:r>
              <a:rPr lang="en-US" sz="3000" dirty="0"/>
              <a:t>, [</a:t>
            </a:r>
            <a:r>
              <a:rPr lang="en-US" sz="3000" dirty="0" err="1"/>
              <a:t>value_if_true</a:t>
            </a:r>
            <a:r>
              <a:rPr lang="en-US" sz="3000" dirty="0"/>
              <a:t>], [</a:t>
            </a:r>
            <a:r>
              <a:rPr lang="en-US" sz="3000" dirty="0" err="1"/>
              <a:t>value_if_false</a:t>
            </a:r>
            <a:r>
              <a:rPr lang="en-US" sz="3000" dirty="0"/>
              <a:t>])</a:t>
            </a:r>
            <a:endParaRPr lang="en-US" sz="3000" dirty="0"/>
          </a:p>
        </p:txBody>
      </p:sp>
      <p:sp>
        <p:nvSpPr>
          <p:cNvPr id="8" name="Rectangular Callout 7"/>
          <p:cNvSpPr/>
          <p:nvPr/>
        </p:nvSpPr>
        <p:spPr>
          <a:xfrm>
            <a:off x="1281449" y="1347014"/>
            <a:ext cx="6130343" cy="847664"/>
          </a:xfrm>
          <a:prstGeom prst="wedgeRectCallout">
            <a:avLst>
              <a:gd name="adj1" fmla="val -17415"/>
              <a:gd name="adj2" fmla="val 76074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 statement can have two </a:t>
            </a:r>
            <a:r>
              <a:rPr lang="en-US" dirty="0" smtClean="0">
                <a:solidFill>
                  <a:schemeClr val="tx1"/>
                </a:solidFill>
              </a:rPr>
              <a:t>results: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+ The </a:t>
            </a:r>
            <a:r>
              <a:rPr lang="en-US" dirty="0">
                <a:solidFill>
                  <a:schemeClr val="tx1"/>
                </a:solidFill>
              </a:rPr>
              <a:t>first result is if your comparison is </a:t>
            </a:r>
            <a:r>
              <a:rPr lang="en-US" dirty="0" smtClean="0">
                <a:solidFill>
                  <a:schemeClr val="tx1"/>
                </a:solidFill>
              </a:rPr>
              <a:t>True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+ The </a:t>
            </a:r>
            <a:r>
              <a:rPr lang="en-US" dirty="0">
                <a:solidFill>
                  <a:schemeClr val="tx1"/>
                </a:solidFill>
              </a:rPr>
              <a:t>second if your comparison is False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281449" y="3844068"/>
            <a:ext cx="6935272" cy="1777560"/>
          </a:xfrm>
          <a:prstGeom prst="wedgeRectCallout">
            <a:avLst>
              <a:gd name="adj1" fmla="val -34222"/>
              <a:gd name="adj2" fmla="val -67194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logical_test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[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value_if_true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],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IF(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logical_test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[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value_if_true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], [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value_if_false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])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Multiple </a:t>
            </a:r>
            <a:r>
              <a:rPr lang="en-US" dirty="0">
                <a:solidFill>
                  <a:schemeClr val="tx1"/>
                </a:solidFill>
              </a:rPr>
              <a:t>IF statements require a great deal of thought to build them </a:t>
            </a:r>
            <a:r>
              <a:rPr lang="en-US" dirty="0" smtClean="0">
                <a:solidFill>
                  <a:schemeClr val="tx1"/>
                </a:solidFill>
              </a:rPr>
              <a:t>correctly: they require </a:t>
            </a:r>
            <a:r>
              <a:rPr lang="en-US" dirty="0">
                <a:solidFill>
                  <a:schemeClr val="tx1"/>
                </a:solidFill>
              </a:rPr>
              <a:t>multiple open and closing parentheses (), which can be difficult to manage depending on how complex your formula becomes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97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248074"/>
              </p:ext>
            </p:extLst>
          </p:nvPr>
        </p:nvGraphicFramePr>
        <p:xfrm>
          <a:off x="985233" y="1539027"/>
          <a:ext cx="7179972" cy="4217831"/>
        </p:xfrm>
        <a:graphic>
          <a:graphicData uri="http://schemas.openxmlformats.org/drawingml/2006/table">
            <a:tbl>
              <a:tblPr/>
              <a:tblGrid>
                <a:gridCol w="2393324"/>
                <a:gridCol w="2393324"/>
                <a:gridCol w="2393324"/>
              </a:tblGrid>
              <a:tr h="723956">
                <a:tc>
                  <a:txBody>
                    <a:bodyPr/>
                    <a:lstStyle/>
                    <a:p>
                      <a:pPr fontAlgn="ctr"/>
                      <a:r>
                        <a:rPr lang="en-US" sz="1300" b="1" dirty="0">
                          <a:effectLst/>
                          <a:latin typeface="inherit" charset="0"/>
                        </a:rPr>
                        <a:t>Comparison operator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b="1" dirty="0">
                          <a:effectLst/>
                          <a:latin typeface="inherit" charset="0"/>
                        </a:rPr>
                        <a:t>Meaning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b="1" dirty="0">
                          <a:effectLst/>
                          <a:latin typeface="inherit" charset="0"/>
                        </a:rPr>
                        <a:t>Example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0669"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=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dirty="0">
                          <a:effectLst/>
                          <a:latin typeface="inherit" charset="0"/>
                        </a:rPr>
                        <a:t>equal to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A1=D1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669"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&gt;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greater than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A1&gt;D1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3956"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&gt;=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greater than or equal to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A1&gt;=D1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3956">
                <a:tc>
                  <a:txBody>
                    <a:bodyPr/>
                    <a:lstStyle/>
                    <a:p>
                      <a:pPr fontAlgn="ctr"/>
                      <a:r>
                        <a:rPr lang="hr-HR" sz="1300">
                          <a:effectLst/>
                          <a:latin typeface="inherit" charset="0"/>
                        </a:rPr>
                        <a:t>&lt;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less than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hr-HR" sz="1300">
                          <a:effectLst/>
                          <a:latin typeface="inherit" charset="0"/>
                        </a:rPr>
                        <a:t>A1&lt;d1&lt; td=""&gt;&lt;/d1&lt;&gt;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3956">
                <a:tc>
                  <a:txBody>
                    <a:bodyPr/>
                    <a:lstStyle/>
                    <a:p>
                      <a:pPr fontAlgn="ctr"/>
                      <a:r>
                        <a:rPr lang="hr-HR" sz="1300">
                          <a:effectLst/>
                          <a:latin typeface="inherit" charset="0"/>
                        </a:rPr>
                        <a:t>&lt;=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less than or equal to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hr-HR" sz="1300">
                          <a:effectLst/>
                          <a:latin typeface="inherit" charset="0"/>
                        </a:rPr>
                        <a:t>A1&lt;=D1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669">
                <a:tc>
                  <a:txBody>
                    <a:bodyPr/>
                    <a:lstStyle/>
                    <a:p>
                      <a:pPr fontAlgn="ctr"/>
                      <a:r>
                        <a:rPr lang="hr-HR" sz="1300">
                          <a:effectLst/>
                          <a:latin typeface="inherit" charset="0"/>
                        </a:rPr>
                        <a:t>&lt;&gt;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not equal to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hr-HR" sz="1300" dirty="0">
                          <a:effectLst/>
                          <a:latin typeface="inherit" charset="0"/>
                        </a:rPr>
                        <a:t>A1&lt;&gt;D1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144" y="1051485"/>
            <a:ext cx="4120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use the following logical operators: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If - </a:t>
            </a:r>
            <a:r>
              <a:rPr lang="en-US" dirty="0"/>
              <a:t>make logical comparisons between a value and what you expect</a:t>
            </a:r>
            <a:endParaRPr lang="en-US" kern="0" dirty="0"/>
          </a:p>
        </p:txBody>
      </p:sp>
      <p:sp>
        <p:nvSpPr>
          <p:cNvPr id="9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25157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9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33" name="Rectangle 32">
            <a:hlinkClick r:id="rId17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1325563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18" name="Rectangle 17">
            <a:hlinkClick r:id="rId18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1731963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Text functions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19" name="Rectangle 18">
            <a:hlinkClick r:id="rId19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1399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/>
              <a:t>Logical functions</a:t>
            </a:r>
            <a:endParaRPr lang="en-US" b="1" noProof="0" dirty="0" smtClean="0"/>
          </a:p>
        </p:txBody>
      </p:sp>
      <p:sp>
        <p:nvSpPr>
          <p:cNvPr id="20" name="Rectangle 19">
            <a:hlinkClick r:id="rId20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25463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IF</a:t>
            </a:r>
            <a:endParaRPr lang="en-US" noProof="0" dirty="0" smtClean="0"/>
          </a:p>
        </p:txBody>
      </p:sp>
      <p:sp>
        <p:nvSpPr>
          <p:cNvPr id="16" name="Rectangle 15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2954338"/>
            <a:ext cx="3211513" cy="4064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IF functions</a:t>
            </a:r>
            <a:endParaRPr lang="en-US" b="1" noProof="0" dirty="0" smtClean="0"/>
          </a:p>
        </p:txBody>
      </p:sp>
      <p:sp>
        <p:nvSpPr>
          <p:cNvPr id="29" name="Rectangle 28">
            <a:hlinkClick r:id="rId21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33607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3"/>
            <a:r>
              <a:rPr lang="en-US" altLang="en-US" dirty="0" smtClean="0"/>
              <a:t>SUMIF, COUNTIF, AVERAGEIF</a:t>
            </a:r>
            <a:endParaRPr lang="en-US" noProof="0" dirty="0" smtClean="0"/>
          </a:p>
        </p:txBody>
      </p:sp>
      <p:sp>
        <p:nvSpPr>
          <p:cNvPr id="23" name="Rectangle 22">
            <a:hlinkClick r:id="rId22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74963" y="37671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SUMPRODUCT</a:t>
            </a:r>
            <a:endParaRPr lang="en-US" noProof="0" dirty="0" smtClean="0"/>
          </a:p>
        </p:txBody>
      </p:sp>
      <p:sp>
        <p:nvSpPr>
          <p:cNvPr id="24" name="Rectangle 23">
            <a:hlinkClick r:id="rId23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74963" y="41751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VLOOKUP/HLOOKUP</a:t>
            </a:r>
            <a:endParaRPr lang="en-US" noProof="0" dirty="0" smtClean="0"/>
          </a:p>
        </p:txBody>
      </p:sp>
      <p:sp>
        <p:nvSpPr>
          <p:cNvPr id="28" name="Rectangle 27">
            <a:hlinkClick r:id="rId24" action="ppaction://hlinksldjump"/>
          </p:cNvPr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2874963" y="4581525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smtClean="0"/>
              <a:t>INDEX/MATCH</a:t>
            </a:r>
            <a:endParaRPr lang="en-US" noProof="0" dirty="0" smtClean="0"/>
          </a:p>
        </p:txBody>
      </p:sp>
      <p:sp>
        <p:nvSpPr>
          <p:cNvPr id="35" name="Rectangle 34">
            <a:hlinkClick r:id="rId25" action="ppaction://hlinksldjump"/>
          </p:cNvPr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2874963" y="4989513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66551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875526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3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27" name="Rectangle 26">
            <a:hlinkClick r:id="rId17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1325563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15" name="Rectangle 14">
            <a:hlinkClick r:id="rId18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1731963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Text functions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17" name="Rectangle 16">
            <a:hlinkClick r:id="rId19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1399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/>
              <a:t>Logical functions</a:t>
            </a:r>
            <a:endParaRPr lang="en-US" b="1" noProof="0" dirty="0" smtClean="0"/>
          </a:p>
        </p:txBody>
      </p:sp>
      <p:sp>
        <p:nvSpPr>
          <p:cNvPr id="23" name="Rectangle 22">
            <a:hlinkClick r:id="rId20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25463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IF</a:t>
            </a:r>
            <a:endParaRPr lang="en-US" noProof="0" dirty="0" smtClean="0"/>
          </a:p>
        </p:txBody>
      </p:sp>
      <p:sp>
        <p:nvSpPr>
          <p:cNvPr id="28" name="Rectangle 27">
            <a:hlinkClick r:id="rId21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29543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IF functions</a:t>
            </a:r>
            <a:endParaRPr lang="en-US" b="1" noProof="0" dirty="0" smtClean="0"/>
          </a:p>
        </p:txBody>
      </p:sp>
      <p:sp>
        <p:nvSpPr>
          <p:cNvPr id="24" name="Rectangle 2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3360738"/>
            <a:ext cx="3211513" cy="4064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3"/>
            <a:r>
              <a:rPr lang="en-US" altLang="en-US" b="1" dirty="0" smtClean="0"/>
              <a:t>SUMIF, COUNTIF, AVERAGEIF</a:t>
            </a:r>
            <a:endParaRPr lang="en-US" b="1" noProof="0" dirty="0" smtClean="0"/>
          </a:p>
        </p:txBody>
      </p:sp>
      <p:sp>
        <p:nvSpPr>
          <p:cNvPr id="33" name="Rectangle 32">
            <a:hlinkClick r:id="rId22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74963" y="37671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SUMPRODUCT</a:t>
            </a:r>
            <a:endParaRPr lang="en-US" noProof="0" dirty="0" smtClean="0"/>
          </a:p>
        </p:txBody>
      </p:sp>
      <p:sp>
        <p:nvSpPr>
          <p:cNvPr id="40" name="Rectangle 39">
            <a:hlinkClick r:id="rId23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74963" y="41751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VLOOKUP/HLOOKUP</a:t>
            </a:r>
            <a:endParaRPr lang="en-US" noProof="0" dirty="0" smtClean="0"/>
          </a:p>
        </p:txBody>
      </p:sp>
      <p:sp>
        <p:nvSpPr>
          <p:cNvPr id="44" name="Rectangle 43">
            <a:hlinkClick r:id="rId24" action="ppaction://hlinksldjump"/>
          </p:cNvPr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2874963" y="4581525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smtClean="0"/>
              <a:t>INDEX/MATCH</a:t>
            </a:r>
            <a:endParaRPr lang="en-US" noProof="0" dirty="0" smtClean="0"/>
          </a:p>
        </p:txBody>
      </p:sp>
      <p:sp>
        <p:nvSpPr>
          <p:cNvPr id="38" name="Rectangle 37">
            <a:hlinkClick r:id="rId25" action="ppaction://hlinksldjump"/>
          </p:cNvPr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2874963" y="4989513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88717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23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If functions - SUMIF</a:t>
            </a:r>
            <a:endParaRPr lang="en-US" kern="0" dirty="0"/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2131" y="2603875"/>
            <a:ext cx="7772400" cy="8309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/>
              <a:t>SUMIF(range, criteria, [</a:t>
            </a:r>
            <a:r>
              <a:rPr lang="en-US" sz="3000" dirty="0" err="1"/>
              <a:t>sum_range</a:t>
            </a:r>
            <a:r>
              <a:rPr lang="en-US" sz="3000" dirty="0" smtClean="0"/>
              <a:t>])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8" name="Rectangular Callout 7"/>
          <p:cNvSpPr/>
          <p:nvPr/>
        </p:nvSpPr>
        <p:spPr>
          <a:xfrm>
            <a:off x="1281450" y="1347013"/>
            <a:ext cx="2575774" cy="847665"/>
          </a:xfrm>
          <a:prstGeom prst="wedgeRectCallout">
            <a:avLst>
              <a:gd name="adj1" fmla="val 13585"/>
              <a:gd name="adj2" fmla="val 83671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range of cells that you want evaluated by </a:t>
            </a:r>
            <a:r>
              <a:rPr lang="en-US" dirty="0" smtClean="0">
                <a:solidFill>
                  <a:schemeClr val="tx1"/>
                </a:solidFill>
              </a:rPr>
              <a:t>criteria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653048" y="3434872"/>
            <a:ext cx="5763296" cy="895357"/>
          </a:xfrm>
          <a:prstGeom prst="wedgeRectCallout">
            <a:avLst>
              <a:gd name="adj1" fmla="val -17836"/>
              <a:gd name="adj2" fmla="val -91828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Required. The criteria in the form of a number, expression, a cell reference, text, or a function that defines which cells will be added.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example: "&gt;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32", B5, "32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",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"apples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808974" y="637505"/>
            <a:ext cx="3428355" cy="1557174"/>
          </a:xfrm>
          <a:prstGeom prst="wedgeRectCallout">
            <a:avLst>
              <a:gd name="adj1" fmla="val 10768"/>
              <a:gd name="adj2" fmla="val 70024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Optional. The actual cells to add, if you want to add cells other than those specified in the range argument. If the </a:t>
            </a:r>
            <a:r>
              <a:rPr lang="en-US" dirty="0" err="1">
                <a:solidFill>
                  <a:schemeClr val="tx1"/>
                </a:solidFill>
              </a:rPr>
              <a:t>sum_range</a:t>
            </a:r>
            <a:r>
              <a:rPr lang="en-US" dirty="0">
                <a:solidFill>
                  <a:schemeClr val="tx1"/>
                </a:solidFill>
              </a:rPr>
              <a:t> argument is omitted, Excel adds the cells that are specified in the range </a:t>
            </a:r>
            <a:r>
              <a:rPr lang="en-US" dirty="0" smtClean="0">
                <a:solidFill>
                  <a:schemeClr val="tx1"/>
                </a:solidFill>
              </a:rPr>
              <a:t>argument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464207" y="4080554"/>
            <a:ext cx="2965721" cy="1703524"/>
          </a:xfrm>
          <a:prstGeom prst="irregularSeal1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COUNTIF, AVERAGE IF</a:t>
            </a:r>
            <a:endParaRPr lang="en-US" b="1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5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21195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7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55" name="Rectangle 54">
            <a:hlinkClick r:id="rId16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1528763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15" name="Rectangle 14">
            <a:hlinkClick r:id="rId17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19367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Text functions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17" name="Rectangle 16">
            <a:hlinkClick r:id="rId18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3431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/>
              <a:t>Logical functions</a:t>
            </a:r>
            <a:endParaRPr lang="en-US" b="1" noProof="0" dirty="0" smtClean="0"/>
          </a:p>
        </p:txBody>
      </p:sp>
      <p:sp>
        <p:nvSpPr>
          <p:cNvPr id="23" name="Rectangle 22">
            <a:hlinkClick r:id="rId19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27495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IF</a:t>
            </a:r>
            <a:endParaRPr lang="en-US" noProof="0" dirty="0" smtClean="0"/>
          </a:p>
        </p:txBody>
      </p:sp>
      <p:sp>
        <p:nvSpPr>
          <p:cNvPr id="16" name="Rectangle 15">
            <a:hlinkClick r:id="rId20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1575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IF functions</a:t>
            </a:r>
            <a:endParaRPr lang="en-US" noProof="0" dirty="0" smtClean="0"/>
          </a:p>
        </p:txBody>
      </p:sp>
      <p:sp>
        <p:nvSpPr>
          <p:cNvPr id="33" name="Rectangle 32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3563938"/>
            <a:ext cx="3211513" cy="407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SUMPRODUCT</a:t>
            </a:r>
            <a:endParaRPr lang="en-US" b="1" noProof="0" dirty="0" smtClean="0"/>
          </a:p>
        </p:txBody>
      </p:sp>
      <p:sp>
        <p:nvSpPr>
          <p:cNvPr id="40" name="Rectangle 39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74963" y="39719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VLOOKUP/HLOOKUP</a:t>
            </a:r>
            <a:endParaRPr lang="en-US" noProof="0" dirty="0" smtClean="0"/>
          </a:p>
        </p:txBody>
      </p:sp>
      <p:sp>
        <p:nvSpPr>
          <p:cNvPr id="44" name="Rectangle 43">
            <a:hlinkClick r:id="rId22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74963" y="43783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smtClean="0"/>
              <a:t>INDEX/MATCH</a:t>
            </a:r>
            <a:endParaRPr lang="en-US" noProof="0" dirty="0" smtClean="0"/>
          </a:p>
        </p:txBody>
      </p:sp>
      <p:sp>
        <p:nvSpPr>
          <p:cNvPr id="29" name="Rectangle 28">
            <a:hlinkClick r:id="rId23" action="ppaction://hlinksldjump"/>
          </p:cNvPr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2874963" y="4784725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177198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25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Sumproduct</a:t>
            </a:r>
            <a:r>
              <a:rPr lang="en-US" kern="0" dirty="0" smtClean="0"/>
              <a:t> </a:t>
            </a:r>
            <a:r>
              <a:rPr lang="en-US" kern="0" dirty="0"/>
              <a:t>- </a:t>
            </a:r>
            <a:r>
              <a:rPr lang="en-US" kern="0" dirty="0" smtClean="0"/>
              <a:t>returns </a:t>
            </a:r>
            <a:r>
              <a:rPr lang="en-US" kern="0" dirty="0"/>
              <a:t>the sum of the products of corresponding ranges or arrays</a:t>
            </a:r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1257" y="2603875"/>
            <a:ext cx="8054148" cy="8309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 smtClean="0"/>
              <a:t>SUMPRODUCT (</a:t>
            </a:r>
            <a:r>
              <a:rPr lang="en-US" sz="3000" dirty="0"/>
              <a:t>array1, [array2], [array3], ...)</a:t>
            </a:r>
            <a:endParaRPr lang="en-US" sz="3000" dirty="0"/>
          </a:p>
        </p:txBody>
      </p:sp>
      <p:sp>
        <p:nvSpPr>
          <p:cNvPr id="8" name="Rectangular Callout 7"/>
          <p:cNvSpPr/>
          <p:nvPr/>
        </p:nvSpPr>
        <p:spPr>
          <a:xfrm>
            <a:off x="1487512" y="1186192"/>
            <a:ext cx="2575774" cy="1044652"/>
          </a:xfrm>
          <a:prstGeom prst="wedgeRectCallout">
            <a:avLst>
              <a:gd name="adj1" fmla="val 48335"/>
              <a:gd name="adj2" fmla="val 86137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first array argument whose components you </a:t>
            </a:r>
            <a:r>
              <a:rPr lang="en-US" dirty="0" smtClean="0">
                <a:solidFill>
                  <a:schemeClr val="tx1"/>
                </a:solidFill>
              </a:rPr>
              <a:t>want </a:t>
            </a:r>
            <a:r>
              <a:rPr lang="en-US" dirty="0">
                <a:solidFill>
                  <a:schemeClr val="tx1"/>
                </a:solidFill>
              </a:rPr>
              <a:t>to multiply and then </a:t>
            </a:r>
            <a:r>
              <a:rPr lang="en-US" dirty="0" smtClean="0">
                <a:solidFill>
                  <a:schemeClr val="tx1"/>
                </a:solidFill>
              </a:rPr>
              <a:t>add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808974" y="1294327"/>
            <a:ext cx="3428355" cy="900352"/>
          </a:xfrm>
          <a:prstGeom prst="wedgeRectCallout">
            <a:avLst>
              <a:gd name="adj1" fmla="val -23792"/>
              <a:gd name="adj2" fmla="val 80037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Optional. Array arguments 2 to 255 whose components you want to multiply and then add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464207" y="2968772"/>
            <a:ext cx="5286210" cy="2815306"/>
          </a:xfrm>
          <a:prstGeom prst="irregularSeal1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The array arguments must have the same </a:t>
            </a:r>
            <a:r>
              <a:rPr lang="en-US" sz="1400" b="1" dirty="0" smtClean="0">
                <a:solidFill>
                  <a:schemeClr val="tx1"/>
                </a:solidFill>
              </a:rPr>
              <a:t>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If </a:t>
            </a:r>
            <a:r>
              <a:rPr lang="en-US" sz="1400" b="1" dirty="0">
                <a:solidFill>
                  <a:schemeClr val="tx1"/>
                </a:solidFill>
              </a:rPr>
              <a:t>they do not, SUMPRODUCT returns the #VALUE! error </a:t>
            </a:r>
            <a:r>
              <a:rPr lang="en-US" sz="1400" b="1" dirty="0" smtClean="0">
                <a:solidFill>
                  <a:schemeClr val="tx1"/>
                </a:solidFill>
              </a:rPr>
              <a:t>value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90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26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Sumproduct</a:t>
            </a:r>
            <a:r>
              <a:rPr lang="en-US" kern="0" dirty="0" smtClean="0"/>
              <a:t> - </a:t>
            </a:r>
            <a:r>
              <a:rPr lang="en-US" kern="0" dirty="0"/>
              <a:t>returns the sum of the products of corresponding ranges or arrays</a:t>
            </a:r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1257" y="2603875"/>
            <a:ext cx="8054148" cy="8309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 smtClean="0"/>
              <a:t>SUMPRODUCT (</a:t>
            </a:r>
            <a:r>
              <a:rPr lang="en-US" sz="3000" dirty="0"/>
              <a:t>array1, </a:t>
            </a:r>
            <a:r>
              <a:rPr lang="en-US" sz="3000" dirty="0" smtClean="0"/>
              <a:t>array2, </a:t>
            </a:r>
            <a:br>
              <a:rPr lang="en-US" sz="3000" dirty="0" smtClean="0"/>
            </a:br>
            <a:r>
              <a:rPr lang="en-US" sz="3000" dirty="0" smtClean="0"/>
              <a:t>(array3 = “condition”)*1)</a:t>
            </a:r>
            <a:endParaRPr lang="en-US" sz="3000" dirty="0"/>
          </a:p>
        </p:txBody>
      </p:sp>
      <p:sp>
        <p:nvSpPr>
          <p:cNvPr id="2" name="Explosion 1 1"/>
          <p:cNvSpPr/>
          <p:nvPr/>
        </p:nvSpPr>
        <p:spPr>
          <a:xfrm>
            <a:off x="4134686" y="3787087"/>
            <a:ext cx="3689229" cy="1964793"/>
          </a:xfrm>
          <a:prstGeom prst="irregularSeal1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Sumproduct</a:t>
            </a:r>
            <a:r>
              <a:rPr lang="en-US" sz="1400" b="1" dirty="0" smtClean="0">
                <a:solidFill>
                  <a:schemeClr val="tx1"/>
                </a:solidFill>
              </a:rPr>
              <a:t> can also be used as a conditional formula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54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916043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5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56" name="Rectangle 55">
            <a:hlinkClick r:id="rId16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1528763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18" name="Rectangle 17">
            <a:hlinkClick r:id="rId17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19367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Text functions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19" name="Rectangle 18">
            <a:hlinkClick r:id="rId18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3431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/>
              <a:t>Logical functions</a:t>
            </a:r>
            <a:endParaRPr lang="en-US" b="1" noProof="0" dirty="0" smtClean="0"/>
          </a:p>
        </p:txBody>
      </p:sp>
      <p:sp>
        <p:nvSpPr>
          <p:cNvPr id="20" name="Rectangle 19">
            <a:hlinkClick r:id="rId19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27495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IF</a:t>
            </a:r>
            <a:endParaRPr lang="en-US" noProof="0" dirty="0" smtClean="0"/>
          </a:p>
        </p:txBody>
      </p:sp>
      <p:sp>
        <p:nvSpPr>
          <p:cNvPr id="16" name="Rectangle 15">
            <a:hlinkClick r:id="rId20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1575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IF functions</a:t>
            </a:r>
            <a:endParaRPr lang="en-US" noProof="0" dirty="0" smtClean="0"/>
          </a:p>
        </p:txBody>
      </p:sp>
      <p:sp>
        <p:nvSpPr>
          <p:cNvPr id="34" name="Rectangle 33">
            <a:hlinkClick r:id="rId21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35639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SUMPRODUCT</a:t>
            </a:r>
            <a:endParaRPr lang="en-US" noProof="0" dirty="0" smtClean="0"/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74963" y="3971925"/>
            <a:ext cx="3211513" cy="4064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VLOOKUP/HLOOKUP</a:t>
            </a:r>
            <a:endParaRPr lang="en-US" b="1" noProof="0" dirty="0" smtClean="0"/>
          </a:p>
        </p:txBody>
      </p:sp>
      <p:sp>
        <p:nvSpPr>
          <p:cNvPr id="45" name="Rectangle 44">
            <a:hlinkClick r:id="rId22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74963" y="43783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smtClean="0"/>
              <a:t>INDEX/MATCH</a:t>
            </a:r>
            <a:endParaRPr lang="en-US" noProof="0" dirty="0" smtClean="0"/>
          </a:p>
        </p:txBody>
      </p:sp>
      <p:sp>
        <p:nvSpPr>
          <p:cNvPr id="30" name="Rectangle 29">
            <a:hlinkClick r:id="rId23" action="ppaction://hlinksldjump"/>
          </p:cNvPr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2874963" y="4784725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211625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Vlookup</a:t>
            </a:r>
            <a:r>
              <a:rPr lang="en-US" kern="0" dirty="0" smtClean="0"/>
              <a:t>/</a:t>
            </a:r>
            <a:r>
              <a:rPr lang="en-US" kern="0" dirty="0" err="1" smtClean="0"/>
              <a:t>Hlookup</a:t>
            </a:r>
            <a:r>
              <a:rPr lang="en-US" kern="0" dirty="0"/>
              <a:t> - pull in information from a table of data based on a unique identifier </a:t>
            </a:r>
          </a:p>
        </p:txBody>
      </p:sp>
      <p:sp>
        <p:nvSpPr>
          <p:cNvPr id="8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257" y="2603875"/>
            <a:ext cx="8054148" cy="8309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/>
              <a:t>VLOOKUP(</a:t>
            </a:r>
            <a:r>
              <a:rPr lang="en-US" sz="3000" dirty="0" err="1"/>
              <a:t>lookup_value</a:t>
            </a:r>
            <a:r>
              <a:rPr lang="en-US" sz="3000" dirty="0"/>
              <a:t>, </a:t>
            </a:r>
            <a:r>
              <a:rPr lang="en-US" sz="3000" dirty="0" err="1"/>
              <a:t>table_array</a:t>
            </a:r>
            <a:r>
              <a:rPr lang="en-US" sz="3000" dirty="0"/>
              <a:t>, </a:t>
            </a:r>
            <a:r>
              <a:rPr lang="en-US" sz="3000" dirty="0" err="1"/>
              <a:t>col_index_num</a:t>
            </a:r>
            <a:r>
              <a:rPr lang="en-US" sz="3000" dirty="0"/>
              <a:t>, </a:t>
            </a:r>
            <a:r>
              <a:rPr lang="en-US" sz="3000" dirty="0" err="1"/>
              <a:t>range_lookup</a:t>
            </a:r>
            <a:r>
              <a:rPr lang="en-US" sz="3000" dirty="0"/>
              <a:t>)</a:t>
            </a:r>
            <a:endParaRPr lang="en-US" sz="3000" dirty="0"/>
          </a:p>
        </p:txBody>
      </p:sp>
      <p:sp>
        <p:nvSpPr>
          <p:cNvPr id="11" name="Rectangular Callout 10"/>
          <p:cNvSpPr/>
          <p:nvPr/>
        </p:nvSpPr>
        <p:spPr>
          <a:xfrm>
            <a:off x="2249924" y="1517332"/>
            <a:ext cx="1759288" cy="713512"/>
          </a:xfrm>
          <a:prstGeom prst="wedgeRectCallout">
            <a:avLst>
              <a:gd name="adj1" fmla="val 48335"/>
              <a:gd name="adj2" fmla="val 86137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value we are looking up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312536" y="1106138"/>
            <a:ext cx="2704561" cy="1124706"/>
          </a:xfrm>
          <a:prstGeom prst="wedgeRectCallout">
            <a:avLst>
              <a:gd name="adj1" fmla="val 15335"/>
              <a:gd name="adj2" fmla="val 77507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table that contains both the location of the lookup value and the data we are looking for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732210" y="3646056"/>
            <a:ext cx="2389029" cy="867989"/>
          </a:xfrm>
          <a:prstGeom prst="wedgeRectCallout">
            <a:avLst>
              <a:gd name="adj1" fmla="val 15835"/>
              <a:gd name="adj2" fmla="val -64269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column number that contains the value you are looking </a:t>
            </a:r>
            <a:r>
              <a:rPr lang="en-US" dirty="0" smtClean="0">
                <a:solidFill>
                  <a:schemeClr val="tx1"/>
                </a:solidFill>
              </a:rPr>
              <a:t>for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235263" y="3646056"/>
            <a:ext cx="2781835" cy="1106248"/>
          </a:xfrm>
          <a:prstGeom prst="wedgeRectCallout">
            <a:avLst>
              <a:gd name="adj1" fmla="val -27165"/>
              <a:gd name="adj2" fmla="val -61803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</a:t>
            </a:r>
            <a:r>
              <a:rPr lang="en-US" dirty="0" smtClean="0">
                <a:solidFill>
                  <a:schemeClr val="tx1"/>
                </a:solidFill>
              </a:rPr>
              <a:t>Whether </a:t>
            </a:r>
            <a:r>
              <a:rPr lang="en-US" dirty="0">
                <a:solidFill>
                  <a:schemeClr val="tx1"/>
                </a:solidFill>
              </a:rPr>
              <a:t>to look for approximate </a:t>
            </a:r>
            <a:r>
              <a:rPr lang="en-US" dirty="0" smtClean="0">
                <a:solidFill>
                  <a:schemeClr val="tx1"/>
                </a:solidFill>
              </a:rPr>
              <a:t>of exact matches: it </a:t>
            </a:r>
            <a:r>
              <a:rPr lang="en-US" dirty="0">
                <a:solidFill>
                  <a:schemeClr val="tx1"/>
                </a:solidFill>
              </a:rPr>
              <a:t>can be either </a:t>
            </a:r>
            <a:r>
              <a:rPr lang="en-US" dirty="0" smtClean="0">
                <a:solidFill>
                  <a:schemeClr val="tx1"/>
                </a:solidFill>
              </a:rPr>
              <a:t>TRUE (approximate)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FALSE (exact)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1570393" y="4436101"/>
            <a:ext cx="2712661" cy="1748084"/>
          </a:xfrm>
          <a:prstGeom prst="irregularSeal1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The leftmost column </a:t>
            </a:r>
            <a:r>
              <a:rPr lang="en-US" sz="1400" b="1" dirty="0" smtClean="0">
                <a:solidFill>
                  <a:schemeClr val="tx1"/>
                </a:solidFill>
              </a:rPr>
              <a:t>of the table defined is 1 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7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learned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2111866" y="1092870"/>
            <a:ext cx="4632929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30000"/>
              </a:spcBef>
              <a:buSzTx/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</a:rPr>
              <a:t>The structure of an excel document</a:t>
            </a:r>
          </a:p>
          <a:p>
            <a:pPr lvl="1">
              <a:spcBef>
                <a:spcPct val="30000"/>
              </a:spcBef>
              <a:buSzTx/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</a:rPr>
              <a:t>How </a:t>
            </a:r>
            <a:r>
              <a:rPr lang="en-US" sz="1500" dirty="0" smtClean="0">
                <a:solidFill>
                  <a:srgbClr val="000000"/>
                </a:solidFill>
              </a:rPr>
              <a:t>to enter data in a cell and what to enter</a:t>
            </a:r>
          </a:p>
          <a:p>
            <a:pPr lvl="1">
              <a:spcBef>
                <a:spcPct val="30000"/>
              </a:spcBef>
              <a:buSzTx/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</a:rPr>
              <a:t>Absolute </a:t>
            </a:r>
            <a:r>
              <a:rPr lang="en-US" sz="1500" dirty="0" smtClean="0">
                <a:solidFill>
                  <a:srgbClr val="000000"/>
                </a:solidFill>
              </a:rPr>
              <a:t>references</a:t>
            </a:r>
          </a:p>
          <a:p>
            <a:pPr lvl="1">
              <a:spcBef>
                <a:spcPct val="30000"/>
              </a:spcBef>
              <a:buSzTx/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</a:rPr>
              <a:t>Spreading </a:t>
            </a:r>
            <a:r>
              <a:rPr lang="en-US" sz="1500" dirty="0" smtClean="0">
                <a:solidFill>
                  <a:srgbClr val="000000"/>
                </a:solidFill>
              </a:rPr>
              <a:t>formulas</a:t>
            </a:r>
            <a:endParaRPr lang="en-US" sz="1500" dirty="0" smtClean="0">
              <a:solidFill>
                <a:srgbClr val="000000"/>
              </a:solidFill>
            </a:endParaRPr>
          </a:p>
          <a:p>
            <a:pPr lvl="1">
              <a:spcBef>
                <a:spcPct val="30000"/>
              </a:spcBef>
              <a:buSzTx/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</a:rPr>
              <a:t>Naming </a:t>
            </a:r>
            <a:r>
              <a:rPr lang="en-US" sz="1500" dirty="0" smtClean="0">
                <a:solidFill>
                  <a:srgbClr val="000000"/>
                </a:solidFill>
              </a:rPr>
              <a:t>cells and ranges</a:t>
            </a:r>
          </a:p>
          <a:p>
            <a:pPr lvl="1">
              <a:spcBef>
                <a:spcPct val="30000"/>
              </a:spcBef>
              <a:buSzTx/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</a:rPr>
              <a:t>The structure of formulas</a:t>
            </a:r>
          </a:p>
          <a:p>
            <a:pPr lvl="2">
              <a:spcBef>
                <a:spcPct val="30000"/>
              </a:spcBef>
              <a:buSzTx/>
              <a:buFont typeface="Arial" panose="020B0604020202020204" pitchFamily="34" charset="0"/>
              <a:buChar char="‒"/>
            </a:pPr>
            <a:r>
              <a:rPr lang="en-US" sz="1500" dirty="0" smtClean="0">
                <a:solidFill>
                  <a:srgbClr val="000000"/>
                </a:solidFill>
              </a:rPr>
              <a:t>Sum</a:t>
            </a:r>
          </a:p>
          <a:p>
            <a:pPr lvl="2">
              <a:spcBef>
                <a:spcPct val="30000"/>
              </a:spcBef>
              <a:buSzTx/>
              <a:buFont typeface="Arial" panose="020B0604020202020204" pitchFamily="34" charset="0"/>
              <a:buChar char="‒"/>
            </a:pPr>
            <a:r>
              <a:rPr lang="en-US" sz="1500" dirty="0" smtClean="0">
                <a:solidFill>
                  <a:srgbClr val="000000"/>
                </a:solidFill>
              </a:rPr>
              <a:t>Count</a:t>
            </a:r>
          </a:p>
          <a:p>
            <a:pPr lvl="2">
              <a:spcBef>
                <a:spcPct val="30000"/>
              </a:spcBef>
              <a:buSzTx/>
              <a:buFont typeface="Arial" panose="020B0604020202020204" pitchFamily="34" charset="0"/>
              <a:buChar char="‒"/>
            </a:pPr>
            <a:r>
              <a:rPr lang="en-US" sz="1500" dirty="0" err="1" smtClean="0">
                <a:solidFill>
                  <a:srgbClr val="000000"/>
                </a:solidFill>
              </a:rPr>
              <a:t>CountA</a:t>
            </a:r>
            <a:endParaRPr lang="en-US" sz="1500" dirty="0" smtClean="0">
              <a:solidFill>
                <a:srgbClr val="000000"/>
              </a:solidFill>
            </a:endParaRPr>
          </a:p>
          <a:p>
            <a:pPr lvl="2">
              <a:spcBef>
                <a:spcPct val="30000"/>
              </a:spcBef>
              <a:buSzTx/>
              <a:buFont typeface="Arial" panose="020B0604020202020204" pitchFamily="34" charset="0"/>
              <a:buChar char="‒"/>
            </a:pPr>
            <a:r>
              <a:rPr lang="en-US" sz="1500" dirty="0" smtClean="0">
                <a:solidFill>
                  <a:srgbClr val="000000"/>
                </a:solidFill>
              </a:rPr>
              <a:t>Subtotal</a:t>
            </a:r>
          </a:p>
          <a:p>
            <a:pPr lvl="1">
              <a:spcBef>
                <a:spcPct val="30000"/>
              </a:spcBef>
              <a:buSzTx/>
              <a:buFont typeface="Wingdings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</a:rPr>
              <a:t>Importing text data</a:t>
            </a:r>
          </a:p>
          <a:p>
            <a:pPr lvl="2">
              <a:spcBef>
                <a:spcPct val="30000"/>
              </a:spcBef>
              <a:buSzTx/>
              <a:buFont typeface="Arial" panose="020B0604020202020204" pitchFamily="34" charset="0"/>
              <a:buChar char="–"/>
            </a:pPr>
            <a:r>
              <a:rPr lang="en-US" sz="1500" dirty="0" smtClean="0">
                <a:solidFill>
                  <a:srgbClr val="000000"/>
                </a:solidFill>
              </a:rPr>
              <a:t>Paste special</a:t>
            </a:r>
          </a:p>
          <a:p>
            <a:pPr lvl="2">
              <a:spcBef>
                <a:spcPct val="30000"/>
              </a:spcBef>
              <a:buSzTx/>
              <a:buFont typeface="Arial" panose="020B0604020202020204" pitchFamily="34" charset="0"/>
              <a:buChar char="–"/>
            </a:pPr>
            <a:r>
              <a:rPr lang="en-US" sz="1500" dirty="0" smtClean="0">
                <a:solidFill>
                  <a:srgbClr val="000000"/>
                </a:solidFill>
              </a:rPr>
              <a:t>Text to columns</a:t>
            </a:r>
          </a:p>
          <a:p>
            <a:pPr lvl="2">
              <a:spcBef>
                <a:spcPct val="30000"/>
              </a:spcBef>
              <a:buSzTx/>
              <a:buFont typeface="Arial" panose="020B0604020202020204" pitchFamily="34" charset="0"/>
              <a:buChar char="–"/>
            </a:pPr>
            <a:r>
              <a:rPr lang="en-US" sz="1500" dirty="0" smtClean="0">
                <a:solidFill>
                  <a:srgbClr val="000000"/>
                </a:solidFill>
              </a:rPr>
              <a:t>Importing data</a:t>
            </a:r>
          </a:p>
          <a:p>
            <a:pPr lvl="2">
              <a:spcBef>
                <a:spcPct val="30000"/>
              </a:spcBef>
              <a:buSzTx/>
              <a:buFont typeface="Arial" panose="020B0604020202020204" pitchFamily="34" charset="0"/>
              <a:buChar char="–"/>
            </a:pPr>
            <a:r>
              <a:rPr lang="en-US" sz="1500" dirty="0" smtClean="0">
                <a:solidFill>
                  <a:srgbClr val="000000"/>
                </a:solidFill>
              </a:rPr>
              <a:t>Sorting and filtering</a:t>
            </a:r>
          </a:p>
        </p:txBody>
      </p:sp>
      <p:sp>
        <p:nvSpPr>
          <p:cNvPr id="4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Introduction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32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721" y="1290097"/>
            <a:ext cx="7729240" cy="4183424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 your function's </a:t>
            </a:r>
            <a:r>
              <a:rPr lang="en-US" sz="2000" b="1" dirty="0" err="1"/>
              <a:t>Col_Index_Num</a:t>
            </a:r>
            <a:r>
              <a:rPr lang="en-US" sz="2000" dirty="0"/>
              <a:t> is larger than the number of columns in your </a:t>
            </a:r>
            <a:r>
              <a:rPr lang="en-US" sz="2000" b="1" dirty="0" err="1"/>
              <a:t>Table_Array</a:t>
            </a:r>
            <a:r>
              <a:rPr lang="en-US" sz="2000" dirty="0"/>
              <a:t>, your VLOOKUP function will return a </a:t>
            </a:r>
            <a:r>
              <a:rPr lang="en-US" sz="2000" b="1" dirty="0"/>
              <a:t>#REF!</a:t>
            </a:r>
            <a:r>
              <a:rPr lang="en-US" sz="2000" dirty="0"/>
              <a:t> </a:t>
            </a:r>
            <a:r>
              <a:rPr lang="en-US" sz="2000" dirty="0" smtClean="0"/>
              <a:t>error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 your function's </a:t>
            </a:r>
            <a:r>
              <a:rPr lang="en-US" sz="2000" b="1" dirty="0" err="1"/>
              <a:t>Col_Index_Num</a:t>
            </a:r>
            <a:r>
              <a:rPr lang="en-US" sz="2000" dirty="0"/>
              <a:t> is less than 1, your VLOOKUP function will return a </a:t>
            </a:r>
            <a:r>
              <a:rPr lang="en-US" sz="2000" b="1" dirty="0"/>
              <a:t>#VALUE!</a:t>
            </a:r>
            <a:r>
              <a:rPr lang="en-US" sz="2000" dirty="0"/>
              <a:t> </a:t>
            </a:r>
            <a:r>
              <a:rPr lang="en-US" sz="2000" dirty="0" smtClean="0"/>
              <a:t>Error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 you input FALSE (or 0) for your </a:t>
            </a:r>
            <a:r>
              <a:rPr lang="en-US" sz="2000" b="1" dirty="0" err="1"/>
              <a:t>Range_Lookup</a:t>
            </a:r>
            <a:r>
              <a:rPr lang="en-US" sz="2000" dirty="0"/>
              <a:t> parameter and no exact match can be found, your VLOOKUP function will return a </a:t>
            </a:r>
            <a:r>
              <a:rPr lang="en-US" sz="2000" b="1" dirty="0"/>
              <a:t>#N/A</a:t>
            </a:r>
            <a:r>
              <a:rPr lang="en-US" sz="2000" dirty="0"/>
              <a:t> </a:t>
            </a:r>
            <a:r>
              <a:rPr lang="en-US" sz="2000" dirty="0" smtClean="0"/>
              <a:t>error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Vlookup</a:t>
            </a:r>
            <a:r>
              <a:rPr lang="en-US" kern="0" dirty="0" smtClean="0"/>
              <a:t>/</a:t>
            </a:r>
            <a:r>
              <a:rPr lang="en-US" kern="0" dirty="0" err="1" smtClean="0"/>
              <a:t>Hlookup</a:t>
            </a:r>
            <a:r>
              <a:rPr lang="en-US" kern="0" dirty="0"/>
              <a:t> </a:t>
            </a:r>
            <a:r>
              <a:rPr lang="en-US" kern="0" dirty="0" smtClean="0"/>
              <a:t>– Possible errors that can occur</a:t>
            </a:r>
            <a:endParaRPr lang="en-US" kern="0" dirty="0"/>
          </a:p>
        </p:txBody>
      </p:sp>
      <p:sp>
        <p:nvSpPr>
          <p:cNvPr id="8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89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269957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9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42" name="Rectangle 41">
            <a:hlinkClick r:id="rId16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1528763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16" name="Rectangle 15">
            <a:hlinkClick r:id="rId17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19367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Text functions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17" name="Rectangle 16">
            <a:hlinkClick r:id="rId18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3431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/>
              <a:t>Logical functions</a:t>
            </a:r>
            <a:endParaRPr lang="en-US" b="1" noProof="0" dirty="0" smtClean="0"/>
          </a:p>
        </p:txBody>
      </p:sp>
      <p:sp>
        <p:nvSpPr>
          <p:cNvPr id="21" name="Rectangle 20">
            <a:hlinkClick r:id="rId19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27495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IF</a:t>
            </a:r>
            <a:endParaRPr lang="en-US" noProof="0" dirty="0" smtClean="0"/>
          </a:p>
        </p:txBody>
      </p:sp>
      <p:sp>
        <p:nvSpPr>
          <p:cNvPr id="18" name="Rectangle 17">
            <a:hlinkClick r:id="rId20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1575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IF functions</a:t>
            </a:r>
            <a:endParaRPr lang="en-US" noProof="0" dirty="0" smtClean="0"/>
          </a:p>
        </p:txBody>
      </p:sp>
      <p:sp>
        <p:nvSpPr>
          <p:cNvPr id="23" name="Rectangle 22">
            <a:hlinkClick r:id="rId21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35639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SUMPRODUCT</a:t>
            </a:r>
            <a:endParaRPr lang="en-US" noProof="0" dirty="0" smtClean="0"/>
          </a:p>
        </p:txBody>
      </p:sp>
      <p:sp>
        <p:nvSpPr>
          <p:cNvPr id="24" name="Rectangle 23">
            <a:hlinkClick r:id="rId22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74963" y="39719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VLOOKUP/HLOOKUP</a:t>
            </a:r>
            <a:endParaRPr lang="en-US" noProof="0" dirty="0" smtClean="0"/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74963" y="4378325"/>
            <a:ext cx="3211513" cy="4064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INDEX/MATCH</a:t>
            </a:r>
            <a:endParaRPr lang="en-US" b="1" noProof="0" dirty="0" smtClean="0"/>
          </a:p>
        </p:txBody>
      </p:sp>
      <p:sp>
        <p:nvSpPr>
          <p:cNvPr id="32" name="Rectangle 31">
            <a:hlinkClick r:id="rId23" action="ppaction://hlinksldjump"/>
          </p:cNvPr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2874963" y="4784725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370607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31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Index - </a:t>
            </a:r>
            <a:r>
              <a:rPr lang="en-US" kern="0" dirty="0" smtClean="0"/>
              <a:t>returns </a:t>
            </a:r>
            <a:r>
              <a:rPr lang="en-US" kern="0" dirty="0"/>
              <a:t>a value or the reference to a value from within a table or range</a:t>
            </a:r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1257" y="3119028"/>
            <a:ext cx="8054148" cy="415498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/>
              <a:t>INDEX(array, </a:t>
            </a:r>
            <a:r>
              <a:rPr lang="en-US" sz="3000" dirty="0" err="1"/>
              <a:t>row_num</a:t>
            </a:r>
            <a:r>
              <a:rPr lang="en-US" sz="3000" dirty="0"/>
              <a:t>, [</a:t>
            </a:r>
            <a:r>
              <a:rPr lang="en-US" sz="3000" dirty="0" err="1"/>
              <a:t>column_num</a:t>
            </a:r>
            <a:r>
              <a:rPr lang="en-US" sz="3000" dirty="0"/>
              <a:t>])</a:t>
            </a:r>
            <a:endParaRPr lang="en-US" sz="3000" dirty="0"/>
          </a:p>
        </p:txBody>
      </p:sp>
      <p:sp>
        <p:nvSpPr>
          <p:cNvPr id="8" name="Rectangular Callout 7"/>
          <p:cNvSpPr/>
          <p:nvPr/>
        </p:nvSpPr>
        <p:spPr>
          <a:xfrm>
            <a:off x="496406" y="2002662"/>
            <a:ext cx="2169521" cy="861291"/>
          </a:xfrm>
          <a:prstGeom prst="wedgeRectCallout">
            <a:avLst>
              <a:gd name="adj1" fmla="val 32335"/>
              <a:gd name="adj2" fmla="val 76274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A range of cells or an array constant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869686" y="1545463"/>
            <a:ext cx="2752966" cy="1246341"/>
          </a:xfrm>
          <a:prstGeom prst="wedgeRectCallout">
            <a:avLst>
              <a:gd name="adj1" fmla="val -9991"/>
              <a:gd name="adj2" fmla="val 73320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Selects the row in array from which to return a value. If </a:t>
            </a:r>
            <a:r>
              <a:rPr lang="en-US" dirty="0" err="1">
                <a:solidFill>
                  <a:schemeClr val="tx1"/>
                </a:solidFill>
              </a:rPr>
              <a:t>Row_num</a:t>
            </a:r>
            <a:r>
              <a:rPr lang="en-US" dirty="0">
                <a:solidFill>
                  <a:schemeClr val="tx1"/>
                </a:solidFill>
              </a:rPr>
              <a:t> is omitted, </a:t>
            </a:r>
            <a:r>
              <a:rPr lang="en-US" dirty="0" err="1">
                <a:solidFill>
                  <a:schemeClr val="tx1"/>
                </a:solidFill>
              </a:rPr>
              <a:t>Column_num</a:t>
            </a:r>
            <a:r>
              <a:rPr lang="en-US" dirty="0">
                <a:solidFill>
                  <a:schemeClr val="tx1"/>
                </a:solidFill>
              </a:rPr>
              <a:t> is required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787201" y="1606485"/>
            <a:ext cx="2877373" cy="1185319"/>
          </a:xfrm>
          <a:prstGeom prst="wedgeRectCallout">
            <a:avLst>
              <a:gd name="adj1" fmla="val -23792"/>
              <a:gd name="adj2" fmla="val 80037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Optional. Selects the column in array from which to return a value. If </a:t>
            </a:r>
            <a:r>
              <a:rPr lang="en-US" dirty="0" err="1">
                <a:solidFill>
                  <a:schemeClr val="tx1"/>
                </a:solidFill>
              </a:rPr>
              <a:t>Column_num</a:t>
            </a:r>
            <a:r>
              <a:rPr lang="en-US" dirty="0">
                <a:solidFill>
                  <a:schemeClr val="tx1"/>
                </a:solidFill>
              </a:rPr>
              <a:t> is omitted, </a:t>
            </a:r>
            <a:r>
              <a:rPr lang="en-US" dirty="0" err="1">
                <a:solidFill>
                  <a:schemeClr val="tx1"/>
                </a:solidFill>
              </a:rPr>
              <a:t>Row_num</a:t>
            </a:r>
            <a:r>
              <a:rPr lang="en-US" dirty="0">
                <a:solidFill>
                  <a:schemeClr val="tx1"/>
                </a:solidFill>
              </a:rPr>
              <a:t> is required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27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32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Match </a:t>
            </a:r>
            <a:r>
              <a:rPr lang="en-US" kern="0" dirty="0"/>
              <a:t>- </a:t>
            </a:r>
            <a:r>
              <a:rPr lang="en-US" dirty="0"/>
              <a:t>searches for a specified item in a range of cells, and then returns the relative position of that item in the range</a:t>
            </a:r>
            <a:endParaRPr lang="en-US" kern="0" dirty="0"/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1257" y="2603875"/>
            <a:ext cx="8054148" cy="8309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/>
              <a:t>MATCH(</a:t>
            </a:r>
            <a:r>
              <a:rPr lang="en-US" sz="3000" dirty="0" err="1"/>
              <a:t>lookup_value</a:t>
            </a:r>
            <a:r>
              <a:rPr lang="en-US" sz="3000" dirty="0"/>
              <a:t>, </a:t>
            </a:r>
            <a:r>
              <a:rPr lang="en-US" sz="3000" dirty="0" err="1"/>
              <a:t>lookup_array</a:t>
            </a:r>
            <a:r>
              <a:rPr lang="en-US" sz="3000" dirty="0"/>
              <a:t>, [</a:t>
            </a:r>
            <a:r>
              <a:rPr lang="en-US" sz="3000" dirty="0" err="1"/>
              <a:t>match_type</a:t>
            </a:r>
            <a:r>
              <a:rPr lang="en-US" sz="3000" dirty="0" smtClean="0"/>
              <a:t>])</a:t>
            </a:r>
            <a:endParaRPr lang="en-US" sz="3000" dirty="0"/>
          </a:p>
        </p:txBody>
      </p:sp>
      <p:sp>
        <p:nvSpPr>
          <p:cNvPr id="8" name="Rectangular Callout 7"/>
          <p:cNvSpPr/>
          <p:nvPr/>
        </p:nvSpPr>
        <p:spPr>
          <a:xfrm>
            <a:off x="2473313" y="1515186"/>
            <a:ext cx="2169521" cy="861291"/>
          </a:xfrm>
          <a:prstGeom prst="wedgeRectCallout">
            <a:avLst>
              <a:gd name="adj1" fmla="val 1763"/>
              <a:gd name="adj2" fmla="val 70293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value that you want to match in </a:t>
            </a:r>
            <a:r>
              <a:rPr lang="en-US" dirty="0" err="1">
                <a:solidFill>
                  <a:schemeClr val="tx1"/>
                </a:solidFill>
              </a:rPr>
              <a:t>lookup_array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419703" y="1487509"/>
            <a:ext cx="2752966" cy="793576"/>
          </a:xfrm>
          <a:prstGeom prst="wedgeRectCallout">
            <a:avLst>
              <a:gd name="adj1" fmla="val -9991"/>
              <a:gd name="adj2" fmla="val 73320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range of cells being searched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1552399" y="3518752"/>
            <a:ext cx="2983927" cy="2326699"/>
          </a:xfrm>
          <a:prstGeom prst="irregularSeal1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The combo Index/Match is a more powerful version of </a:t>
            </a:r>
            <a:r>
              <a:rPr lang="en-US" sz="1400" b="1" dirty="0" err="1" smtClean="0">
                <a:solidFill>
                  <a:schemeClr val="tx1"/>
                </a:solidFill>
              </a:rPr>
              <a:t>vlookup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687467" y="3569003"/>
            <a:ext cx="2877373" cy="1574791"/>
          </a:xfrm>
          <a:prstGeom prst="wedgeRectCallout">
            <a:avLst>
              <a:gd name="adj1" fmla="val -42367"/>
              <a:gd name="adj2" fmla="val -65534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Optional. The number -1, 0, or 1. The </a:t>
            </a:r>
            <a:r>
              <a:rPr lang="en-US" dirty="0" err="1">
                <a:solidFill>
                  <a:schemeClr val="tx1"/>
                </a:solidFill>
              </a:rPr>
              <a:t>match_type</a:t>
            </a:r>
            <a:r>
              <a:rPr lang="en-US" dirty="0">
                <a:solidFill>
                  <a:schemeClr val="tx1"/>
                </a:solidFill>
              </a:rPr>
              <a:t> argument specifies how Excel matches </a:t>
            </a:r>
            <a:r>
              <a:rPr lang="en-US" dirty="0" err="1">
                <a:solidFill>
                  <a:schemeClr val="tx1"/>
                </a:solidFill>
              </a:rPr>
              <a:t>lookup_value</a:t>
            </a:r>
            <a:r>
              <a:rPr lang="en-US" dirty="0">
                <a:solidFill>
                  <a:schemeClr val="tx1"/>
                </a:solidFill>
              </a:rPr>
              <a:t> with values in </a:t>
            </a:r>
            <a:r>
              <a:rPr lang="en-US" dirty="0" err="1">
                <a:solidFill>
                  <a:schemeClr val="tx1"/>
                </a:solidFill>
              </a:rPr>
              <a:t>lookup_array</a:t>
            </a:r>
            <a:r>
              <a:rPr lang="en-US" dirty="0">
                <a:solidFill>
                  <a:schemeClr val="tx1"/>
                </a:solidFill>
              </a:rPr>
              <a:t>. The default value for this argument is 1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20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024610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1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15" name="Rectangle 14">
            <a:hlinkClick r:id="rId13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21399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34" name="Rectangle 33">
            <a:hlinkClick r:id="rId14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25463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Text functions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38" name="Rectangle 37">
            <a:hlinkClick r:id="rId15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9543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Logical functions</a:t>
            </a:r>
            <a:endParaRPr lang="en-US" noProof="0" dirty="0" smtClean="0"/>
          </a:p>
        </p:txBody>
      </p:sp>
      <p:sp>
        <p:nvSpPr>
          <p:cNvPr id="20" name="Rectangle 19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3360738"/>
            <a:ext cx="3211513" cy="406400"/>
          </a:xfrm>
          <a:prstGeom prst="rect">
            <a:avLst/>
          </a:prstGeom>
          <a:solidFill>
            <a:srgbClr val="D6D7D9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7671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>
                <a:sym typeface="+mn-lt"/>
              </a:rPr>
              <a:t>Data validation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24" name="Rectangle 23">
            <a:hlinkClick r:id="rId17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41751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>
                <a:sym typeface="+mn-lt"/>
              </a:rPr>
              <a:t>Conditional 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151965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136636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45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15" name="Rectangle 14">
            <a:hlinkClick r:id="rId13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21399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35" name="Rectangle 34">
            <a:hlinkClick r:id="rId14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25463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Text functions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41" name="Rectangle 40">
            <a:hlinkClick r:id="rId15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9543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Logical functions</a:t>
            </a:r>
            <a:endParaRPr lang="en-US" noProof="0" dirty="0" smtClean="0"/>
          </a:p>
        </p:txBody>
      </p:sp>
      <p:sp>
        <p:nvSpPr>
          <p:cNvPr id="11" name="Rectangle 10">
            <a:hlinkClick r:id="rId16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33607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b="1" noProof="0" dirty="0" err="1" smtClean="0">
                <a:sym typeface="+mn-lt"/>
              </a:rPr>
              <a:t>Advanced</a:t>
            </a:r>
            <a:r>
              <a:rPr lang="es-MX" b="1" noProof="0" dirty="0" smtClean="0">
                <a:sym typeface="+mn-lt"/>
              </a:rPr>
              <a:t> </a:t>
            </a:r>
            <a:r>
              <a:rPr lang="es-MX" b="1" noProof="0" dirty="0" err="1" smtClean="0">
                <a:sym typeface="+mn-lt"/>
              </a:rPr>
              <a:t>formatting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767138"/>
            <a:ext cx="3211513" cy="407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>
                <a:sym typeface="+mn-lt"/>
              </a:rPr>
              <a:t>Data validation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45" name="Rectangle 44">
            <a:hlinkClick r:id="rId17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41751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>
                <a:sym typeface="+mn-lt"/>
              </a:rPr>
              <a:t>Conditional 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136253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17845"/>
            <a:ext cx="8618537" cy="677108"/>
          </a:xfrm>
        </p:spPr>
        <p:txBody>
          <a:bodyPr/>
          <a:lstStyle/>
          <a:p>
            <a:r>
              <a:rPr lang="es-MX" dirty="0" smtClean="0"/>
              <a:t>Data </a:t>
            </a:r>
            <a:r>
              <a:rPr lang="es-MX" dirty="0" err="1" smtClean="0"/>
              <a:t>validation</a:t>
            </a:r>
            <a:r>
              <a:rPr lang="es-MX" dirty="0" smtClean="0"/>
              <a:t> - </a:t>
            </a:r>
            <a:r>
              <a:rPr lang="en-US" dirty="0"/>
              <a:t>restrict the type of data or the values that users enter into a </a:t>
            </a:r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35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dirty="0" err="1" smtClean="0">
                <a:solidFill>
                  <a:srgbClr val="808080"/>
                </a:solidFill>
              </a:rPr>
              <a:t>Formatting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67" y="2671419"/>
            <a:ext cx="3945854" cy="3224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35" y="993771"/>
            <a:ext cx="4229317" cy="1473276"/>
          </a:xfrm>
          <a:prstGeom prst="rect">
            <a:avLst/>
          </a:prstGeom>
        </p:spPr>
      </p:pic>
      <p:sp>
        <p:nvSpPr>
          <p:cNvPr id="12" name="Explosion 1 11"/>
          <p:cNvSpPr/>
          <p:nvPr/>
        </p:nvSpPr>
        <p:spPr>
          <a:xfrm>
            <a:off x="590737" y="2875792"/>
            <a:ext cx="2712661" cy="2815306"/>
          </a:xfrm>
          <a:prstGeom prst="irregularSeal1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One </a:t>
            </a:r>
            <a:r>
              <a:rPr lang="en-US" sz="1400" b="1" dirty="0">
                <a:solidFill>
                  <a:schemeClr val="tx1"/>
                </a:solidFill>
              </a:rPr>
              <a:t>of the most common data validation uses is to create a drop-down list</a:t>
            </a:r>
          </a:p>
        </p:txBody>
      </p:sp>
    </p:spTree>
    <p:extLst>
      <p:ext uri="{BB962C8B-B14F-4D97-AF65-F5344CB8AC3E}">
        <p14:creationId xmlns:p14="http://schemas.microsoft.com/office/powerpoint/2010/main" val="3868929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281697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5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b="1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15" name="Rectangle 14">
            <a:hlinkClick r:id="rId13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2139950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34" name="Rectangle 33">
            <a:hlinkClick r:id="rId14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25463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Text functions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38" name="Rectangle 37">
            <a:hlinkClick r:id="rId15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9543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Logical functions</a:t>
            </a:r>
            <a:endParaRPr lang="en-US" noProof="0" dirty="0" smtClean="0"/>
          </a:p>
        </p:txBody>
      </p:sp>
      <p:sp>
        <p:nvSpPr>
          <p:cNvPr id="20" name="Rectangle 19">
            <a:hlinkClick r:id="rId16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33607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b="1" noProof="0" dirty="0" err="1" smtClean="0">
                <a:sym typeface="+mn-lt"/>
              </a:rPr>
              <a:t>Advanced</a:t>
            </a:r>
            <a:r>
              <a:rPr lang="es-MX" b="1" noProof="0" dirty="0" smtClean="0">
                <a:sym typeface="+mn-lt"/>
              </a:rPr>
              <a:t> </a:t>
            </a:r>
            <a:r>
              <a:rPr lang="es-MX" b="1" noProof="0" dirty="0" err="1" smtClean="0">
                <a:sym typeface="+mn-lt"/>
              </a:rPr>
              <a:t>formatting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21" name="Rectangle 20">
            <a:hlinkClick r:id="rId17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7671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>
                <a:sym typeface="+mn-lt"/>
              </a:rPr>
              <a:t>Data validation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23" name="Rectangle 22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4175125"/>
            <a:ext cx="3211513" cy="4064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>
                <a:sym typeface="+mn-lt"/>
              </a:rPr>
              <a:t>Conditional formatting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174575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17845"/>
            <a:ext cx="8618537" cy="677108"/>
          </a:xfrm>
        </p:spPr>
        <p:txBody>
          <a:bodyPr/>
          <a:lstStyle/>
          <a:p>
            <a:r>
              <a:rPr lang="es-MX" dirty="0" err="1" smtClean="0"/>
              <a:t>Conditional</a:t>
            </a:r>
            <a:r>
              <a:rPr lang="es-MX" dirty="0" smtClean="0"/>
              <a:t> </a:t>
            </a:r>
            <a:r>
              <a:rPr lang="es-MX" dirty="0" err="1" smtClean="0"/>
              <a:t>Formatting</a:t>
            </a:r>
            <a:r>
              <a:rPr lang="es-MX" dirty="0" smtClean="0"/>
              <a:t> - </a:t>
            </a:r>
            <a:r>
              <a:rPr lang="en-US" dirty="0"/>
              <a:t>quickly identify variances in a range of values with a quick </a:t>
            </a:r>
            <a:r>
              <a:rPr lang="en-US" dirty="0" smtClean="0"/>
              <a:t>glance</a:t>
            </a:r>
            <a:endParaRPr lang="en-US" dirty="0"/>
          </a:p>
        </p:txBody>
      </p:sp>
      <p:sp>
        <p:nvSpPr>
          <p:cNvPr id="10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dirty="0" err="1" smtClean="0">
                <a:solidFill>
                  <a:srgbClr val="808080"/>
                </a:solidFill>
              </a:rPr>
              <a:t>Formatting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89" y="2928620"/>
            <a:ext cx="4987111" cy="1449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6" y="2174005"/>
            <a:ext cx="3187864" cy="34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0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 go over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88368" y="1267941"/>
            <a:ext cx="4479925" cy="41057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Types of functions</a:t>
            </a:r>
          </a:p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Text functions</a:t>
            </a:r>
            <a:r>
              <a:rPr lang="en-US" dirty="0"/>
              <a:t>: </a:t>
            </a:r>
            <a:endParaRPr lang="en-US" dirty="0" smtClean="0"/>
          </a:p>
          <a:p>
            <a:pPr marL="742950" lvl="1" indent="-285750">
              <a:spcBef>
                <a:spcPct val="30000"/>
              </a:spcBef>
              <a:buFont typeface="Arial" panose="020B0604020202020204" pitchFamily="34" charset="0"/>
              <a:buChar char="‒"/>
            </a:pPr>
            <a:r>
              <a:rPr lang="en-US" dirty="0" smtClean="0"/>
              <a:t>C</a:t>
            </a:r>
            <a:r>
              <a:rPr lang="en-US" dirty="0" smtClean="0"/>
              <a:t>oncatenate</a:t>
            </a:r>
          </a:p>
          <a:p>
            <a:pPr marL="742950" lvl="1" indent="-285750">
              <a:spcBef>
                <a:spcPct val="30000"/>
              </a:spcBef>
              <a:buFont typeface="Arial" panose="020B0604020202020204" pitchFamily="34" charset="0"/>
              <a:buChar char="‒"/>
            </a:pPr>
            <a:r>
              <a:rPr lang="en-US" dirty="0"/>
              <a:t>E</a:t>
            </a:r>
            <a:r>
              <a:rPr lang="en-US" dirty="0" smtClean="0"/>
              <a:t>xtracting substrings of text (mid/left/right</a:t>
            </a:r>
            <a:r>
              <a:rPr lang="en-US" dirty="0"/>
              <a:t>)</a:t>
            </a:r>
            <a:endParaRPr lang="en-US" dirty="0" smtClean="0"/>
          </a:p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Logical functions:</a:t>
            </a:r>
          </a:p>
          <a:p>
            <a:pPr marL="742950" lvl="1" indent="-285750">
              <a:spcBef>
                <a:spcPct val="30000"/>
              </a:spcBef>
              <a:buFont typeface="Arial" panose="020B0604020202020204" pitchFamily="34" charset="0"/>
              <a:buChar char="‒"/>
            </a:pPr>
            <a:r>
              <a:rPr lang="en-US" dirty="0" smtClean="0"/>
              <a:t>If</a:t>
            </a:r>
            <a:endParaRPr lang="en-US" dirty="0"/>
          </a:p>
          <a:p>
            <a:pPr marL="742950" lvl="1" indent="-285750">
              <a:spcBef>
                <a:spcPct val="30000"/>
              </a:spcBef>
              <a:buFont typeface="Arial" panose="020B0604020202020204" pitchFamily="34" charset="0"/>
              <a:buChar char="‒"/>
            </a:pPr>
            <a:r>
              <a:rPr lang="en-US" dirty="0" err="1" smtClean="0"/>
              <a:t>Countif</a:t>
            </a:r>
            <a:endParaRPr lang="en-US" dirty="0" smtClean="0"/>
          </a:p>
          <a:p>
            <a:pPr marL="742950" lvl="1" indent="-285750">
              <a:spcBef>
                <a:spcPct val="30000"/>
              </a:spcBef>
              <a:buFont typeface="Arial" panose="020B0604020202020204" pitchFamily="34" charset="0"/>
              <a:buChar char="‒"/>
            </a:pPr>
            <a:r>
              <a:rPr lang="en-US" dirty="0" err="1" smtClean="0"/>
              <a:t>Sumproduct</a:t>
            </a:r>
            <a:endParaRPr lang="en-US" dirty="0"/>
          </a:p>
          <a:p>
            <a:pPr marL="742950" lvl="1" indent="-285750">
              <a:spcBef>
                <a:spcPct val="30000"/>
              </a:spcBef>
              <a:buFont typeface="Arial" panose="020B0604020202020204" pitchFamily="34" charset="0"/>
              <a:buChar char="‒"/>
            </a:pPr>
            <a:r>
              <a:rPr lang="en-US" dirty="0" err="1" smtClean="0"/>
              <a:t>Vlookup</a:t>
            </a:r>
            <a:endParaRPr lang="en-US" dirty="0" smtClean="0"/>
          </a:p>
          <a:p>
            <a:pPr marL="742950" lvl="1" indent="-285750">
              <a:spcBef>
                <a:spcPct val="30000"/>
              </a:spcBef>
              <a:buFont typeface="Arial" panose="020B0604020202020204" pitchFamily="34" charset="0"/>
              <a:buChar char="‒"/>
            </a:pPr>
            <a:r>
              <a:rPr lang="en-US" dirty="0" smtClean="0"/>
              <a:t>Index </a:t>
            </a:r>
            <a:r>
              <a:rPr lang="en-US" dirty="0"/>
              <a:t>&amp; Match</a:t>
            </a:r>
          </a:p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/>
              <a:t>Conditional </a:t>
            </a:r>
            <a:r>
              <a:rPr lang="en-US" dirty="0" smtClean="0"/>
              <a:t>formatting</a:t>
            </a:r>
          </a:p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/>
              <a:t>D</a:t>
            </a:r>
            <a:r>
              <a:rPr lang="en-US" dirty="0" smtClean="0"/>
              <a:t>ata validation</a:t>
            </a:r>
            <a:endParaRPr lang="en-US" dirty="0"/>
          </a:p>
        </p:txBody>
      </p:sp>
      <p:sp>
        <p:nvSpPr>
          <p:cNvPr id="5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Introduction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useful resources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4340" y="1358093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hlinkClick r:id="rId3"/>
              </a:rPr>
              <a:t>Microsoft Office’s Excel help center</a:t>
            </a:r>
            <a:endParaRPr lang="en-US" dirty="0"/>
          </a:p>
        </p:txBody>
      </p:sp>
      <p:sp>
        <p:nvSpPr>
          <p:cNvPr id="5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Introduction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2323" y="1358093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hlinkClick r:id="rId4"/>
              </a:rPr>
              <a:t>Chandoo.org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2"/>
          <a:stretch/>
        </p:blipFill>
        <p:spPr>
          <a:xfrm>
            <a:off x="450762" y="2010400"/>
            <a:ext cx="3515932" cy="1946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/>
          <a:stretch/>
        </p:blipFill>
        <p:spPr>
          <a:xfrm>
            <a:off x="5021923" y="2010400"/>
            <a:ext cx="3500724" cy="19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22494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7" name="think-cell Slide" r:id="rId7" imgW="581" imgH="586" progId="TCLayout.ActiveDocument.1">
                  <p:embed/>
                </p:oleObj>
              </mc:Choice>
              <mc:Fallback>
                <p:oleObj name="think-cell Slide" r:id="rId7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" y="1239728"/>
            <a:ext cx="8750750" cy="4242018"/>
          </a:xfrm>
          <a:prstGeom prst="rect">
            <a:avLst/>
          </a:prstGeom>
        </p:spPr>
      </p:pic>
      <p:sp>
        <p:nvSpPr>
          <p:cNvPr id="9" name="Freeform 6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2699" y="3074963"/>
            <a:ext cx="4716966" cy="1348927"/>
          </a:xfrm>
          <a:custGeom>
            <a:avLst/>
            <a:gdLst>
              <a:gd name="T0" fmla="*/ 0 w 1722"/>
              <a:gd name="T1" fmla="*/ 0 h 537"/>
              <a:gd name="T2" fmla="*/ 112 w 1722"/>
              <a:gd name="T3" fmla="*/ 0 h 537"/>
              <a:gd name="T4" fmla="*/ 170 w 1722"/>
              <a:gd name="T5" fmla="*/ 0 h 537"/>
              <a:gd name="T6" fmla="*/ 394 w 1722"/>
              <a:gd name="T7" fmla="*/ 0 h 537"/>
              <a:gd name="T8" fmla="*/ 483 w 1722"/>
              <a:gd name="T9" fmla="*/ 0 h 537"/>
              <a:gd name="T10" fmla="*/ 665 w 1722"/>
              <a:gd name="T11" fmla="*/ 0 h 537"/>
              <a:gd name="T12" fmla="*/ 783 w 1722"/>
              <a:gd name="T13" fmla="*/ 0 h 537"/>
              <a:gd name="T14" fmla="*/ 1081 w 1722"/>
              <a:gd name="T15" fmla="*/ 0 h 537"/>
              <a:gd name="T16" fmla="*/ 1240 w 1722"/>
              <a:gd name="T17" fmla="*/ 0 h 537"/>
              <a:gd name="T18" fmla="*/ 1328 w 1722"/>
              <a:gd name="T19" fmla="*/ 0 h 537"/>
              <a:gd name="T20" fmla="*/ 1406 w 1722"/>
              <a:gd name="T21" fmla="*/ 0 h 537"/>
              <a:gd name="T22" fmla="*/ 1592 w 1722"/>
              <a:gd name="T23" fmla="*/ 0 h 537"/>
              <a:gd name="T24" fmla="*/ 1722 w 1722"/>
              <a:gd name="T25" fmla="*/ 0 h 537"/>
              <a:gd name="T26" fmla="*/ 1722 w 1722"/>
              <a:gd name="T27" fmla="*/ 42 h 537"/>
              <a:gd name="T28" fmla="*/ 1722 w 1722"/>
              <a:gd name="T29" fmla="*/ 73 h 537"/>
              <a:gd name="T30" fmla="*/ 1722 w 1722"/>
              <a:gd name="T31" fmla="*/ 161 h 537"/>
              <a:gd name="T32" fmla="*/ 1722 w 1722"/>
              <a:gd name="T33" fmla="*/ 196 h 537"/>
              <a:gd name="T34" fmla="*/ 1722 w 1722"/>
              <a:gd name="T35" fmla="*/ 229 h 537"/>
              <a:gd name="T36" fmla="*/ 1722 w 1722"/>
              <a:gd name="T37" fmla="*/ 272 h 537"/>
              <a:gd name="T38" fmla="*/ 1722 w 1722"/>
              <a:gd name="T39" fmla="*/ 290 h 537"/>
              <a:gd name="T40" fmla="*/ 1722 w 1722"/>
              <a:gd name="T41" fmla="*/ 310 h 537"/>
              <a:gd name="T42" fmla="*/ 1722 w 1722"/>
              <a:gd name="T43" fmla="*/ 342 h 537"/>
              <a:gd name="T44" fmla="*/ 1722 w 1722"/>
              <a:gd name="T45" fmla="*/ 383 h 537"/>
              <a:gd name="T46" fmla="*/ 1587 w 1722"/>
              <a:gd name="T47" fmla="*/ 383 h 537"/>
              <a:gd name="T48" fmla="*/ 1426 w 1722"/>
              <a:gd name="T49" fmla="*/ 383 h 537"/>
              <a:gd name="T50" fmla="*/ 1332 w 1722"/>
              <a:gd name="T51" fmla="*/ 383 h 537"/>
              <a:gd name="T52" fmla="*/ 1169 w 1722"/>
              <a:gd name="T53" fmla="*/ 383 h 537"/>
              <a:gd name="T54" fmla="*/ 1116 w 1722"/>
              <a:gd name="T55" fmla="*/ 383 h 537"/>
              <a:gd name="T56" fmla="*/ 995 w 1722"/>
              <a:gd name="T57" fmla="*/ 383 h 537"/>
              <a:gd name="T58" fmla="*/ 762 w 1722"/>
              <a:gd name="T59" fmla="*/ 537 h 537"/>
              <a:gd name="T60" fmla="*/ 864 w 1722"/>
              <a:gd name="T61" fmla="*/ 383 h 537"/>
              <a:gd name="T62" fmla="*/ 753 w 1722"/>
              <a:gd name="T63" fmla="*/ 383 h 537"/>
              <a:gd name="T64" fmla="*/ 633 w 1722"/>
              <a:gd name="T65" fmla="*/ 383 h 537"/>
              <a:gd name="T66" fmla="*/ 503 w 1722"/>
              <a:gd name="T67" fmla="*/ 383 h 537"/>
              <a:gd name="T68" fmla="*/ 424 w 1722"/>
              <a:gd name="T69" fmla="*/ 383 h 537"/>
              <a:gd name="T70" fmla="*/ 359 w 1722"/>
              <a:gd name="T71" fmla="*/ 383 h 537"/>
              <a:gd name="T72" fmla="*/ 176 w 1722"/>
              <a:gd name="T73" fmla="*/ 383 h 537"/>
              <a:gd name="T74" fmla="*/ 0 w 1722"/>
              <a:gd name="T75" fmla="*/ 383 h 537"/>
              <a:gd name="T76" fmla="*/ 0 w 1722"/>
              <a:gd name="T77" fmla="*/ 342 h 537"/>
              <a:gd name="T78" fmla="*/ 0 w 1722"/>
              <a:gd name="T79" fmla="*/ 306 h 537"/>
              <a:gd name="T80" fmla="*/ 0 w 1722"/>
              <a:gd name="T81" fmla="*/ 278 h 537"/>
              <a:gd name="T82" fmla="*/ 0 w 1722"/>
              <a:gd name="T83" fmla="*/ 258 h 537"/>
              <a:gd name="T84" fmla="*/ 0 w 1722"/>
              <a:gd name="T85" fmla="*/ 225 h 537"/>
              <a:gd name="T86" fmla="*/ 0 w 1722"/>
              <a:gd name="T87" fmla="*/ 193 h 537"/>
              <a:gd name="T88" fmla="*/ 0 w 1722"/>
              <a:gd name="T89" fmla="*/ 120 h 537"/>
              <a:gd name="T90" fmla="*/ 0 w 1722"/>
              <a:gd name="T91" fmla="*/ 97 h 537"/>
              <a:gd name="T92" fmla="*/ 0 w 1722"/>
              <a:gd name="T93" fmla="*/ 74 h 537"/>
              <a:gd name="T94" fmla="*/ 0 w 1722"/>
              <a:gd name="T95" fmla="*/ 42 h 537"/>
              <a:gd name="T96" fmla="*/ 0 w 1722"/>
              <a:gd name="T97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22" h="537">
                <a:moveTo>
                  <a:pt x="0" y="0"/>
                </a:moveTo>
                <a:lnTo>
                  <a:pt x="112" y="0"/>
                </a:lnTo>
                <a:lnTo>
                  <a:pt x="170" y="0"/>
                </a:lnTo>
                <a:lnTo>
                  <a:pt x="394" y="0"/>
                </a:lnTo>
                <a:lnTo>
                  <a:pt x="483" y="0"/>
                </a:lnTo>
                <a:lnTo>
                  <a:pt x="665" y="0"/>
                </a:lnTo>
                <a:lnTo>
                  <a:pt x="783" y="0"/>
                </a:lnTo>
                <a:lnTo>
                  <a:pt x="1081" y="0"/>
                </a:lnTo>
                <a:lnTo>
                  <a:pt x="1240" y="0"/>
                </a:lnTo>
                <a:lnTo>
                  <a:pt x="1328" y="0"/>
                </a:lnTo>
                <a:lnTo>
                  <a:pt x="1406" y="0"/>
                </a:lnTo>
                <a:lnTo>
                  <a:pt x="1592" y="0"/>
                </a:lnTo>
                <a:lnTo>
                  <a:pt x="1722" y="0"/>
                </a:lnTo>
                <a:lnTo>
                  <a:pt x="1722" y="42"/>
                </a:lnTo>
                <a:lnTo>
                  <a:pt x="1722" y="73"/>
                </a:lnTo>
                <a:lnTo>
                  <a:pt x="1722" y="161"/>
                </a:lnTo>
                <a:lnTo>
                  <a:pt x="1722" y="196"/>
                </a:lnTo>
                <a:lnTo>
                  <a:pt x="1722" y="229"/>
                </a:lnTo>
                <a:lnTo>
                  <a:pt x="1722" y="272"/>
                </a:lnTo>
                <a:lnTo>
                  <a:pt x="1722" y="290"/>
                </a:lnTo>
                <a:lnTo>
                  <a:pt x="1722" y="310"/>
                </a:lnTo>
                <a:lnTo>
                  <a:pt x="1722" y="342"/>
                </a:lnTo>
                <a:lnTo>
                  <a:pt x="1722" y="383"/>
                </a:lnTo>
                <a:lnTo>
                  <a:pt x="1587" y="383"/>
                </a:lnTo>
                <a:lnTo>
                  <a:pt x="1426" y="383"/>
                </a:lnTo>
                <a:lnTo>
                  <a:pt x="1332" y="383"/>
                </a:lnTo>
                <a:lnTo>
                  <a:pt x="1169" y="383"/>
                </a:lnTo>
                <a:lnTo>
                  <a:pt x="1116" y="383"/>
                </a:lnTo>
                <a:lnTo>
                  <a:pt x="995" y="383"/>
                </a:lnTo>
                <a:lnTo>
                  <a:pt x="762" y="537"/>
                </a:lnTo>
                <a:lnTo>
                  <a:pt x="864" y="383"/>
                </a:lnTo>
                <a:lnTo>
                  <a:pt x="753" y="383"/>
                </a:lnTo>
                <a:lnTo>
                  <a:pt x="633" y="383"/>
                </a:lnTo>
                <a:lnTo>
                  <a:pt x="503" y="383"/>
                </a:lnTo>
                <a:lnTo>
                  <a:pt x="424" y="383"/>
                </a:lnTo>
                <a:lnTo>
                  <a:pt x="359" y="383"/>
                </a:lnTo>
                <a:lnTo>
                  <a:pt x="176" y="383"/>
                </a:lnTo>
                <a:lnTo>
                  <a:pt x="0" y="383"/>
                </a:lnTo>
                <a:lnTo>
                  <a:pt x="0" y="342"/>
                </a:lnTo>
                <a:lnTo>
                  <a:pt x="0" y="306"/>
                </a:lnTo>
                <a:lnTo>
                  <a:pt x="0" y="278"/>
                </a:lnTo>
                <a:lnTo>
                  <a:pt x="0" y="258"/>
                </a:lnTo>
                <a:lnTo>
                  <a:pt x="0" y="225"/>
                </a:lnTo>
                <a:lnTo>
                  <a:pt x="0" y="193"/>
                </a:lnTo>
                <a:lnTo>
                  <a:pt x="0" y="120"/>
                </a:lnTo>
                <a:lnTo>
                  <a:pt x="0" y="97"/>
                </a:lnTo>
                <a:lnTo>
                  <a:pt x="0" y="74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marL="231775" algn="ctr" defTabSz="879475">
              <a:tabLst>
                <a:tab pos="4346575" algn="l"/>
                <a:tab pos="4397375" algn="l"/>
              </a:tabLst>
            </a:pPr>
            <a:endParaRPr lang="en-US" sz="1300" dirty="0" smtClean="0"/>
          </a:p>
          <a:p>
            <a:pPr marL="231775" algn="ctr" defTabSz="879475">
              <a:tabLst>
                <a:tab pos="4346575" algn="l"/>
                <a:tab pos="4397375" algn="l"/>
              </a:tabLst>
            </a:pPr>
            <a:r>
              <a:rPr lang="en-US" sz="1300" dirty="0" smtClean="0"/>
              <a:t>Different </a:t>
            </a:r>
            <a:r>
              <a:rPr lang="en-US" sz="1300" dirty="0"/>
              <a:t>formulas require different components. Whole other formulas can act as formula components; these are called “nested” </a:t>
            </a:r>
            <a:r>
              <a:rPr lang="en-US" sz="1300" dirty="0" err="1"/>
              <a:t>formulas.But</a:t>
            </a:r>
            <a:r>
              <a:rPr lang="en-US" sz="1300" dirty="0"/>
              <a:t> for now, let’s keep it simple!</a:t>
            </a:r>
            <a:endParaRPr lang="en-US" sz="130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s-ES" dirty="0" err="1" smtClean="0"/>
              <a:t>Structure</a:t>
            </a:r>
            <a:r>
              <a:rPr lang="es-ES" dirty="0" smtClean="0"/>
              <a:t> of formulas</a:t>
            </a:r>
            <a:endParaRPr lang="es-MX" dirty="0"/>
          </a:p>
        </p:txBody>
      </p:sp>
      <p:sp>
        <p:nvSpPr>
          <p:cNvPr id="11" name="McK 3. Unit of measur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Introduction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formulas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0869" y="923566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Count(), </a:t>
            </a:r>
            <a:r>
              <a:rPr lang="en-US" dirty="0" err="1" smtClean="0">
                <a:latin typeface="+mn-lt"/>
              </a:rPr>
              <a:t>CountA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Sum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etc.</a:t>
            </a:r>
            <a:endParaRPr lang="en-US" dirty="0">
              <a:latin typeface="+mn-lt"/>
            </a:endParaRPr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Introduction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4930" y="927279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Aggregate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30" y="1773796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Financial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30" y="2623264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Statistical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30" y="3472732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Scientific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30" y="4319249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Logical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930" y="5168717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Text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0869" y="1779781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PMT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FV</a:t>
            </a:r>
            <a:r>
              <a:rPr lang="en-US" dirty="0" smtClean="0">
                <a:latin typeface="+mn-lt"/>
              </a:rPr>
              <a:t>(), PV(), NPV(), etc. </a:t>
            </a:r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0869" y="2623264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AVERAGE(), MAX(), MIN(), etc.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00869" y="3472732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SIN(), COS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LOG</a:t>
            </a:r>
            <a:r>
              <a:rPr lang="en-US" dirty="0" smtClean="0">
                <a:latin typeface="+mn-lt"/>
              </a:rPr>
              <a:t>(), etc.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0869" y="4319249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IF</a:t>
            </a:r>
            <a:r>
              <a:rPr lang="en-US" dirty="0" smtClean="0">
                <a:latin typeface="+mn-lt"/>
              </a:rPr>
              <a:t>(), OR(), etc. 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00869" y="5168717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CONCATENATE</a:t>
            </a:r>
            <a:r>
              <a:rPr lang="en-US" dirty="0">
                <a:latin typeface="+mn-lt"/>
              </a:rPr>
              <a:t>(), LEFT(), MID() and RIGHT</a:t>
            </a:r>
            <a:r>
              <a:rPr lang="en-US" dirty="0" smtClean="0">
                <a:latin typeface="+mn-lt"/>
              </a:rPr>
              <a:t>(), etc.</a:t>
            </a:r>
            <a:endParaRPr lang="en-US" dirty="0">
              <a:latin typeface="+mn-lt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6085268" y="2363273"/>
            <a:ext cx="1931831" cy="1674254"/>
          </a:xfrm>
          <a:prstGeom prst="wedgeRectCallout">
            <a:avLst>
              <a:gd name="adj1" fmla="val -59645"/>
              <a:gd name="adj2" fmla="val -9769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 mutually exclusive!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7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formulas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0869" y="923566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Count(), </a:t>
            </a:r>
            <a:r>
              <a:rPr lang="en-US" dirty="0" err="1" smtClean="0">
                <a:latin typeface="+mn-lt"/>
              </a:rPr>
              <a:t>CountA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Sum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etc.</a:t>
            </a:r>
            <a:endParaRPr lang="en-US" dirty="0">
              <a:latin typeface="+mn-lt"/>
            </a:endParaRPr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Introduction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4930" y="927279"/>
            <a:ext cx="1461752" cy="792051"/>
          </a:xfrm>
          <a:prstGeom prst="rect">
            <a:avLst/>
          </a:prstGeom>
          <a:solidFill>
            <a:srgbClr val="B2B2B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Aggregate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30" y="1773796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Financial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30" y="2623264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Statistical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30" y="3472732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Scientific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30" y="4319249"/>
            <a:ext cx="1461752" cy="792051"/>
          </a:xfrm>
          <a:prstGeom prst="rect">
            <a:avLst/>
          </a:prstGeom>
          <a:solidFill>
            <a:srgbClr val="B2B2B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Logical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930" y="5168717"/>
            <a:ext cx="1461752" cy="792051"/>
          </a:xfrm>
          <a:prstGeom prst="rect">
            <a:avLst/>
          </a:prstGeom>
          <a:solidFill>
            <a:srgbClr val="B2B2B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Text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0869" y="1779781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PMT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FV</a:t>
            </a:r>
            <a:r>
              <a:rPr lang="en-US" dirty="0" smtClean="0">
                <a:latin typeface="+mn-lt"/>
              </a:rPr>
              <a:t>(), PV(), NPV(), etc. </a:t>
            </a:r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0869" y="2623264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AVERAGE(), MAX(), MIN(), etc.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00869" y="3472732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SIN(), COS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LOG</a:t>
            </a:r>
            <a:r>
              <a:rPr lang="en-US" dirty="0" smtClean="0">
                <a:latin typeface="+mn-lt"/>
              </a:rPr>
              <a:t>(), etc.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0869" y="4319249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IF</a:t>
            </a:r>
            <a:r>
              <a:rPr lang="en-US" dirty="0" smtClean="0">
                <a:latin typeface="+mn-lt"/>
              </a:rPr>
              <a:t>(), OR(), etc. 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00869" y="5168717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CONCATENATE</a:t>
            </a:r>
            <a:r>
              <a:rPr lang="en-US" dirty="0">
                <a:latin typeface="+mn-lt"/>
              </a:rPr>
              <a:t>(), LEFT(), MID() and RIGHT</a:t>
            </a:r>
            <a:r>
              <a:rPr lang="en-US" dirty="0" smtClean="0">
                <a:latin typeface="+mn-lt"/>
              </a:rPr>
              <a:t>(), etc.</a:t>
            </a:r>
            <a:endParaRPr lang="en-US" dirty="0">
              <a:latin typeface="+mn-lt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6085268" y="2363273"/>
            <a:ext cx="1931831" cy="1674254"/>
          </a:xfrm>
          <a:prstGeom prst="wedgeRectCallout">
            <a:avLst>
              <a:gd name="adj1" fmla="val -59645"/>
              <a:gd name="adj2" fmla="val -9769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 mutually exclusive!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6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271659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MX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0" name="Rectangle 19">
            <a:hlinkClick r:id="rId15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74963" y="1731963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Introduction</a:t>
            </a:r>
            <a:endParaRPr lang="en-US" noProof="0" dirty="0" smtClean="0">
              <a:sym typeface="+mn-lt"/>
            </a:endParaRPr>
          </a:p>
        </p:txBody>
      </p:sp>
      <p:sp>
        <p:nvSpPr>
          <p:cNvPr id="27" name="Rectangle 26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74963" y="2139950"/>
            <a:ext cx="3211513" cy="406400"/>
          </a:xfrm>
          <a:prstGeom prst="rect">
            <a:avLst/>
          </a:prstGeom>
          <a:solidFill>
            <a:srgbClr val="D6D7D9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Text functions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11" name="Rectangle 10">
            <a:hlinkClick r:id="rId16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74963" y="2546350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CONCATENATE</a:t>
            </a:r>
            <a:endParaRPr lang="en-US" noProof="0" dirty="0" smtClean="0"/>
          </a:p>
        </p:txBody>
      </p:sp>
      <p:sp>
        <p:nvSpPr>
          <p:cNvPr id="15" name="Rectangle 14">
            <a:hlinkClick r:id="rId17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74963" y="29543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SEARCH</a:t>
            </a:r>
            <a:endParaRPr lang="en-US" noProof="0" dirty="0" smtClean="0"/>
          </a:p>
        </p:txBody>
      </p:sp>
      <p:sp>
        <p:nvSpPr>
          <p:cNvPr id="13" name="Rectangle 12">
            <a:hlinkClick r:id="rId18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74963" y="3360738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LEN</a:t>
            </a:r>
            <a:endParaRPr lang="en-US" noProof="0" dirty="0" smtClean="0"/>
          </a:p>
        </p:txBody>
      </p:sp>
      <p:sp>
        <p:nvSpPr>
          <p:cNvPr id="12" name="Rectangle 11">
            <a:hlinkClick r:id="rId19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74963" y="3767138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LEFT, MID, RIGHT</a:t>
            </a:r>
            <a:endParaRPr lang="en-US" noProof="0" dirty="0" smtClean="0"/>
          </a:p>
        </p:txBody>
      </p:sp>
      <p:sp>
        <p:nvSpPr>
          <p:cNvPr id="31" name="Rectangle 30">
            <a:hlinkClick r:id="rId20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74963" y="4175125"/>
            <a:ext cx="32115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smtClean="0"/>
              <a:t>Logical functions</a:t>
            </a:r>
            <a:endParaRPr lang="en-US" noProof="0" dirty="0" smtClean="0"/>
          </a:p>
        </p:txBody>
      </p:sp>
      <p:sp>
        <p:nvSpPr>
          <p:cNvPr id="25" name="Rectangle 24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74963" y="4581525"/>
            <a:ext cx="32115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s-MX" noProof="0" dirty="0" err="1" smtClean="0">
                <a:sym typeface="+mn-lt"/>
              </a:rPr>
              <a:t>Advanced</a:t>
            </a:r>
            <a:r>
              <a:rPr lang="es-MX" noProof="0" dirty="0" smtClean="0">
                <a:sym typeface="+mn-lt"/>
              </a:rPr>
              <a:t> </a:t>
            </a:r>
            <a:r>
              <a:rPr lang="es-MX" noProof="0" dirty="0" err="1" smtClean="0">
                <a:sym typeface="+mn-lt"/>
              </a:rPr>
              <a:t>formatting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209089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0K196_RMq14hdk.kcry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f9N7eYRGukX7pRWK79X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DEzVDvQg.VJLkfOFN6E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zF4TJOSwWI1kd0_Dzu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vFypAYTxyiTA0f8cJAw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FodPr5RlCTx8gyDDgSI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5ugVFuRJK7NLWLETKLW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55iy3vT.OV492e16iHV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saxETPQl6XVPbN6A4Pb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0obcPbSfK4E8h4Jq1MW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0Xdb9QQ4KTV_Y1KzEQQ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LhSEQBTJ2Z2j2fJfnB4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KZ8a60Q4aPlaBpp2OQ2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HSdZh4SIiaiBDx3P8n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vFypAYTxyiTA0f8cJAw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YL2uh2SUG7AooJRuTMV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Lyh1ajTEG0JE3Lue._B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qyH5JQQyy3CIsVW3MBS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fKegRbSlCskgBWtEAm4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fgmnLQStmj7Ooo0McwM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JlTCemT0aiSDQvwgSju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c7gdNPR.mIAVhS67bY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0IlmAuTDqc_33vXFsJh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yz.GRTRKqaL7bfDu5_2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z66gunRu.SWRO6AlSQh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Mplb3wQMe4WYp0NnmTh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Gb7y9_SDqUWogn.XRA1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WJflP6RK29qKXPVvfOC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ZJaYL1TCu6aY5_ebR.z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sjZLlsQOOCuyJjeeaED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XHdA2tSMC.oCCB0AkIx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c7gdNPR.mIAVhS67bYq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0IlmAuTDqc_33vXFsJh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yz.GRTRKqaL7bfDu5_2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6_OGzCQViD8Og1FePD4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Gb7y9_SDqUWogn.XRA1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WJflP6RK29qKXPVvfOC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ZJaYL1TCu6aY5_ebR.z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K7EC2eRVmiqCR29sQnH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cae9CXQQSm4b7h2c73R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RPjnHoRjiZ0S30RpHS5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AyUT2VRSuUzDHER98O6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244tsLR1iKOulBaxVA9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f6Fwk2RvapvNXHRPtPc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5VmhZaQEG7c5trgfby.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cfp5iOT56nxvFSASB20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gMFkazTjuLGixtxB1U6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UWkIEUSWmxKLWrFd5Dy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OHG8laTXCAQmEIT1wIp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9Nx.XtSSS2PK55Gfbw0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OwBrnDQoe60FBnIelSl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giGEHHS1WGukW47rcze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kS1iCxRjylXwRLuBon3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WV7N1VRh6RYcdynwYLh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JyBEl8Qt.p32M5yseRS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cfp5iOT56nxvFSASB20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VY8mueQ_yqao2oYSfZM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v.Um.2QQao4i1Jv6hVw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LDjDp9QbO.p4Af8hEUf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AIw.BnS9io4_vm9HyzK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mbdEhR4W16gRzfKYDs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hf5COWRe6ZY2LgvSuZx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xZtEzmTAaQ98p8LRCpL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GcqU2mTm2pr.Ykja0N7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D7aexzQP2NbnGoEZUxp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LrXkq6TBCRWgVD2P3l5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68RDR6TdOvfzC9aiFnU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dz.Zc7SqGl0TaiKEFKT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y493fnSdexVSeP0FHMi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v.Um.2QQao4i1Jv6hVw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LDjDp9QbO.p4Af8hEUf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AIw.BnS9io4_vm9Hyz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rtycptRh6tWV6XbTVv6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Gi9SXuTdabrU_ym8Tjt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75DMArQDi43qt_V5dSM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2xbSarS9KxGP1bF_E4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hm.gtARRSjFTXYakcUQ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idTCx2TxyeZfOfS5rj2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VT3CJrT86Q0SpPKoI0_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CTEavZkECCjKyHd5t1L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bCUknSQUyBsRzm7.9HG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pmBotDS8qHtbZc4i5_X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ZH3pWLQWGYPpAYt3rp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froBYfTxOP5wS6ApsoY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H4T4sRQAeJL0dsXA5sf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ZHjWkQQW2Azrw7hkidn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_tILh7SoWntr95isoy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LXX9EhS8e8rwDG9yTdC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ovwj5vSHeipZWANK0oP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Z.SjE9S_ChDygTyGZdC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.ClGj6TC.PDIbFLDUF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R4uSnnTq6rzBxkKJ4lj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lJP4RST9izrXLC.Yhhn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dTsaWoTx61qR_9Iq2nS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WOyRb8TluRmnX_28r_U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7s9cBsQLSuDVidq3Xq6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vYVte4QFONsQgT_aSzI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fgvPSaTwyMtFOc6Whl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gqkewLSjGx_vNqYfnLZ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iYGkuxTOuHYB5sXizA_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J.xZwmQ7Ky5sDaYRdtK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OwE9LeQBSX5_6h1UnPw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EN0G..Q0iE7nbLutyBQ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Tcos27QxqZ0M59AhN8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_Al0tVS8evsVbdxvHA1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EyM9FnTXiZww_23Ic7a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Ig3zqcRMirIFrYtxdw1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j9Tt4pRrGKeDU1pZZ5d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KZNJjCR0iVtYG11WFSF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jLtMBqTN2BbsVD9mcmO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4v.TbL0ScOez2Ows41dV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Gau_xlRcmfU9angZsj5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IOewNmRamrHowkqLa3L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3a3XR9S5CfNYp3jfRbO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e2BivhQ4O9nx0VWvJ._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R8hfx5RdCmbQeYstgZX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zv2liCQ8eUUEpuM0YG3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pxGmlSR36qPTf6fh2tT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AdXykMT.a22M0pX4Wx_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UdKsEPQNemBVQKONGjG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J_QZyTyidvLGtBd7vw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umvtFZRXmKMllLWe0kS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tm90T8TvuGxC28Szacj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vFypAYTxyiTA0f8cJAw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kITUWITFScnCq2Juy1l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LKwzmSSeuQViy8QX4ld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pejnY2TNmqDHWreDlH8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SQ5GUcSKqkkqTtnxj0S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3XvvQqRuae4FHAlCgpog"/>
</p:tagLst>
</file>

<file path=ppt/theme/theme1.xml><?xml version="1.0" encoding="utf-8"?>
<a:theme xmlns:a="http://schemas.openxmlformats.org/drawingml/2006/main" name="ZWH040_CF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ZWH040_CF</Template>
  <TotalTime>1571</TotalTime>
  <Words>1436</Words>
  <Application>Microsoft Office PowerPoint</Application>
  <PresentationFormat>Custom</PresentationFormat>
  <Paragraphs>345</Paragraphs>
  <Slides>38</Slides>
  <Notes>0</Notes>
  <HiddenSlides>4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inherit</vt:lpstr>
      <vt:lpstr>Wingdings</vt:lpstr>
      <vt:lpstr>ZWH040_CF</vt:lpstr>
      <vt:lpstr>think-cell Slide</vt:lpstr>
      <vt:lpstr>PowerPoint Presentation</vt:lpstr>
      <vt:lpstr>Contents</vt:lpstr>
      <vt:lpstr>Last class we learned</vt:lpstr>
      <vt:lpstr>Today we will go over</vt:lpstr>
      <vt:lpstr>Other useful resources</vt:lpstr>
      <vt:lpstr>Structure of formulas</vt:lpstr>
      <vt:lpstr>Types of formulas</vt:lpstr>
      <vt:lpstr>Types of formulas</vt:lpstr>
      <vt:lpstr>Contents</vt:lpstr>
      <vt:lpstr>Contents</vt:lpstr>
      <vt:lpstr>CONCATENATE(text1, [text2], [text3],…)</vt:lpstr>
      <vt:lpstr>Contents</vt:lpstr>
      <vt:lpstr>SEARCH(find_text,within_text,[start_num])</vt:lpstr>
      <vt:lpstr>Contents</vt:lpstr>
      <vt:lpstr>LEN(text)</vt:lpstr>
      <vt:lpstr>Contents</vt:lpstr>
      <vt:lpstr>LEFT(text, [num_chars]) RIGHT(text,[num_chars]) MID(text, start_num, num_chars)</vt:lpstr>
      <vt:lpstr>Contents</vt:lpstr>
      <vt:lpstr>Contents</vt:lpstr>
      <vt:lpstr>IF(logical_test, [value_if_true], [value_if_false])</vt:lpstr>
      <vt:lpstr>PowerPoint Presentation</vt:lpstr>
      <vt:lpstr>Contents</vt:lpstr>
      <vt:lpstr>Contents</vt:lpstr>
      <vt:lpstr>SUMIF(range, criteria, [sum_range]) </vt:lpstr>
      <vt:lpstr>Contents</vt:lpstr>
      <vt:lpstr>SUMPRODUCT (array1, [array2], [array3], ...)</vt:lpstr>
      <vt:lpstr>SUMPRODUCT (array1, array2,  (array3 = “condition”)*1)</vt:lpstr>
      <vt:lpstr>Contents</vt:lpstr>
      <vt:lpstr>VLOOKUP(lookup_value, table_array, col_index_num, range_lookup)</vt:lpstr>
      <vt:lpstr>PowerPoint Presentation</vt:lpstr>
      <vt:lpstr>Contents</vt:lpstr>
      <vt:lpstr>INDEX(array, row_num, [column_num])</vt:lpstr>
      <vt:lpstr>MATCH(lookup_value, lookup_array, [match_type])</vt:lpstr>
      <vt:lpstr>Contents</vt:lpstr>
      <vt:lpstr>Contents</vt:lpstr>
      <vt:lpstr>Data validation - restrict the type of data or the values that users enter into a cell</vt:lpstr>
      <vt:lpstr>Contents</vt:lpstr>
      <vt:lpstr>Conditional Formatting - quickly identify variances in a range of values with a quick glance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- 101</dc:title>
  <dc:creator>George Cook Marvin</dc:creator>
  <cp:lastModifiedBy>Daniela Vargas</cp:lastModifiedBy>
  <cp:revision>147</cp:revision>
  <cp:lastPrinted>2008-09-19T11:06:26Z</cp:lastPrinted>
  <dcterms:created xsi:type="dcterms:W3CDTF">2013-04-05T15:23:30Z</dcterms:created>
  <dcterms:modified xsi:type="dcterms:W3CDTF">2017-04-10T01:45:33Z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Doc ID</vt:lpwstr>
  </property>
  <property fmtid="{D5CDD505-2E9C-101B-9397-08002B2CF9AE}" pid="10" name="Office2010WasSaved">
    <vt:lpwstr>1</vt:lpwstr>
  </property>
</Properties>
</file>