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7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6" r:id="rId13"/>
    <p:sldId id="271" r:id="rId14"/>
    <p:sldId id="277" r:id="rId15"/>
    <p:sldId id="278" r:id="rId16"/>
    <p:sldId id="272" r:id="rId17"/>
    <p:sldId id="273" r:id="rId18"/>
    <p:sldId id="274" r:id="rId19"/>
    <p:sldId id="260" r:id="rId20"/>
    <p:sldId id="261" r:id="rId21"/>
    <p:sldId id="279" r:id="rId22"/>
    <p:sldId id="280" r:id="rId23"/>
    <p:sldId id="281" r:id="rId24"/>
    <p:sldId id="283" r:id="rId25"/>
    <p:sldId id="282" r:id="rId26"/>
    <p:sldId id="287" r:id="rId27"/>
    <p:sldId id="284" r:id="rId28"/>
    <p:sldId id="288" r:id="rId29"/>
    <p:sldId id="336" r:id="rId30"/>
    <p:sldId id="337" r:id="rId31"/>
    <p:sldId id="285" r:id="rId32"/>
    <p:sldId id="304" r:id="rId33"/>
    <p:sldId id="306" r:id="rId34"/>
    <p:sldId id="307" r:id="rId35"/>
    <p:sldId id="308" r:id="rId36"/>
    <p:sldId id="289" r:id="rId37"/>
    <p:sldId id="338" r:id="rId38"/>
    <p:sldId id="339" r:id="rId39"/>
    <p:sldId id="340" r:id="rId40"/>
    <p:sldId id="341" r:id="rId41"/>
    <p:sldId id="342" r:id="rId42"/>
    <p:sldId id="343" r:id="rId43"/>
    <p:sldId id="311" r:id="rId44"/>
    <p:sldId id="312" r:id="rId45"/>
    <p:sldId id="317" r:id="rId46"/>
    <p:sldId id="313" r:id="rId47"/>
    <p:sldId id="314" r:id="rId48"/>
    <p:sldId id="316" r:id="rId49"/>
    <p:sldId id="315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09" r:id="rId60"/>
    <p:sldId id="329" r:id="rId61"/>
    <p:sldId id="330" r:id="rId62"/>
    <p:sldId id="327" r:id="rId63"/>
    <p:sldId id="328" r:id="rId64"/>
    <p:sldId id="310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302" r:id="rId73"/>
    <p:sldId id="297" r:id="rId74"/>
    <p:sldId id="298" r:id="rId75"/>
    <p:sldId id="303" r:id="rId76"/>
    <p:sldId id="335" r:id="rId77"/>
    <p:sldId id="331" r:id="rId78"/>
    <p:sldId id="332" r:id="rId79"/>
    <p:sldId id="333" r:id="rId80"/>
    <p:sldId id="334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12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E723-7E01-1C47-B8AC-87A662306D97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77DA-C5EC-EA4F-AA0F-63636D0B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Someone mentioned using SPSS last time.  There is a special package</a:t>
            </a:r>
            <a:r>
              <a:rPr lang="en-US" baseline="0" dirty="0" smtClean="0"/>
              <a:t> for reading in SPSS and </a:t>
            </a:r>
            <a:r>
              <a:rPr lang="en-US" baseline="0" dirty="0" err="1" smtClean="0"/>
              <a:t>Stata</a:t>
            </a:r>
            <a:r>
              <a:rPr lang="en-US" baseline="0" dirty="0" smtClean="0"/>
              <a:t> (and probably other) data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77DA-C5EC-EA4F-AA0F-63636D0B8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effect of waiting time</a:t>
            </a:r>
            <a:r>
              <a:rPr lang="en-US" baseline="0" dirty="0" smtClean="0"/>
              <a:t> on eruption duration?  </a:t>
            </a:r>
            <a:r>
              <a:rPr lang="en-US" dirty="0" smtClean="0"/>
              <a:t>For every 1</a:t>
            </a:r>
            <a:r>
              <a:rPr lang="en-US" baseline="0" dirty="0" smtClean="0"/>
              <a:t> </a:t>
            </a:r>
            <a:r>
              <a:rPr lang="en-US" dirty="0" smtClean="0"/>
              <a:t>minute of waiting,</a:t>
            </a:r>
            <a:r>
              <a:rPr lang="en-US" baseline="0" dirty="0" smtClean="0"/>
              <a:t> the eruption lasts 0.075 minutes longer.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77DA-C5EC-EA4F-AA0F-63636D0B81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use other functions to define what types of lines we want to draw.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77DA-C5EC-EA4F-AA0F-63636D0B81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density function gives a smoothed estimate of how many observations fall into each “bin”.  If you could have infinitely small bins, this is what the distribution would look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77DA-C5EC-EA4F-AA0F-63636D0B81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90D6-0141-E147-B81C-A8C19393A884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CA63-F047-3948-BA02-BEFA5042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_plot.png"/>
          <p:cNvPicPr>
            <a:picLocks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3258"/>
            <a:ext cx="82296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</a:t>
            </a:r>
            <a:br>
              <a:rPr lang="en-US" dirty="0" smtClean="0"/>
            </a:br>
            <a:r>
              <a:rPr lang="en-US" dirty="0" smtClean="0"/>
              <a:t>for Absolute Beginners: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4536"/>
            <a:ext cx="6400800" cy="23963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Melinda Fricke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Linguistics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California, Berkeley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600" dirty="0" err="1" smtClean="0">
                <a:solidFill>
                  <a:schemeClr val="tx1"/>
                </a:solidFill>
              </a:rPr>
              <a:t>melindafricke@berkeley.edu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D-Lab Workshop Series, Spring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erkeley_s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9268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009268"/>
            <a:ext cx="1371600" cy="1160584"/>
          </a:xfrm>
          <a:prstGeom prst="rect">
            <a:avLst/>
          </a:prstGeom>
          <a:solidFill>
            <a:srgbClr val="000090"/>
          </a:solidFill>
        </p:spPr>
      </p:pic>
      <p:sp>
        <p:nvSpPr>
          <p:cNvPr id="5" name="Rectangle 4"/>
          <p:cNvSpPr/>
          <p:nvPr/>
        </p:nvSpPr>
        <p:spPr>
          <a:xfrm>
            <a:off x="4184985" y="4930686"/>
            <a:ext cx="609422" cy="183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at the help file for “plot” and try to add the following to your plot: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main title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labels for the x and y axes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red dots (instead of the default black dots)</a:t>
            </a:r>
          </a:p>
        </p:txBody>
      </p:sp>
    </p:spTree>
    <p:extLst>
      <p:ext uri="{BB962C8B-B14F-4D97-AF65-F5344CB8AC3E}">
        <p14:creationId xmlns:p14="http://schemas.microsoft.com/office/powerpoint/2010/main" val="49900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data=salary, main=“Professors’ salaries”, </a:t>
            </a:r>
            <a:r>
              <a:rPr lang="en-US" dirty="0" err="1" smtClean="0"/>
              <a:t>xlab</a:t>
            </a:r>
            <a:r>
              <a:rPr lang="en-US" dirty="0" smtClean="0"/>
              <a:t>=“years since degree”, </a:t>
            </a:r>
            <a:r>
              <a:rPr lang="en-US" dirty="0" err="1" smtClean="0"/>
              <a:t>ylab</a:t>
            </a:r>
            <a:r>
              <a:rPr lang="en-US" dirty="0" smtClean="0"/>
              <a:t>=“salary ($)”, col=“red”)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main title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labels for the x and y axes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red dots (instead of the default black dots)</a:t>
            </a:r>
          </a:p>
        </p:txBody>
      </p:sp>
    </p:spTree>
    <p:extLst>
      <p:ext uri="{BB962C8B-B14F-4D97-AF65-F5344CB8AC3E}">
        <p14:creationId xmlns:p14="http://schemas.microsoft.com/office/powerpoint/2010/main" val="319555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data=salary, main=“Professors’ salaries”, </a:t>
            </a:r>
            <a:r>
              <a:rPr lang="en-US" dirty="0" err="1" smtClean="0"/>
              <a:t>xlab</a:t>
            </a:r>
            <a:r>
              <a:rPr lang="en-US" dirty="0" smtClean="0"/>
              <a:t>=“years since degree”, </a:t>
            </a:r>
            <a:r>
              <a:rPr lang="en-US" dirty="0" err="1" smtClean="0"/>
              <a:t>ylab</a:t>
            </a:r>
            <a:r>
              <a:rPr lang="en-US" dirty="0" smtClean="0"/>
              <a:t>=“salary ($)”, col=“red”)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a main title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labels for the x and y axes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red dots (instead of the default black dots)</a:t>
            </a:r>
          </a:p>
        </p:txBody>
      </p:sp>
      <p:pic>
        <p:nvPicPr>
          <p:cNvPr id="4" name="Picture 3" descr="ProfessorsSala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8" y="3725472"/>
            <a:ext cx="5012045" cy="31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data=salary, main=“Professors’ salaries”, </a:t>
            </a:r>
            <a:r>
              <a:rPr lang="en-US" dirty="0" err="1" smtClean="0"/>
              <a:t>xlab</a:t>
            </a:r>
            <a:r>
              <a:rPr lang="en-US" dirty="0" smtClean="0"/>
              <a:t>=“years since degree”, </a:t>
            </a:r>
            <a:r>
              <a:rPr lang="en-US" dirty="0" err="1" smtClean="0"/>
              <a:t>ylab</a:t>
            </a:r>
            <a:r>
              <a:rPr lang="en-US" dirty="0" smtClean="0"/>
              <a:t>=“salary ($)”, col=“red”)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more customizing: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ylim</a:t>
            </a:r>
            <a:r>
              <a:rPr lang="en-US" dirty="0"/>
              <a:t> </a:t>
            </a:r>
            <a:r>
              <a:rPr lang="en-US" dirty="0" smtClean="0"/>
              <a:t>= c(0, 40000)			change the y range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xlim</a:t>
            </a:r>
            <a:r>
              <a:rPr lang="en-US" dirty="0" smtClean="0"/>
              <a:t> = c(0, 20)				change the x range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pch</a:t>
            </a:r>
            <a:r>
              <a:rPr lang="en-US" dirty="0" smtClean="0"/>
              <a:t> = 19						specify “plotting character”</a:t>
            </a:r>
          </a:p>
        </p:txBody>
      </p:sp>
    </p:spTree>
    <p:extLst>
      <p:ext uri="{BB962C8B-B14F-4D97-AF65-F5344CB8AC3E}">
        <p14:creationId xmlns:p14="http://schemas.microsoft.com/office/powerpoint/2010/main" val="21794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data=salary, main=“Professors’ salaries”, </a:t>
            </a:r>
            <a:r>
              <a:rPr lang="en-US" dirty="0" err="1" smtClean="0"/>
              <a:t>xlab</a:t>
            </a:r>
            <a:r>
              <a:rPr lang="en-US" dirty="0" smtClean="0"/>
              <a:t>=“years since degree”, </a:t>
            </a:r>
            <a:r>
              <a:rPr lang="en-US" dirty="0" err="1" smtClean="0"/>
              <a:t>ylab</a:t>
            </a:r>
            <a:r>
              <a:rPr lang="en-US" dirty="0" smtClean="0"/>
              <a:t>=“salary ($)”, col=“red”, </a:t>
            </a:r>
            <a:r>
              <a:rPr lang="en-US" dirty="0" err="1" smtClean="0"/>
              <a:t>ylim</a:t>
            </a:r>
            <a:r>
              <a:rPr lang="en-US" dirty="0" smtClean="0"/>
              <a:t>=c(0, 40000), </a:t>
            </a:r>
            <a:r>
              <a:rPr lang="en-US" dirty="0" err="1" smtClean="0"/>
              <a:t>xlim</a:t>
            </a:r>
            <a:r>
              <a:rPr lang="en-US" dirty="0" smtClean="0"/>
              <a:t>=c(0, 20), </a:t>
            </a:r>
            <a:r>
              <a:rPr lang="en-US" dirty="0" err="1" smtClean="0"/>
              <a:t>pch</a:t>
            </a:r>
            <a:r>
              <a:rPr lang="en-US" dirty="0" smtClean="0"/>
              <a:t>=19)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more customizing: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ylim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c(0, 40000)			change the y range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xlim</a:t>
            </a:r>
            <a:r>
              <a:rPr lang="en-US" dirty="0" smtClean="0">
                <a:solidFill>
                  <a:schemeClr val="bg1"/>
                </a:solidFill>
              </a:rPr>
              <a:t> = c(0, 20)				change the x range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pch</a:t>
            </a:r>
            <a:r>
              <a:rPr lang="en-US" dirty="0" smtClean="0">
                <a:solidFill>
                  <a:schemeClr val="bg1"/>
                </a:solidFill>
              </a:rPr>
              <a:t> = 19						specify “plotting character”</a:t>
            </a:r>
          </a:p>
        </p:txBody>
      </p:sp>
      <p:pic>
        <p:nvPicPr>
          <p:cNvPr id="4" name="Picture 3" descr="ProfessorsSalari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1" y="3836421"/>
            <a:ext cx="4834526" cy="30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jpeg(“</a:t>
            </a:r>
            <a:r>
              <a:rPr lang="en-US" dirty="0" err="1" smtClean="0"/>
              <a:t>ProfessorsSalaries.jpeg</a:t>
            </a:r>
            <a:r>
              <a:rPr lang="en-US" dirty="0" smtClean="0"/>
              <a:t>”, width=8, height=5, units=“in”, res=300)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~ </a:t>
            </a:r>
            <a:r>
              <a:rPr lang="en-US" dirty="0" err="1" smtClean="0"/>
              <a:t>yd</a:t>
            </a:r>
            <a:r>
              <a:rPr lang="en-US" dirty="0"/>
              <a:t>, </a:t>
            </a:r>
            <a:r>
              <a:rPr lang="en-US" dirty="0" smtClean="0"/>
              <a:t>data=salary, </a:t>
            </a:r>
            <a:r>
              <a:rPr lang="en-US" dirty="0"/>
              <a:t>main=“Professors’ salaries”, </a:t>
            </a:r>
            <a:r>
              <a:rPr lang="en-US" dirty="0" err="1"/>
              <a:t>xlab</a:t>
            </a:r>
            <a:r>
              <a:rPr lang="en-US" dirty="0"/>
              <a:t>=“years since degree”, </a:t>
            </a:r>
            <a:r>
              <a:rPr lang="en-US" dirty="0" err="1"/>
              <a:t>ylab</a:t>
            </a:r>
            <a:r>
              <a:rPr lang="en-US" dirty="0"/>
              <a:t>=“salary ($)”, col=“</a:t>
            </a:r>
            <a:r>
              <a:rPr lang="en-US" dirty="0" smtClean="0"/>
              <a:t>red”)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dev.off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plot(salary)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plot(salary)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boxplot(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sx</a:t>
            </a:r>
            <a:r>
              <a:rPr lang="en-US" dirty="0" smtClean="0"/>
              <a:t> + </a:t>
            </a:r>
            <a:r>
              <a:rPr lang="en-US" dirty="0" err="1" smtClean="0"/>
              <a:t>rk</a:t>
            </a:r>
            <a:r>
              <a:rPr lang="en-US" dirty="0" smtClean="0"/>
              <a:t>, data=salary)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plot(salary)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boxplot(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sx</a:t>
            </a:r>
            <a:r>
              <a:rPr lang="en-US" dirty="0" smtClean="0"/>
              <a:t> + </a:t>
            </a:r>
            <a:r>
              <a:rPr lang="en-US" dirty="0" err="1" smtClean="0"/>
              <a:t>rk</a:t>
            </a:r>
            <a:r>
              <a:rPr lang="en-US" dirty="0" smtClean="0"/>
              <a:t>, data=salary)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52304" y="3372675"/>
            <a:ext cx="382351" cy="98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01970" y="3372675"/>
            <a:ext cx="270915" cy="1870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0488" y="3372676"/>
            <a:ext cx="1404315" cy="983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453" y="4355803"/>
            <a:ext cx="232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me the salary</a:t>
            </a:r>
          </a:p>
          <a:p>
            <a:r>
              <a:rPr lang="en-US" dirty="0" smtClean="0"/>
              <a:t>(= dependent variable)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6453" y="5279581"/>
            <a:ext cx="335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a function of both sex and rank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42170" y="4339878"/>
            <a:ext cx="35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variable names can be found in the data frame called “salary”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3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package</a:t>
            </a:r>
            <a:r>
              <a:rPr lang="en-US" dirty="0" smtClean="0"/>
              <a:t> is basically a set of specialized functions.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2 parts to using a package: downloading and installing.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you download R, it comes with certain packages already included.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library()					all downloaded packages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sessionInfo</a:t>
            </a:r>
            <a:r>
              <a:rPr lang="en-US" dirty="0" smtClean="0"/>
              <a:t>()				all installed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(back)!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What we covered last time: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creating and manipulating objects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variable assignment		=, &lt;-, -&gt;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types of objects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single values vs. vectors</a:t>
            </a:r>
            <a:r>
              <a:rPr lang="en-US" sz="2400" dirty="0"/>
              <a:t> </a:t>
            </a:r>
            <a:r>
              <a:rPr lang="en-US" sz="2400" dirty="0" smtClean="0"/>
              <a:t>vs. data frames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types of data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numerical vs. character vs. factor (categorical)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85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To download and install a new package:</a:t>
            </a:r>
          </a:p>
          <a:p>
            <a:pPr lvl="1">
              <a:buFontTx/>
              <a:buChar char="-"/>
            </a:pPr>
            <a:r>
              <a:rPr lang="en-US" dirty="0" smtClean="0"/>
              <a:t>In R, go to the “Packages &amp; Data” menu.</a:t>
            </a:r>
          </a:p>
          <a:p>
            <a:pPr lvl="1">
              <a:buFontTx/>
              <a:buChar char="-"/>
            </a:pPr>
            <a:r>
              <a:rPr lang="en-US" dirty="0" smtClean="0"/>
              <a:t>Go to the “Package Installer”.</a:t>
            </a:r>
          </a:p>
          <a:p>
            <a:pPr lvl="1">
              <a:buFontTx/>
              <a:buChar char="-"/>
            </a:pPr>
            <a:r>
              <a:rPr lang="en-US" dirty="0" smtClean="0"/>
              <a:t>Search for “animation” and click “Get List”.</a:t>
            </a:r>
          </a:p>
          <a:p>
            <a:pPr lvl="1">
              <a:buFontTx/>
              <a:buChar char="-"/>
            </a:pPr>
            <a:r>
              <a:rPr lang="en-US" dirty="0" smtClean="0"/>
              <a:t>Select the package and click “Install Selected”.</a:t>
            </a:r>
          </a:p>
          <a:p>
            <a:pPr lvl="1">
              <a:buFontTx/>
              <a:buChar char="-"/>
            </a:pPr>
            <a:r>
              <a:rPr lang="en-US" dirty="0" smtClean="0"/>
              <a:t>In the console, type: library(animation).</a:t>
            </a:r>
          </a:p>
          <a:p>
            <a:pPr lvl="2">
              <a:buFontTx/>
              <a:buChar char="-"/>
            </a:pPr>
            <a:r>
              <a:rPr lang="en-US" dirty="0" smtClean="0"/>
              <a:t>If nothing happens, that means everything went smoothly!</a:t>
            </a:r>
          </a:p>
        </p:txBody>
      </p:sp>
    </p:spTree>
    <p:extLst>
      <p:ext uri="{BB962C8B-B14F-4D97-AF65-F5344CB8AC3E}">
        <p14:creationId xmlns:p14="http://schemas.microsoft.com/office/powerpoint/2010/main" val="26000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We’re going to work with some data sets that come installed with R, in the “datasets” package.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library(help=datasets)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head(faithful)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eruptions = duration of each eruption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waiting = # minutes since last eruption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9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there a correlation between the duration of a given eruption and the number of minutes since the preceding eruption?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ake a plot that shows the relationship between eruption duration and time since last eruption.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plot(y ~ x,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5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OldFaithf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9" y="2227373"/>
            <a:ext cx="7087666" cy="44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can we tell if this correlation is statistically significant?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cor.test</a:t>
            </a:r>
            <a:r>
              <a:rPr lang="en-US" dirty="0" smtClean="0"/>
              <a:t>()				correlation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cor.test</a:t>
            </a:r>
            <a:r>
              <a:rPr lang="en-US" dirty="0" smtClean="0"/>
              <a:t>( ~ eruptions + waiting, data=faithful)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cor</a:t>
            </a:r>
            <a:r>
              <a:rPr lang="en-US" dirty="0" smtClean="0"/>
              <a:t> = 0.9, p &lt; 0.0001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1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Correlation: simple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tell if this correlation is statistically significant?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lm()					linear model (regression)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lm(eruptions ~ waiting, data = faithful) -&gt; </a:t>
            </a:r>
            <a:r>
              <a:rPr lang="en-US" sz="2400" dirty="0" err="1" smtClean="0"/>
              <a:t>faithful.lm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summary(</a:t>
            </a:r>
            <a:r>
              <a:rPr lang="en-US" sz="2400" dirty="0" err="1" smtClean="0"/>
              <a:t>faithful.lm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87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Correlation: simple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&gt; </a:t>
            </a:r>
            <a:r>
              <a:rPr lang="fr-FR" dirty="0" err="1"/>
              <a:t>summary</a:t>
            </a:r>
            <a:r>
              <a:rPr lang="fr-FR" dirty="0" smtClean="0"/>
              <a:t>(</a:t>
            </a:r>
            <a:r>
              <a:rPr lang="fr-FR" dirty="0" err="1" smtClean="0"/>
              <a:t>faithful.lm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Call:</a:t>
            </a:r>
          </a:p>
          <a:p>
            <a:pPr marL="0" indent="0">
              <a:buNone/>
            </a:pPr>
            <a:r>
              <a:rPr lang="fr-FR" dirty="0"/>
              <a:t>lm(formula = </a:t>
            </a:r>
            <a:r>
              <a:rPr lang="fr-FR" dirty="0" err="1"/>
              <a:t>eruptions</a:t>
            </a:r>
            <a:r>
              <a:rPr lang="fr-FR" dirty="0"/>
              <a:t> ~ </a:t>
            </a:r>
            <a:r>
              <a:rPr lang="fr-FR" dirty="0" err="1"/>
              <a:t>waiting</a:t>
            </a:r>
            <a:r>
              <a:rPr lang="fr-FR" dirty="0"/>
              <a:t>, data = </a:t>
            </a:r>
            <a:r>
              <a:rPr lang="fr-FR" dirty="0" err="1"/>
              <a:t>faithful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Residuals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     Min       1Q   </a:t>
            </a:r>
            <a:r>
              <a:rPr lang="fr-FR" dirty="0" err="1"/>
              <a:t>Median</a:t>
            </a:r>
            <a:r>
              <a:rPr lang="fr-FR" dirty="0"/>
              <a:t>       3Q      Max </a:t>
            </a:r>
          </a:p>
          <a:p>
            <a:pPr marL="0" indent="0">
              <a:buNone/>
            </a:pPr>
            <a:r>
              <a:rPr lang="fr-FR" dirty="0"/>
              <a:t>-1.29917 -0.37689  0.03508  0.34909  1.19329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Coefficients:</a:t>
            </a:r>
          </a:p>
          <a:p>
            <a:pPr marL="0" indent="0">
              <a:buNone/>
            </a:pPr>
            <a:r>
              <a:rPr lang="fr-FR" dirty="0"/>
              <a:t>             </a:t>
            </a:r>
            <a:r>
              <a:rPr lang="fr-FR" dirty="0" err="1"/>
              <a:t>Estimate</a:t>
            </a:r>
            <a:r>
              <a:rPr lang="fr-FR" dirty="0"/>
              <a:t> </a:t>
            </a:r>
            <a:r>
              <a:rPr lang="fr-FR" dirty="0" err="1"/>
              <a:t>Std</a:t>
            </a:r>
            <a:r>
              <a:rPr lang="fr-FR" dirty="0"/>
              <a:t>.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t</a:t>
            </a:r>
            <a:r>
              <a:rPr lang="fr-FR" dirty="0"/>
              <a:t> value Pr(&gt;|</a:t>
            </a:r>
            <a:r>
              <a:rPr lang="fr-FR" dirty="0" err="1"/>
              <a:t>t</a:t>
            </a:r>
            <a:r>
              <a:rPr lang="fr-FR" dirty="0"/>
              <a:t>|)    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dirty="0" err="1"/>
              <a:t>Intercept</a:t>
            </a:r>
            <a:r>
              <a:rPr lang="fr-FR" dirty="0"/>
              <a:t>) -1.874016   0.160143  -11.70   &lt;2e-16 ***</a:t>
            </a:r>
          </a:p>
          <a:p>
            <a:pPr marL="0" indent="0">
              <a:buNone/>
            </a:pPr>
            <a:r>
              <a:rPr lang="fr-FR" dirty="0" err="1"/>
              <a:t>waiting</a:t>
            </a:r>
            <a:r>
              <a:rPr lang="fr-FR" dirty="0"/>
              <a:t>      0.075628   0.002219   34.09   &lt;2e-16 ***</a:t>
            </a:r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r>
              <a:rPr lang="fr-FR" dirty="0" err="1"/>
              <a:t>Signif</a:t>
            </a:r>
            <a:r>
              <a:rPr lang="fr-FR" dirty="0"/>
              <a:t>. codes:  0 ‘***’ 0.001 ‘**’ 0.01 ‘*’ 0.05 ‘.’ 0.1 ‘ ’ 1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Residual</a:t>
            </a:r>
            <a:r>
              <a:rPr lang="fr-FR" dirty="0"/>
              <a:t> standard </a:t>
            </a:r>
            <a:r>
              <a:rPr lang="fr-FR" dirty="0" err="1"/>
              <a:t>error</a:t>
            </a:r>
            <a:r>
              <a:rPr lang="fr-FR" dirty="0"/>
              <a:t>: 0.4965 on 270 </a:t>
            </a:r>
            <a:r>
              <a:rPr lang="fr-FR" dirty="0" err="1"/>
              <a:t>degrees</a:t>
            </a:r>
            <a:r>
              <a:rPr lang="fr-FR" dirty="0"/>
              <a:t> of </a:t>
            </a:r>
            <a:r>
              <a:rPr lang="fr-FR" dirty="0" err="1"/>
              <a:t>freedom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Multiple R-</a:t>
            </a:r>
            <a:r>
              <a:rPr lang="fr-FR" dirty="0" err="1"/>
              <a:t>squared</a:t>
            </a:r>
            <a:r>
              <a:rPr lang="fr-FR" dirty="0"/>
              <a:t>: 0.8115,	</a:t>
            </a:r>
            <a:r>
              <a:rPr lang="fr-FR" dirty="0" err="1"/>
              <a:t>Adjusted</a:t>
            </a:r>
            <a:r>
              <a:rPr lang="fr-FR" dirty="0"/>
              <a:t> R-</a:t>
            </a:r>
            <a:r>
              <a:rPr lang="fr-FR" dirty="0" err="1"/>
              <a:t>squared</a:t>
            </a:r>
            <a:r>
              <a:rPr lang="fr-FR" dirty="0"/>
              <a:t>: 0.8108 </a:t>
            </a:r>
          </a:p>
          <a:p>
            <a:pPr marL="0" indent="0">
              <a:buNone/>
            </a:pPr>
            <a:r>
              <a:rPr lang="fr-FR" dirty="0"/>
              <a:t>F-</a:t>
            </a:r>
            <a:r>
              <a:rPr lang="fr-FR" dirty="0" err="1"/>
              <a:t>statistic</a:t>
            </a:r>
            <a:r>
              <a:rPr lang="fr-FR" dirty="0"/>
              <a:t>:  1162 on 1 and 270 DF,  p-value: &lt; 2.2e-16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338795"/>
            <a:ext cx="4175799" cy="2939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Correlation: simple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lines(</a:t>
            </a:r>
            <a:r>
              <a:rPr lang="en-US" sz="1800" dirty="0" err="1" smtClean="0"/>
              <a:t>abline</a:t>
            </a:r>
            <a:r>
              <a:rPr lang="en-US" sz="1800" dirty="0" smtClean="0"/>
              <a:t>(</a:t>
            </a:r>
            <a:r>
              <a:rPr lang="en-US" sz="1800" dirty="0" err="1" smtClean="0"/>
              <a:t>faithful.lm</a:t>
            </a:r>
            <a:r>
              <a:rPr lang="en-US" sz="1800" dirty="0" smtClean="0"/>
              <a:t>))			</a:t>
            </a:r>
            <a:endParaRPr lang="en-US" sz="1800" dirty="0"/>
          </a:p>
        </p:txBody>
      </p:sp>
      <p:pic>
        <p:nvPicPr>
          <p:cNvPr id="4" name="Picture 3" descr="OldFaithful-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50" y="2931751"/>
            <a:ext cx="6281998" cy="39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“exploratory plotting”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lines(</a:t>
            </a:r>
            <a:r>
              <a:rPr lang="en-US" sz="1800" dirty="0" err="1" smtClean="0"/>
              <a:t>lowess</a:t>
            </a:r>
            <a:r>
              <a:rPr lang="en-US" sz="1800" dirty="0" smtClean="0"/>
              <a:t>(</a:t>
            </a:r>
            <a:r>
              <a:rPr lang="en-US" sz="1800" dirty="0" err="1" smtClean="0"/>
              <a:t>faithful$waiting</a:t>
            </a:r>
            <a:r>
              <a:rPr lang="en-US" sz="1800" dirty="0" smtClean="0"/>
              <a:t>, </a:t>
            </a:r>
            <a:r>
              <a:rPr lang="en-US" sz="1800" dirty="0" err="1" smtClean="0"/>
              <a:t>faithful$eruptions</a:t>
            </a:r>
            <a:r>
              <a:rPr lang="en-US" sz="1800" dirty="0" smtClean="0"/>
              <a:t>), col=“red”, </a:t>
            </a:r>
            <a:r>
              <a:rPr lang="en-US" sz="1800" dirty="0" err="1" smtClean="0"/>
              <a:t>lwd</a:t>
            </a:r>
            <a:r>
              <a:rPr lang="en-US" sz="1800" dirty="0" smtClean="0"/>
              <a:t>=4)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69999" y="3707315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0617" y="37073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coordinates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22429" y="2916047"/>
            <a:ext cx="0" cy="79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50617" y="2916046"/>
            <a:ext cx="118055" cy="79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4479" y="4706309"/>
            <a:ext cx="166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of the 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6546" y="3891981"/>
            <a:ext cx="13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“line width”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73710" y="2916046"/>
            <a:ext cx="35276" cy="1790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455626" y="2916046"/>
            <a:ext cx="1163878" cy="975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89" y="4339986"/>
            <a:ext cx="2124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function that</a:t>
            </a:r>
          </a:p>
          <a:p>
            <a:r>
              <a:rPr lang="en-US" b="1" dirty="0" smtClean="0"/>
              <a:t>draws a smooth line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75987" y="2916047"/>
            <a:ext cx="223419" cy="151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6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“exploratory plotting”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lines(</a:t>
            </a:r>
            <a:r>
              <a:rPr lang="en-US" sz="1800" dirty="0" err="1" smtClean="0"/>
              <a:t>lowess</a:t>
            </a:r>
            <a:r>
              <a:rPr lang="en-US" sz="1800" dirty="0" smtClean="0"/>
              <a:t>(</a:t>
            </a:r>
            <a:r>
              <a:rPr lang="en-US" sz="1800" dirty="0" err="1" smtClean="0"/>
              <a:t>faithful$waiting</a:t>
            </a:r>
            <a:r>
              <a:rPr lang="en-US" sz="1800" dirty="0" smtClean="0"/>
              <a:t>, </a:t>
            </a:r>
            <a:r>
              <a:rPr lang="en-US" sz="1800" dirty="0" err="1" smtClean="0"/>
              <a:t>faithful$eruptions</a:t>
            </a:r>
            <a:r>
              <a:rPr lang="en-US" sz="1800" dirty="0" smtClean="0"/>
              <a:t>), col=“red”, </a:t>
            </a:r>
            <a:r>
              <a:rPr lang="en-US" sz="1800" dirty="0" err="1" smtClean="0"/>
              <a:t>lwd</a:t>
            </a:r>
            <a:r>
              <a:rPr lang="en-US" sz="1800" dirty="0" smtClean="0"/>
              <a:t>=4)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69999" y="3707315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0617" y="37073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coordinates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22429" y="2916047"/>
            <a:ext cx="0" cy="79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50617" y="2916046"/>
            <a:ext cx="118055" cy="79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4479" y="4706309"/>
            <a:ext cx="166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of the 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6546" y="3891981"/>
            <a:ext cx="13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“line width”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73710" y="2916046"/>
            <a:ext cx="35276" cy="1790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455626" y="2916046"/>
            <a:ext cx="1163878" cy="975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89" y="4339986"/>
            <a:ext cx="2124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function that</a:t>
            </a:r>
          </a:p>
          <a:p>
            <a:r>
              <a:rPr lang="en-US" b="1" dirty="0" smtClean="0"/>
              <a:t>draws a smooth line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75987" y="2916047"/>
            <a:ext cx="223419" cy="151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5987" y="2504508"/>
            <a:ext cx="4139126" cy="505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(back)!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What we covered last time (cont’d):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functions for manipulating data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c()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as.factor</a:t>
            </a:r>
            <a:r>
              <a:rPr lang="en-US" sz="2400" dirty="0" smtClean="0"/>
              <a:t>(), </a:t>
            </a:r>
            <a:r>
              <a:rPr lang="en-US" sz="2400" dirty="0" err="1" smtClean="0"/>
              <a:t>as.character</a:t>
            </a:r>
            <a:r>
              <a:rPr lang="en-US" sz="2400" dirty="0" smtClean="0"/>
              <a:t>(), </a:t>
            </a:r>
            <a:r>
              <a:rPr lang="en-US" sz="2400" dirty="0" err="1" smtClean="0"/>
              <a:t>as.numerical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table(), aggregate()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functions for getting around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ls</a:t>
            </a:r>
            <a:r>
              <a:rPr lang="en-US" sz="2400" dirty="0" smtClean="0"/>
              <a:t>(), </a:t>
            </a:r>
            <a:r>
              <a:rPr lang="en-US" sz="2400" dirty="0" err="1" smtClean="0"/>
              <a:t>rm</a:t>
            </a:r>
            <a:r>
              <a:rPr lang="en-US" sz="2400" dirty="0" smtClean="0"/>
              <a:t>()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read.table</a:t>
            </a:r>
            <a:r>
              <a:rPr lang="en-US" sz="2400" dirty="0" smtClean="0"/>
              <a:t>(), </a:t>
            </a:r>
            <a:r>
              <a:rPr lang="en-US" sz="2400" dirty="0" err="1" smtClean="0"/>
              <a:t>write.table</a:t>
            </a:r>
            <a:r>
              <a:rPr lang="en-US" sz="2400" dirty="0" smtClean="0"/>
              <a:t>()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dim(), summary(), head(), tail()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subscripting		e.g.	salary[1,1]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dataframe</a:t>
            </a:r>
            <a:r>
              <a:rPr lang="en-US" sz="2400" dirty="0" smtClean="0"/>
              <a:t>	rows		columns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51479" y="4973740"/>
            <a:ext cx="470355" cy="29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21636" y="4973740"/>
            <a:ext cx="82313" cy="29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27367" y="4973740"/>
            <a:ext cx="705533" cy="29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“exploratory plotting”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lines(</a:t>
            </a:r>
            <a:r>
              <a:rPr lang="en-US" sz="1800" dirty="0" err="1" smtClean="0"/>
              <a:t>lowess</a:t>
            </a:r>
            <a:r>
              <a:rPr lang="en-US" sz="1800" dirty="0" smtClean="0"/>
              <a:t>(</a:t>
            </a:r>
            <a:r>
              <a:rPr lang="en-US" sz="1800" dirty="0" err="1" smtClean="0"/>
              <a:t>faithful$waiting</a:t>
            </a:r>
            <a:r>
              <a:rPr lang="en-US" sz="1800" dirty="0" smtClean="0"/>
              <a:t>, </a:t>
            </a:r>
            <a:r>
              <a:rPr lang="en-US" sz="1800" dirty="0" err="1" smtClean="0"/>
              <a:t>faithful$eruptions</a:t>
            </a:r>
            <a:r>
              <a:rPr lang="en-US" sz="1800" dirty="0" smtClean="0"/>
              <a:t>), col=“red”, </a:t>
            </a:r>
            <a:r>
              <a:rPr lang="en-US" sz="1800" dirty="0" err="1" smtClean="0"/>
              <a:t>lwd</a:t>
            </a:r>
            <a:r>
              <a:rPr lang="en-US" sz="1800" dirty="0" smtClean="0"/>
              <a:t>=4)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69999" y="3707315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0617" y="37073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coordinates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22429" y="2916047"/>
            <a:ext cx="0" cy="79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50617" y="2916046"/>
            <a:ext cx="118055" cy="79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4479" y="4706309"/>
            <a:ext cx="166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of the 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6546" y="3891981"/>
            <a:ext cx="13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“line width”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73710" y="2916046"/>
            <a:ext cx="35276" cy="1790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455626" y="2916046"/>
            <a:ext cx="1163878" cy="975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89" y="4339986"/>
            <a:ext cx="2124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function that</a:t>
            </a:r>
          </a:p>
          <a:p>
            <a:r>
              <a:rPr lang="en-US" b="1" dirty="0" smtClean="0"/>
              <a:t>draws a smooth line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75987" y="2916047"/>
            <a:ext cx="223419" cy="151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1607" y="2504508"/>
            <a:ext cx="1904939" cy="505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“exploratory plotting”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plot(</a:t>
            </a:r>
            <a:r>
              <a:rPr lang="en-US" sz="1800" dirty="0" smtClean="0"/>
              <a:t>eruptions ~ waiting</a:t>
            </a:r>
            <a:r>
              <a:rPr lang="en-US" sz="1800" dirty="0"/>
              <a:t>, </a:t>
            </a:r>
            <a:r>
              <a:rPr lang="en-US" sz="1800" dirty="0" smtClean="0"/>
              <a:t>data = faithful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Old Faithful Eruptions",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duration of eruption (min)",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time since last eruption (min)")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lines(</a:t>
            </a:r>
            <a:r>
              <a:rPr lang="en-US" sz="1800" dirty="0" err="1" smtClean="0"/>
              <a:t>lowess</a:t>
            </a:r>
            <a:r>
              <a:rPr lang="en-US" sz="1800" dirty="0" smtClean="0"/>
              <a:t>(</a:t>
            </a:r>
            <a:r>
              <a:rPr lang="en-US" sz="1800" dirty="0" err="1" smtClean="0"/>
              <a:t>faithful$waiting</a:t>
            </a:r>
            <a:r>
              <a:rPr lang="en-US" sz="1800" dirty="0" smtClean="0"/>
              <a:t>, </a:t>
            </a:r>
            <a:r>
              <a:rPr lang="en-US" sz="1800" dirty="0" err="1" smtClean="0"/>
              <a:t>faithful$eruptions</a:t>
            </a:r>
            <a:r>
              <a:rPr lang="en-US" sz="1800" dirty="0" smtClean="0"/>
              <a:t>), col=“red”, </a:t>
            </a:r>
            <a:r>
              <a:rPr lang="en-US" sz="1800" dirty="0" err="1" smtClean="0"/>
              <a:t>lwd</a:t>
            </a:r>
            <a:r>
              <a:rPr lang="en-US" sz="1800" dirty="0" smtClean="0"/>
              <a:t>=4)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OldFaithful-low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32" y="2909680"/>
            <a:ext cx="6317312" cy="39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Remember the professors’ salaries dataset?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Is there a correlation between salary and years since degree?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 err="1" smtClean="0"/>
              <a:t>cor.test</a:t>
            </a:r>
            <a:r>
              <a:rPr lang="en-US" dirty="0" smtClean="0"/>
              <a:t>( ~ x + y, data=</a:t>
            </a:r>
            <a:r>
              <a:rPr lang="en-US" dirty="0" err="1" smtClean="0"/>
              <a:t>yourdata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lm(y ~ x, data=</a:t>
            </a:r>
            <a:r>
              <a:rPr lang="en-US" dirty="0" err="1" smtClean="0"/>
              <a:t>yourdata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plot(y ~ x, data=</a:t>
            </a:r>
            <a:r>
              <a:rPr lang="en-US" dirty="0" err="1" smtClean="0"/>
              <a:t>yourdata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Is there a correlation between salary and years since degree?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err="1" smtClean="0"/>
              <a:t>cor.test</a:t>
            </a:r>
            <a:r>
              <a:rPr lang="en-US" sz="2500" dirty="0" smtClean="0"/>
              <a:t>( ~ </a:t>
            </a:r>
            <a:r>
              <a:rPr lang="en-US" sz="2500" dirty="0" err="1" smtClean="0"/>
              <a:t>sl</a:t>
            </a:r>
            <a:r>
              <a:rPr lang="en-US" sz="2500" dirty="0" smtClean="0"/>
              <a:t> + </a:t>
            </a:r>
            <a:r>
              <a:rPr lang="en-US" sz="2500" dirty="0" err="1" smtClean="0"/>
              <a:t>yd</a:t>
            </a:r>
            <a:r>
              <a:rPr lang="en-US" sz="2500" dirty="0" smtClean="0"/>
              <a:t>, data=salary)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err="1" smtClean="0"/>
              <a:t>cor</a:t>
            </a:r>
            <a:r>
              <a:rPr lang="en-US" sz="2500" dirty="0" smtClean="0"/>
              <a:t> = 0.675, p = 4.102e-08</a:t>
            </a:r>
          </a:p>
        </p:txBody>
      </p:sp>
    </p:spTree>
    <p:extLst>
      <p:ext uri="{BB962C8B-B14F-4D97-AF65-F5344CB8AC3E}">
        <p14:creationId xmlns:p14="http://schemas.microsoft.com/office/powerpoint/2010/main" val="245296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Is there a correlation between salary and years since degree?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cor.test</a:t>
            </a:r>
            <a:r>
              <a:rPr lang="en-US" dirty="0" smtClean="0"/>
              <a:t>( ~ </a:t>
            </a:r>
            <a:r>
              <a:rPr lang="en-US" dirty="0" err="1" smtClean="0"/>
              <a:t>sl</a:t>
            </a:r>
            <a:r>
              <a:rPr lang="en-US" dirty="0" smtClean="0"/>
              <a:t> + </a:t>
            </a:r>
            <a:r>
              <a:rPr lang="en-US" dirty="0" err="1" smtClean="0"/>
              <a:t>yd</a:t>
            </a:r>
            <a:r>
              <a:rPr lang="en-US" dirty="0" smtClean="0"/>
              <a:t>, data=salary)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cor</a:t>
            </a:r>
            <a:r>
              <a:rPr lang="en-US" dirty="0" smtClean="0"/>
              <a:t> = 0.675, p = 4.102e-08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lm(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data=salary) -&gt; </a:t>
            </a:r>
            <a:r>
              <a:rPr lang="en-US" dirty="0" err="1" smtClean="0"/>
              <a:t>salary.lm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summary(</a:t>
            </a:r>
            <a:r>
              <a:rPr lang="en-US" dirty="0" err="1" smtClean="0"/>
              <a:t>salary.lm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Coefficients: </a:t>
            </a:r>
            <a:r>
              <a:rPr lang="en-US" dirty="0" err="1" smtClean="0"/>
              <a:t>yd</a:t>
            </a:r>
            <a:r>
              <a:rPr lang="en-US" dirty="0" smtClean="0"/>
              <a:t> = 390.65, p &lt; 0.0001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Good news!  You’ll make $391 more for every year 			after you get your degree!</a:t>
            </a:r>
          </a:p>
        </p:txBody>
      </p:sp>
    </p:spTree>
    <p:extLst>
      <p:ext uri="{BB962C8B-B14F-4D97-AF65-F5344CB8AC3E}">
        <p14:creationId xmlns:p14="http://schemas.microsoft.com/office/powerpoint/2010/main" val="284927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Is there a correlation between salary and years since degree?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plot(</a:t>
            </a:r>
            <a:r>
              <a:rPr lang="en-US" sz="2000" dirty="0" err="1" smtClean="0"/>
              <a:t>sl</a:t>
            </a:r>
            <a:r>
              <a:rPr lang="en-US" sz="2000" dirty="0" smtClean="0"/>
              <a:t> ~ </a:t>
            </a:r>
            <a:r>
              <a:rPr lang="en-US" sz="2000" dirty="0" err="1" smtClean="0"/>
              <a:t>yd</a:t>
            </a:r>
            <a:r>
              <a:rPr lang="en-US" sz="2000" dirty="0" smtClean="0"/>
              <a:t>, data = salary, main = “Professors’ salaries”, </a:t>
            </a:r>
            <a:r>
              <a:rPr lang="en-US" sz="2000" dirty="0" err="1" smtClean="0"/>
              <a:t>xlab</a:t>
            </a:r>
            <a:r>
              <a:rPr lang="en-US" sz="2000" dirty="0" smtClean="0"/>
              <a:t> = “years since degree”, </a:t>
            </a:r>
            <a:r>
              <a:rPr lang="en-US" sz="2000" dirty="0" err="1" smtClean="0"/>
              <a:t>ylab</a:t>
            </a:r>
            <a:r>
              <a:rPr lang="en-US" sz="2000" dirty="0" smtClean="0"/>
              <a:t> = “salary ($)”)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lines(</a:t>
            </a:r>
            <a:r>
              <a:rPr lang="en-US" sz="2000" dirty="0" err="1" smtClean="0"/>
              <a:t>abline</a:t>
            </a:r>
            <a:r>
              <a:rPr lang="en-US" sz="2000" dirty="0" smtClean="0"/>
              <a:t>(</a:t>
            </a:r>
            <a:r>
              <a:rPr lang="en-US" sz="2000" dirty="0" err="1" smtClean="0"/>
              <a:t>salary.lm</a:t>
            </a:r>
            <a:r>
              <a:rPr lang="en-US" sz="2000" dirty="0" smtClean="0"/>
              <a:t>), </a:t>
            </a:r>
            <a:r>
              <a:rPr lang="en-US" sz="2000" dirty="0" err="1" smtClean="0"/>
              <a:t>lty</a:t>
            </a:r>
            <a:r>
              <a:rPr lang="en-US" sz="2000" smtClean="0"/>
              <a:t>=2)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ProfessorsSalaries-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83" y="3348193"/>
            <a:ext cx="5423637" cy="3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t-test asks the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Are these two sample distributions drawn from the same underlying population?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 test scores.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dirty="0" smtClean="0"/>
              <a:t>est scores generally form a normal distribution: a few are excellent, and a few are horrible, but the majority are right around the average.</a:t>
            </a:r>
          </a:p>
          <a:p>
            <a:pPr marL="0" indent="0">
              <a:buNone/>
            </a:pPr>
            <a:r>
              <a:rPr lang="en-US" dirty="0" smtClean="0"/>
              <a:t>	Given two sets of test scores, we want to know if the students from one school performed significantly better than the students at a different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few words about normal distributions: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 normal distribution can be described by a </a:t>
            </a:r>
            <a:r>
              <a:rPr lang="en-US" b="1" dirty="0" smtClean="0"/>
              <a:t>mean</a:t>
            </a:r>
            <a:r>
              <a:rPr lang="en-US" dirty="0" smtClean="0"/>
              <a:t>, and 	some </a:t>
            </a:r>
            <a:r>
              <a:rPr lang="en-US" b="1" dirty="0" smtClean="0"/>
              <a:t>variation</a:t>
            </a:r>
            <a:r>
              <a:rPr lang="en-US" dirty="0" smtClean="0"/>
              <a:t> around that mean.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Look at the help file for the function </a:t>
            </a:r>
            <a:r>
              <a:rPr lang="en-US" dirty="0" err="1" smtClean="0"/>
              <a:t>rnorm</a:t>
            </a:r>
            <a:r>
              <a:rPr lang="en-US" dirty="0" smtClean="0"/>
              <a:t>().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rnorm</a:t>
            </a:r>
            <a:r>
              <a:rPr lang="en-US" dirty="0" smtClean="0"/>
              <a:t>() generates random numbers from a normal 	distribution.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Create a distribution of 100 random numbers, with the 	mean of the distribution centered around 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8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rnorm</a:t>
            </a:r>
            <a:r>
              <a:rPr lang="en-US" dirty="0" smtClean="0"/>
              <a:t>(n, mean, </a:t>
            </a:r>
            <a:r>
              <a:rPr lang="en-US" dirty="0" err="1" smtClean="0"/>
              <a:t>sd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rnorm</a:t>
            </a:r>
            <a:r>
              <a:rPr lang="en-US" dirty="0" smtClean="0"/>
              <a:t>(100)					try this multiple times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rnorm</a:t>
            </a:r>
            <a:r>
              <a:rPr lang="en-US" sz="2400" dirty="0" smtClean="0"/>
              <a:t>(n, mean, </a:t>
            </a:r>
            <a:r>
              <a:rPr lang="en-US" sz="2400" dirty="0" err="1" smtClean="0"/>
              <a:t>sd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rnorm</a:t>
            </a:r>
            <a:r>
              <a:rPr lang="en-US" sz="2400" dirty="0" smtClean="0"/>
              <a:t>(100)					try this multiple times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hist</a:t>
            </a:r>
            <a:r>
              <a:rPr lang="en-US" sz="2400" dirty="0" smtClean="0"/>
              <a:t>(</a:t>
            </a:r>
            <a:r>
              <a:rPr lang="en-US" sz="2400" dirty="0" err="1" smtClean="0"/>
              <a:t>rnorm</a:t>
            </a:r>
            <a:r>
              <a:rPr lang="en-US" sz="2400" dirty="0" smtClean="0"/>
              <a:t>(100))				now try this multiple times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hist</a:t>
            </a:r>
            <a:r>
              <a:rPr lang="en-US" sz="2400" dirty="0" smtClean="0"/>
              <a:t>(</a:t>
            </a:r>
            <a:r>
              <a:rPr lang="en-US" sz="2400" dirty="0" err="1" smtClean="0"/>
              <a:t>rnorm</a:t>
            </a:r>
            <a:r>
              <a:rPr lang="en-US" sz="2400" dirty="0" smtClean="0"/>
              <a:t>(1000, 4.5))		and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graphing</a:t>
            </a:r>
          </a:p>
          <a:p>
            <a:endParaRPr lang="en-US" dirty="0"/>
          </a:p>
          <a:p>
            <a:r>
              <a:rPr lang="en-US" smtClean="0"/>
              <a:t>Downloading and installing packages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Basic statistical tests</a:t>
            </a:r>
          </a:p>
          <a:p>
            <a:endParaRPr lang="en-US" dirty="0"/>
          </a:p>
          <a:p>
            <a:r>
              <a:rPr lang="en-US" dirty="0" smtClean="0"/>
              <a:t>… Practice, practice,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1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rnorm</a:t>
            </a:r>
            <a:r>
              <a:rPr lang="en-US" sz="2400" dirty="0" smtClean="0"/>
              <a:t>(n, mean, </a:t>
            </a:r>
            <a:r>
              <a:rPr lang="en-US" sz="2400" dirty="0" err="1" smtClean="0"/>
              <a:t>sd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rnorm</a:t>
            </a:r>
            <a:r>
              <a:rPr lang="en-US" sz="2400" dirty="0" smtClean="0"/>
              <a:t>(</a:t>
            </a:r>
            <a:r>
              <a:rPr lang="en-US" sz="2400" dirty="0" smtClean="0"/>
              <a:t>100)					try this multiple times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hist</a:t>
            </a:r>
            <a:r>
              <a:rPr lang="en-US" sz="2400" dirty="0" smtClean="0"/>
              <a:t>(</a:t>
            </a:r>
            <a:r>
              <a:rPr lang="en-US" sz="2400" dirty="0" err="1" smtClean="0"/>
              <a:t>rnorm</a:t>
            </a:r>
            <a:r>
              <a:rPr lang="en-US" sz="2400" dirty="0" smtClean="0"/>
              <a:t>(100))				now try this multiple times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hist</a:t>
            </a:r>
            <a:r>
              <a:rPr lang="en-US" sz="2400" dirty="0" smtClean="0"/>
              <a:t>(</a:t>
            </a:r>
            <a:r>
              <a:rPr lang="en-US" sz="2400" dirty="0" err="1" smtClean="0"/>
              <a:t>rnorm</a:t>
            </a:r>
            <a:r>
              <a:rPr lang="en-US" sz="2400" dirty="0" smtClean="0"/>
              <a:t>(1000, 4.5))		and this!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Each time we generate a set of random numbers, we are “sampling” from a distribution.  The more numbers we generate, the better idea we get of the “underlying” distribution.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40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t-test asks the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Are these two sample distributions drawn from the same underlying population?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rnorm</a:t>
            </a:r>
            <a:r>
              <a:rPr lang="en-US" dirty="0" smtClean="0"/>
              <a:t>(10), </a:t>
            </a:r>
            <a:r>
              <a:rPr lang="en-US" dirty="0" err="1" smtClean="0"/>
              <a:t>ylim</a:t>
            </a:r>
            <a:r>
              <a:rPr lang="en-US" dirty="0" smtClean="0"/>
              <a:t>=c(0,5), </a:t>
            </a:r>
            <a:r>
              <a:rPr lang="en-US" dirty="0" err="1" smtClean="0"/>
              <a:t>xlim</a:t>
            </a:r>
            <a:r>
              <a:rPr lang="en-US" dirty="0" smtClean="0"/>
              <a:t>=c(-5,5), col=“red”)</a:t>
            </a:r>
          </a:p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rnorm</a:t>
            </a:r>
            <a:r>
              <a:rPr lang="en-US" dirty="0" smtClean="0"/>
              <a:t>(10), add=T, col=“blue”)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hist</a:t>
            </a:r>
            <a:r>
              <a:rPr lang="en-US" dirty="0"/>
              <a:t>(</a:t>
            </a:r>
            <a:r>
              <a:rPr lang="en-US" dirty="0" err="1"/>
              <a:t>rnorm</a:t>
            </a:r>
            <a:r>
              <a:rPr lang="en-US" dirty="0"/>
              <a:t>(</a:t>
            </a:r>
            <a:r>
              <a:rPr lang="en-US" dirty="0" smtClean="0"/>
              <a:t>1000)</a:t>
            </a:r>
            <a:r>
              <a:rPr lang="en-US" dirty="0"/>
              <a:t>, </a:t>
            </a:r>
            <a:r>
              <a:rPr lang="en-US" dirty="0" err="1"/>
              <a:t>ylim</a:t>
            </a:r>
            <a:r>
              <a:rPr lang="en-US" dirty="0"/>
              <a:t>=c(</a:t>
            </a:r>
            <a:r>
              <a:rPr lang="en-US" dirty="0" smtClean="0"/>
              <a:t>0,500)</a:t>
            </a:r>
            <a:r>
              <a:rPr lang="en-US" dirty="0"/>
              <a:t>, </a:t>
            </a:r>
            <a:r>
              <a:rPr lang="en-US" dirty="0" err="1"/>
              <a:t>xlim</a:t>
            </a:r>
            <a:r>
              <a:rPr lang="en-US" dirty="0"/>
              <a:t>=c(-5,5), col=“red”)</a:t>
            </a:r>
          </a:p>
          <a:p>
            <a:pPr marL="0" indent="0">
              <a:buNone/>
            </a:pPr>
            <a:r>
              <a:rPr lang="en-US" dirty="0" err="1"/>
              <a:t>hist</a:t>
            </a:r>
            <a:r>
              <a:rPr lang="en-US" dirty="0"/>
              <a:t>(</a:t>
            </a:r>
            <a:r>
              <a:rPr lang="en-US" dirty="0" err="1"/>
              <a:t>rnorm</a:t>
            </a:r>
            <a:r>
              <a:rPr lang="en-US"/>
              <a:t>(</a:t>
            </a:r>
            <a:r>
              <a:rPr lang="en-US" smtClean="0"/>
              <a:t>1000), </a:t>
            </a:r>
            <a:r>
              <a:rPr lang="en-US" dirty="0"/>
              <a:t>add=T, col=“</a:t>
            </a:r>
            <a:r>
              <a:rPr lang="en-US"/>
              <a:t>blue</a:t>
            </a:r>
            <a:r>
              <a:rPr lang="en-US" smtClean="0"/>
              <a:t>”)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more example of the normal distribution: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library(animation)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quincunx()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9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Example: American vs. Japanese cars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Download the .txt file located at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://linguistics.berkeley.edu/~mfricke/</a:t>
            </a:r>
            <a:r>
              <a:rPr lang="en-US" dirty="0" smtClean="0"/>
              <a:t>R_Workshop.html, and save it to your working directory.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Read it in to R:</a:t>
            </a:r>
          </a:p>
          <a:p>
            <a:pPr marL="0" indent="0">
              <a:buNone/>
            </a:pPr>
            <a:r>
              <a:rPr lang="en-US" dirty="0" err="1" smtClean="0"/>
              <a:t>read.table</a:t>
            </a:r>
            <a:r>
              <a:rPr lang="en-US" dirty="0" smtClean="0"/>
              <a:t>(“Cars-</a:t>
            </a:r>
            <a:r>
              <a:rPr lang="en-US" dirty="0" err="1" smtClean="0"/>
              <a:t>MPG.txt</a:t>
            </a:r>
            <a:r>
              <a:rPr lang="en-US" dirty="0" smtClean="0"/>
              <a:t>”, header=T) -&gt; cars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 a minute to inspect the </a:t>
            </a:r>
            <a:r>
              <a:rPr lang="en-US" dirty="0" err="1" smtClean="0"/>
              <a:t>dataframe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cars$American</a:t>
            </a:r>
            <a:r>
              <a:rPr lang="en-US" dirty="0" smtClean="0"/>
              <a:t>)			a basic histogram</a:t>
            </a:r>
          </a:p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cars$Japanese</a:t>
            </a:r>
            <a:r>
              <a:rPr lang="en-US" dirty="0" smtClean="0"/>
              <a:t>, add=T)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we fix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15511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cars$American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cars$Japanese</a:t>
            </a:r>
            <a:r>
              <a:rPr lang="en-US" dirty="0" smtClean="0"/>
              <a:t>, add=T)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we fix this problem?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xlim</a:t>
            </a:r>
            <a:r>
              <a:rPr lang="en-US" dirty="0" smtClean="0"/>
              <a:t>=c(0,50)</a:t>
            </a:r>
          </a:p>
        </p:txBody>
      </p:sp>
    </p:spTree>
    <p:extLst>
      <p:ext uri="{BB962C8B-B14F-4D97-AF65-F5344CB8AC3E}">
        <p14:creationId xmlns:p14="http://schemas.microsoft.com/office/powerpoint/2010/main" val="291373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hist</a:t>
            </a:r>
            <a:r>
              <a:rPr lang="en-US" sz="1800" dirty="0"/>
              <a:t>(</a:t>
            </a:r>
            <a:r>
              <a:rPr lang="en-US" sz="1800" dirty="0" err="1"/>
              <a:t>cars$Japanese</a:t>
            </a:r>
            <a:r>
              <a:rPr lang="en-US" sz="1800" dirty="0"/>
              <a:t>, breaks=10, col="red", main="Fuel Efficiency in American vs. Japanese Cars", </a:t>
            </a:r>
            <a:r>
              <a:rPr lang="en-US" sz="1800" dirty="0" err="1"/>
              <a:t>xlab</a:t>
            </a:r>
            <a:r>
              <a:rPr lang="en-US" sz="1800" dirty="0"/>
              <a:t>="miles per gallon", </a:t>
            </a:r>
            <a:r>
              <a:rPr lang="en-US" sz="1800" dirty="0" err="1"/>
              <a:t>xlim</a:t>
            </a:r>
            <a:r>
              <a:rPr lang="en-US" sz="1800" dirty="0"/>
              <a:t>=c(0,50)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hist</a:t>
            </a:r>
            <a:r>
              <a:rPr lang="en-US" sz="1800" dirty="0"/>
              <a:t>(</a:t>
            </a:r>
            <a:r>
              <a:rPr lang="en-US" sz="1800" dirty="0" err="1"/>
              <a:t>cars$American</a:t>
            </a:r>
            <a:r>
              <a:rPr lang="en-US" sz="1800" dirty="0"/>
              <a:t>, breaks=10, col="blue", add=T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legend</a:t>
            </a:r>
            <a:r>
              <a:rPr lang="en-US" sz="1800" dirty="0"/>
              <a:t>("</a:t>
            </a:r>
            <a:r>
              <a:rPr lang="en-US" sz="1800" dirty="0" err="1"/>
              <a:t>topright</a:t>
            </a:r>
            <a:r>
              <a:rPr lang="en-US" sz="1800" dirty="0"/>
              <a:t>", legend=c("American", "Japanese"), fill=c("blue", "red")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FuelEffici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64" y="3631881"/>
            <a:ext cx="4894487" cy="30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hist</a:t>
            </a:r>
            <a:r>
              <a:rPr lang="en-US" sz="1800" dirty="0"/>
              <a:t>(</a:t>
            </a:r>
            <a:r>
              <a:rPr lang="en-US" sz="1800" dirty="0" err="1"/>
              <a:t>cars$American</a:t>
            </a:r>
            <a:r>
              <a:rPr lang="en-US" sz="1800" dirty="0"/>
              <a:t>, breaks=10, col="blue", main="Fuel Efficiency in American vs. Japanese Cars", </a:t>
            </a:r>
            <a:r>
              <a:rPr lang="en-US" sz="1800" dirty="0" err="1"/>
              <a:t>xlab</a:t>
            </a:r>
            <a:r>
              <a:rPr lang="en-US" sz="1800" dirty="0"/>
              <a:t>="miles per gallon", </a:t>
            </a:r>
            <a:r>
              <a:rPr lang="en-US" sz="1800" dirty="0" err="1"/>
              <a:t>xlim</a:t>
            </a:r>
            <a:r>
              <a:rPr lang="en-US" sz="1800" dirty="0"/>
              <a:t>=c(0,50), </a:t>
            </a:r>
            <a:r>
              <a:rPr lang="en-US" sz="1800" dirty="0" err="1"/>
              <a:t>prob</a:t>
            </a:r>
            <a:r>
              <a:rPr lang="en-US" sz="1800" dirty="0"/>
              <a:t>=T)</a:t>
            </a:r>
          </a:p>
          <a:p>
            <a:pPr marL="0" indent="0">
              <a:buNone/>
            </a:pPr>
            <a:r>
              <a:rPr lang="en-US" sz="1800" dirty="0" smtClean="0"/>
              <a:t>legend</a:t>
            </a:r>
            <a:r>
              <a:rPr lang="en-US" sz="1800" dirty="0"/>
              <a:t>("</a:t>
            </a:r>
            <a:r>
              <a:rPr lang="en-US" sz="1800" dirty="0" err="1"/>
              <a:t>topright</a:t>
            </a:r>
            <a:r>
              <a:rPr lang="en-US" sz="1800" dirty="0"/>
              <a:t>", legend=c("American", "Japanese"), fill=c("blue", "</a:t>
            </a:r>
            <a:r>
              <a:rPr lang="en-US" sz="1800" dirty="0" smtClean="0"/>
              <a:t>red"))</a:t>
            </a:r>
          </a:p>
          <a:p>
            <a:pPr marL="0" indent="0">
              <a:buNone/>
            </a:pPr>
            <a:r>
              <a:rPr lang="en-US" sz="1800" dirty="0" err="1" smtClean="0"/>
              <a:t>hist</a:t>
            </a:r>
            <a:r>
              <a:rPr lang="en-US" sz="1800" dirty="0" smtClean="0"/>
              <a:t>(</a:t>
            </a:r>
            <a:r>
              <a:rPr lang="en-US" sz="1800" dirty="0" err="1" smtClean="0"/>
              <a:t>cars$Japanese</a:t>
            </a:r>
            <a:r>
              <a:rPr lang="en-US" sz="1800" dirty="0" smtClean="0"/>
              <a:t>, breaks=10, col="red", add=T, </a:t>
            </a:r>
            <a:r>
              <a:rPr lang="en-US" sz="1800" dirty="0" err="1" smtClean="0"/>
              <a:t>prob</a:t>
            </a:r>
            <a:r>
              <a:rPr lang="en-US" sz="1800" dirty="0" smtClean="0"/>
              <a:t>=T)</a:t>
            </a:r>
          </a:p>
          <a:p>
            <a:pPr marL="0" indent="0">
              <a:buNone/>
            </a:pPr>
            <a:r>
              <a:rPr lang="en-US" sz="1800" dirty="0" smtClean="0"/>
              <a:t>lines</a:t>
            </a:r>
            <a:r>
              <a:rPr lang="en-US" sz="1800" dirty="0"/>
              <a:t>(density(</a:t>
            </a:r>
            <a:r>
              <a:rPr lang="en-US" sz="1800" dirty="0" err="1"/>
              <a:t>cars$American</a:t>
            </a:r>
            <a:r>
              <a:rPr lang="en-US" sz="1800" dirty="0"/>
              <a:t>), </a:t>
            </a:r>
            <a:r>
              <a:rPr lang="en-US" sz="1800" dirty="0" err="1"/>
              <a:t>lwd</a:t>
            </a:r>
            <a:r>
              <a:rPr lang="en-US" sz="1800" dirty="0"/>
              <a:t>=4, </a:t>
            </a:r>
            <a:r>
              <a:rPr lang="en-US" sz="1800" dirty="0" err="1"/>
              <a:t>lty</a:t>
            </a:r>
            <a:r>
              <a:rPr lang="en-US" sz="1800" dirty="0"/>
              <a:t>=2)</a:t>
            </a:r>
          </a:p>
          <a:p>
            <a:pPr marL="0" indent="0">
              <a:buNone/>
            </a:pPr>
            <a:r>
              <a:rPr lang="en-US" sz="1800" dirty="0" smtClean="0"/>
              <a:t>lines</a:t>
            </a:r>
            <a:r>
              <a:rPr lang="en-US" sz="1800" dirty="0"/>
              <a:t>(density(</a:t>
            </a:r>
            <a:r>
              <a:rPr lang="en-US" sz="1800" dirty="0" err="1"/>
              <a:t>cars$Japanese</a:t>
            </a:r>
            <a:r>
              <a:rPr lang="en-US" sz="1800" dirty="0"/>
              <a:t>), </a:t>
            </a:r>
            <a:r>
              <a:rPr lang="en-US" sz="1800" dirty="0" err="1"/>
              <a:t>lwd</a:t>
            </a:r>
            <a:r>
              <a:rPr lang="en-US" sz="1800" dirty="0"/>
              <a:t>=4, </a:t>
            </a:r>
            <a:r>
              <a:rPr lang="en-US" sz="1800" dirty="0" err="1"/>
              <a:t>lty</a:t>
            </a:r>
            <a:r>
              <a:rPr lang="en-US" sz="1800" dirty="0"/>
              <a:t>=2)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FuelEfficiency-den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88" y="3656816"/>
            <a:ext cx="4967469" cy="31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t.test</a:t>
            </a:r>
            <a:r>
              <a:rPr lang="en-US" sz="1800" dirty="0"/>
              <a:t>(</a:t>
            </a:r>
            <a:r>
              <a:rPr lang="en-US" sz="1800" dirty="0" err="1"/>
              <a:t>cars$American</a:t>
            </a:r>
            <a:r>
              <a:rPr lang="en-US" sz="1800" dirty="0"/>
              <a:t>, </a:t>
            </a:r>
            <a:r>
              <a:rPr lang="en-US" sz="1800" dirty="0" err="1"/>
              <a:t>cars$Japanese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FuelEfficiency-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22" y="4012077"/>
            <a:ext cx="4553478" cy="28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t.test</a:t>
            </a:r>
            <a:r>
              <a:rPr lang="en-US" sz="1800" dirty="0"/>
              <a:t>(</a:t>
            </a:r>
            <a:r>
              <a:rPr lang="en-US" sz="1800" dirty="0" err="1"/>
              <a:t>cars$American</a:t>
            </a:r>
            <a:r>
              <a:rPr lang="en-US" sz="1800" dirty="0"/>
              <a:t>, </a:t>
            </a:r>
            <a:r>
              <a:rPr lang="en-US" sz="1800" dirty="0" err="1"/>
              <a:t>cars$Japanese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Welch Two Sample t-test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data:  </a:t>
            </a:r>
            <a:r>
              <a:rPr lang="en-US" sz="1800" dirty="0" err="1"/>
              <a:t>cars$American</a:t>
            </a:r>
            <a:r>
              <a:rPr lang="en-US" sz="1800" dirty="0"/>
              <a:t> and </a:t>
            </a:r>
            <a:r>
              <a:rPr lang="en-US" sz="1800" dirty="0" err="1"/>
              <a:t>cars$Japanese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t = -17.3377, </a:t>
            </a:r>
            <a:r>
              <a:rPr lang="en-US" sz="1800" dirty="0" err="1"/>
              <a:t>df</a:t>
            </a:r>
            <a:r>
              <a:rPr lang="en-US" sz="1800" dirty="0"/>
              <a:t> = 138.232, p-value &lt; 2.2e-16</a:t>
            </a:r>
          </a:p>
          <a:p>
            <a:pPr marL="0" indent="0">
              <a:buNone/>
            </a:pPr>
            <a:r>
              <a:rPr lang="en-US" sz="1800" dirty="0"/>
              <a:t>alternative hypothesis: true difference in means is not equal to 0 </a:t>
            </a:r>
          </a:p>
          <a:p>
            <a:pPr marL="0" indent="0">
              <a:buNone/>
            </a:pPr>
            <a:r>
              <a:rPr lang="en-US" sz="1800" dirty="0"/>
              <a:t>95 percent confidence interval:</a:t>
            </a:r>
          </a:p>
          <a:p>
            <a:pPr marL="0" indent="0">
              <a:buNone/>
            </a:pPr>
            <a:r>
              <a:rPr lang="en-US" sz="1800" dirty="0"/>
              <a:t> -16.10429 -12.80710 </a:t>
            </a:r>
          </a:p>
          <a:p>
            <a:pPr marL="0" indent="0">
              <a:buNone/>
            </a:pPr>
            <a:r>
              <a:rPr lang="en-US" sz="1800" dirty="0"/>
              <a:t>sample estimates:</a:t>
            </a:r>
          </a:p>
          <a:p>
            <a:pPr marL="0" indent="0">
              <a:buNone/>
            </a:pPr>
            <a:r>
              <a:rPr lang="en-US" sz="1800" dirty="0"/>
              <a:t>mean of x mean of y </a:t>
            </a:r>
          </a:p>
          <a:p>
            <a:pPr marL="0" indent="0">
              <a:buNone/>
            </a:pPr>
            <a:r>
              <a:rPr lang="en-US" sz="1800" dirty="0"/>
              <a:t> 16.02532  30.48101 </a:t>
            </a:r>
          </a:p>
        </p:txBody>
      </p:sp>
      <p:pic>
        <p:nvPicPr>
          <p:cNvPr id="5" name="Picture 4" descr="FuelEfficiency-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22" y="4012077"/>
            <a:ext cx="4553478" cy="2845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9266" y="3315827"/>
            <a:ext cx="4045055" cy="611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949766"/>
            <a:ext cx="2070959" cy="611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Professors’ salaries,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http://linguistics.berkeley.edu/~mfricke/</a:t>
            </a:r>
            <a:r>
              <a:rPr lang="en-US" dirty="0" err="1" smtClean="0"/>
              <a:t>R_Workshop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(S. Weisberg (1985). </a:t>
            </a:r>
            <a:r>
              <a:rPr lang="en-US" sz="1600" i="1" dirty="0"/>
              <a:t>Applied Linear Regression</a:t>
            </a:r>
            <a:r>
              <a:rPr lang="en-US" sz="1600" dirty="0"/>
              <a:t>, Second Edition. New York: John Wiley and Sons. Page 194.  Downloaded from http://</a:t>
            </a:r>
            <a:r>
              <a:rPr lang="en-US" sz="1600" dirty="0" err="1"/>
              <a:t>data.princeton.edu</a:t>
            </a:r>
            <a:r>
              <a:rPr lang="en-US" sz="1600" dirty="0"/>
              <a:t>/wws509/datasets/#salary on January 31</a:t>
            </a:r>
            <a:r>
              <a:rPr lang="en-US" sz="1600" baseline="30000" dirty="0"/>
              <a:t>st</a:t>
            </a:r>
            <a:r>
              <a:rPr lang="en-US" sz="1600" dirty="0"/>
              <a:t>, 2013.)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read.table</a:t>
            </a:r>
            <a:r>
              <a:rPr lang="en-US" dirty="0" smtClean="0"/>
              <a:t>(“</a:t>
            </a:r>
            <a:r>
              <a:rPr lang="en-US" dirty="0" err="1" smtClean="0"/>
              <a:t>salary.txt</a:t>
            </a:r>
            <a:r>
              <a:rPr lang="en-US" dirty="0" smtClean="0"/>
              <a:t>”, header=T) -&gt; salary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 ANOVA (</a:t>
            </a:r>
            <a:r>
              <a:rPr lang="en-US" sz="2800" u="sng" dirty="0" err="1" smtClean="0"/>
              <a:t>AN</a:t>
            </a:r>
            <a:r>
              <a:rPr lang="en-US" sz="2800" dirty="0" err="1" smtClean="0"/>
              <a:t>alysis</a:t>
            </a:r>
            <a:r>
              <a:rPr lang="en-US" sz="2800" dirty="0" smtClean="0"/>
              <a:t> </a:t>
            </a:r>
            <a:r>
              <a:rPr lang="en-US" sz="2800" u="sng" dirty="0" smtClean="0"/>
              <a:t>O</a:t>
            </a:r>
            <a:r>
              <a:rPr lang="en-US" sz="2800" dirty="0" smtClean="0"/>
              <a:t>f </a:t>
            </a:r>
            <a:r>
              <a:rPr lang="en-US" sz="2800" u="sng" dirty="0" err="1" smtClean="0"/>
              <a:t>VA</a:t>
            </a:r>
            <a:r>
              <a:rPr lang="en-US" sz="2800" dirty="0" err="1" smtClean="0"/>
              <a:t>riance</a:t>
            </a:r>
            <a:r>
              <a:rPr lang="en-US" sz="2800" dirty="0" smtClean="0"/>
              <a:t>) asks the question: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Given </a:t>
            </a:r>
            <a:r>
              <a:rPr lang="en-US" sz="2800" b="1" u="sng" dirty="0" smtClean="0"/>
              <a:t>more than two </a:t>
            </a:r>
            <a:r>
              <a:rPr lang="en-US" sz="2800" b="1" dirty="0" smtClean="0"/>
              <a:t>sample populations, are any of them drawn from different underlying populations?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other words: are any of these groups different?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646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Look at the “</a:t>
            </a:r>
            <a:r>
              <a:rPr lang="en-US" sz="1900" dirty="0" err="1" smtClean="0"/>
              <a:t>chickwts</a:t>
            </a:r>
            <a:r>
              <a:rPr lang="en-US" sz="1900" dirty="0" smtClean="0"/>
              <a:t>” </a:t>
            </a:r>
            <a:r>
              <a:rPr lang="en-US" sz="1900" dirty="0" err="1" smtClean="0"/>
              <a:t>dataframe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This is data on chicken weights, according to which type of feed they received.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How many data points do we have?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How many types of feed were there, and what were they?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1704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Look at the “</a:t>
            </a:r>
            <a:r>
              <a:rPr lang="en-US" sz="2000" dirty="0" err="1" smtClean="0"/>
              <a:t>chickwts</a:t>
            </a:r>
            <a:r>
              <a:rPr lang="en-US" sz="2000" dirty="0" smtClean="0"/>
              <a:t>” </a:t>
            </a:r>
            <a:r>
              <a:rPr lang="en-US" sz="2000" dirty="0" err="1" smtClean="0"/>
              <a:t>dataframe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This is data on chicken weights, according to which type of feed they received.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How many data points do we have?</a:t>
            </a:r>
          </a:p>
          <a:p>
            <a:pPr marL="0" indent="0">
              <a:buNone/>
            </a:pPr>
            <a:r>
              <a:rPr lang="en-US" sz="2000" dirty="0" smtClean="0"/>
              <a:t>	dim(</a:t>
            </a:r>
            <a:r>
              <a:rPr lang="en-US" sz="2000" dirty="0" err="1" smtClean="0"/>
              <a:t>chickwts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[1]	71	2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How many types of feed were there, and what were they?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levels(</a:t>
            </a:r>
            <a:r>
              <a:rPr lang="en-US" sz="2000" dirty="0" err="1" smtClean="0"/>
              <a:t>chickwts$feed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[1]	“casein” “</a:t>
            </a:r>
            <a:r>
              <a:rPr lang="en-US" sz="2000" dirty="0" err="1" smtClean="0"/>
              <a:t>horsebean</a:t>
            </a:r>
            <a:r>
              <a:rPr lang="en-US" sz="2000" dirty="0" smtClean="0"/>
              <a:t>” “linseed” “</a:t>
            </a:r>
            <a:r>
              <a:rPr lang="en-US" sz="2000" dirty="0" err="1" smtClean="0"/>
              <a:t>meatmeal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[5]	“soybean” “sunflower”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length(levels(</a:t>
            </a:r>
            <a:r>
              <a:rPr lang="en-US" sz="2000" dirty="0" err="1" smtClean="0"/>
              <a:t>chickwts$feed</a:t>
            </a:r>
            <a:r>
              <a:rPr lang="en-US" sz="2000" dirty="0" smtClean="0"/>
              <a:t>))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[1]	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3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make a boxplot showing weight as a function of feed?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boxplot()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9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boxplot(</a:t>
            </a:r>
            <a:r>
              <a:rPr lang="en-US" sz="1800" dirty="0" smtClean="0"/>
              <a:t>weight ~ feed</a:t>
            </a:r>
            <a:r>
              <a:rPr lang="en-US" sz="1800" dirty="0"/>
              <a:t>, </a:t>
            </a:r>
            <a:r>
              <a:rPr lang="en-US" sz="1800" dirty="0" smtClean="0"/>
              <a:t>data = </a:t>
            </a:r>
            <a:r>
              <a:rPr lang="en-US" sz="1800" dirty="0" err="1" smtClean="0"/>
              <a:t>chickwts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Effect of Chicken Feed on Weight",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weight (g)",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type of feed")</a:t>
            </a:r>
          </a:p>
        </p:txBody>
      </p:sp>
      <p:pic>
        <p:nvPicPr>
          <p:cNvPr id="4" name="Picture 3" descr="ChickenWe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6" y="2244383"/>
            <a:ext cx="5552985" cy="34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boxplot(</a:t>
            </a:r>
            <a:r>
              <a:rPr lang="en-US" sz="1800" dirty="0" smtClean="0"/>
              <a:t>weight ~ feed</a:t>
            </a:r>
            <a:r>
              <a:rPr lang="en-US" sz="1800" dirty="0"/>
              <a:t>, </a:t>
            </a:r>
            <a:r>
              <a:rPr lang="en-US" sz="1800" dirty="0" smtClean="0"/>
              <a:t>data = </a:t>
            </a:r>
            <a:r>
              <a:rPr lang="en-US" sz="1800" dirty="0" err="1" smtClean="0"/>
              <a:t>chickwts</a:t>
            </a:r>
            <a:r>
              <a:rPr lang="en-US" sz="1800" dirty="0"/>
              <a:t>, </a:t>
            </a:r>
            <a:r>
              <a:rPr lang="en-US" sz="1800" dirty="0" smtClean="0"/>
              <a:t>main = "</a:t>
            </a:r>
            <a:r>
              <a:rPr lang="en-US" sz="1800" dirty="0"/>
              <a:t>Effect of Chicken Feed on Weight", </a:t>
            </a:r>
            <a:r>
              <a:rPr lang="en-US" sz="1800" dirty="0" err="1" smtClean="0"/>
              <a:t>ylab</a:t>
            </a:r>
            <a:r>
              <a:rPr lang="en-US" sz="1800" dirty="0" smtClean="0"/>
              <a:t> = "</a:t>
            </a:r>
            <a:r>
              <a:rPr lang="en-US" sz="1800" dirty="0"/>
              <a:t>weight (g)", </a:t>
            </a:r>
            <a:r>
              <a:rPr lang="en-US" sz="1800" dirty="0" err="1" smtClean="0"/>
              <a:t>xlab</a:t>
            </a:r>
            <a:r>
              <a:rPr lang="en-US" sz="1800" dirty="0" smtClean="0"/>
              <a:t> = "</a:t>
            </a:r>
            <a:r>
              <a:rPr lang="en-US" sz="1800" dirty="0"/>
              <a:t>type of feed"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anova</a:t>
            </a:r>
            <a:r>
              <a:rPr lang="en-US" sz="1800" dirty="0" smtClean="0"/>
              <a:t>(lm(weight ~ feed, data = </a:t>
            </a:r>
            <a:r>
              <a:rPr lang="en-US" sz="1800" dirty="0" err="1" smtClean="0"/>
              <a:t>chickwts</a:t>
            </a:r>
            <a:r>
              <a:rPr lang="en-US" sz="1800" dirty="0" smtClean="0"/>
              <a:t>))</a:t>
            </a:r>
            <a:endParaRPr lang="en-US" sz="1800" dirty="0"/>
          </a:p>
        </p:txBody>
      </p:sp>
      <p:pic>
        <p:nvPicPr>
          <p:cNvPr id="4" name="Picture 3" descr="ChickenWe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6" y="2244383"/>
            <a:ext cx="5552985" cy="34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follow-up: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An ANOVA only tells you whether ANY of the groups you’re comparing are different from ANY of the others.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If you want to check whether specific groups are different, you need to do a t-test.</a:t>
            </a:r>
          </a:p>
        </p:txBody>
      </p:sp>
    </p:spTree>
    <p:extLst>
      <p:ext uri="{BB962C8B-B14F-4D97-AF65-F5344CB8AC3E}">
        <p14:creationId xmlns:p14="http://schemas.microsoft.com/office/powerpoint/2010/main" val="48147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follow-up: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An ANOVA only tells you whether ANY of the groups you’re comparing are different from ANY of the others.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If you want to check whether specific groups are different, you need to do a t-test.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subset(</a:t>
            </a:r>
            <a:r>
              <a:rPr lang="en-US" sz="1800" dirty="0" err="1" smtClean="0"/>
              <a:t>chickwts</a:t>
            </a:r>
            <a:r>
              <a:rPr lang="en-US" sz="1800" dirty="0" smtClean="0"/>
              <a:t>, feed==“casein”) -&gt; casein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subset(</a:t>
            </a:r>
            <a:r>
              <a:rPr lang="en-US" sz="1800" dirty="0" err="1" smtClean="0"/>
              <a:t>chickwts</a:t>
            </a:r>
            <a:r>
              <a:rPr lang="en-US" sz="1800" dirty="0" smtClean="0"/>
              <a:t>, feed==“</a:t>
            </a:r>
            <a:r>
              <a:rPr lang="en-US" sz="1800" dirty="0" err="1" smtClean="0"/>
              <a:t>horsebean</a:t>
            </a:r>
            <a:r>
              <a:rPr lang="en-US" sz="1800" dirty="0" smtClean="0"/>
              <a:t>”) -&gt; </a:t>
            </a:r>
            <a:r>
              <a:rPr lang="en-US" sz="1800" dirty="0" err="1" smtClean="0"/>
              <a:t>horsebean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91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follow-up: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An ANOVA only tells you whether ANY of the groups you’re comparing are different from ANY of the others.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If you want to check whether specific groups are different, you need to do a t-test.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subset(</a:t>
            </a:r>
            <a:r>
              <a:rPr lang="en-US" sz="1800" dirty="0" err="1" smtClean="0"/>
              <a:t>chickwts</a:t>
            </a:r>
            <a:r>
              <a:rPr lang="en-US" sz="1800" dirty="0" smtClean="0"/>
              <a:t>, feed==“casein”) -&gt; casein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subset(</a:t>
            </a:r>
            <a:r>
              <a:rPr lang="en-US" sz="1800" dirty="0" err="1" smtClean="0"/>
              <a:t>chickwts</a:t>
            </a:r>
            <a:r>
              <a:rPr lang="en-US" sz="1800" dirty="0" smtClean="0"/>
              <a:t>, feed==“</a:t>
            </a:r>
            <a:r>
              <a:rPr lang="en-US" sz="1800" dirty="0" err="1" smtClean="0"/>
              <a:t>horsebean</a:t>
            </a:r>
            <a:r>
              <a:rPr lang="en-US" sz="1800" dirty="0" smtClean="0"/>
              <a:t>”) -&gt; </a:t>
            </a:r>
            <a:r>
              <a:rPr lang="en-US" sz="1800" dirty="0" err="1" smtClean="0"/>
              <a:t>horsebean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t.test</a:t>
            </a:r>
            <a:r>
              <a:rPr lang="en-US" sz="1800" dirty="0" smtClean="0"/>
              <a:t>(</a:t>
            </a:r>
            <a:r>
              <a:rPr lang="en-US" sz="1800" dirty="0" err="1" smtClean="0"/>
              <a:t>casein$weight</a:t>
            </a:r>
            <a:r>
              <a:rPr lang="en-US" sz="1800" dirty="0" smtClean="0"/>
              <a:t>, </a:t>
            </a:r>
            <a:r>
              <a:rPr lang="en-US" sz="1800" dirty="0" err="1" smtClean="0"/>
              <a:t>horsebean$weight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t = 7.34, p = 0.000000721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3447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Do professors of different ranks make different amounts of money?  How can you depict this graphically?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8348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Professors’ 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How many rows and columns are in this dataset?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What are the possible values for “</a:t>
            </a:r>
            <a:r>
              <a:rPr lang="en-US" sz="1800" dirty="0" err="1" smtClean="0"/>
              <a:t>rk</a:t>
            </a:r>
            <a:r>
              <a:rPr lang="en-US" sz="1800" dirty="0" smtClean="0"/>
              <a:t>” (rank)? 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How many data points are there for each rank?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How many males vs. females are there at each rank?</a:t>
            </a:r>
          </a:p>
        </p:txBody>
      </p:sp>
    </p:spTree>
    <p:extLst>
      <p:ext uri="{BB962C8B-B14F-4D97-AF65-F5344CB8AC3E}">
        <p14:creationId xmlns:p14="http://schemas.microsoft.com/office/powerpoint/2010/main" val="14172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Do professors of different ranks make different amounts of money?  How can you depict this graphically?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err="1" smtClean="0"/>
              <a:t>anova</a:t>
            </a:r>
            <a:r>
              <a:rPr lang="en-US" sz="2500" dirty="0" smtClean="0"/>
              <a:t>(lm(</a:t>
            </a:r>
            <a:r>
              <a:rPr lang="en-US" sz="2500" dirty="0" err="1" smtClean="0"/>
              <a:t>sl</a:t>
            </a:r>
            <a:r>
              <a:rPr lang="en-US" sz="2500" dirty="0" smtClean="0"/>
              <a:t> ~ </a:t>
            </a:r>
            <a:r>
              <a:rPr lang="en-US" sz="2500" dirty="0" err="1" smtClean="0"/>
              <a:t>rk</a:t>
            </a:r>
            <a:r>
              <a:rPr lang="en-US" sz="2500" dirty="0" smtClean="0"/>
              <a:t>, data = salary))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	p = 1.174e-15					(0.000000000000001174)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boxplot(</a:t>
            </a:r>
            <a:r>
              <a:rPr lang="en-US" sz="2500" dirty="0" err="1" smtClean="0"/>
              <a:t>sl</a:t>
            </a:r>
            <a:r>
              <a:rPr lang="en-US" sz="2500" dirty="0" smtClean="0"/>
              <a:t> ~ </a:t>
            </a:r>
            <a:r>
              <a:rPr lang="en-US" sz="2500" dirty="0" err="1" smtClean="0"/>
              <a:t>rk</a:t>
            </a:r>
            <a:r>
              <a:rPr lang="en-US" sz="2500" dirty="0" smtClean="0"/>
              <a:t>, data = salary)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3180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How do male and female salaries compare?  Is this relationship consistent across ranks?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6759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do male and female salaries compare?  Is this relationship consistent across ranks?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anova</a:t>
            </a:r>
            <a:r>
              <a:rPr lang="en-US" dirty="0" smtClean="0"/>
              <a:t>(lm(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sx</a:t>
            </a:r>
            <a:r>
              <a:rPr lang="en-US" dirty="0" smtClean="0"/>
              <a:t> * </a:t>
            </a:r>
            <a:r>
              <a:rPr lang="en-US" dirty="0" err="1" smtClean="0"/>
              <a:t>rk</a:t>
            </a:r>
            <a:r>
              <a:rPr lang="en-US" dirty="0" smtClean="0"/>
              <a:t>, data=salary))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sx</a:t>
            </a:r>
            <a:r>
              <a:rPr lang="en-US" dirty="0" smtClean="0"/>
              <a:t>, p = 0.001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rk</a:t>
            </a:r>
            <a:r>
              <a:rPr lang="en-US" dirty="0" smtClean="0"/>
              <a:t>, p &lt; 0.0001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sx:rk</a:t>
            </a:r>
            <a:r>
              <a:rPr lang="en-US" dirty="0" smtClean="0"/>
              <a:t>, p = 0.85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Men and women make different amounts, and 				professors of different ranks make different 					amounts, but there is no interaction between sex 			and rank: men and women are equally unequal 				across all ranks!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do male and female salaries compare?  Is this relationship consistent across ranks?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anova</a:t>
            </a:r>
            <a:r>
              <a:rPr lang="en-US" dirty="0" smtClean="0"/>
              <a:t>(lm(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sx</a:t>
            </a:r>
            <a:r>
              <a:rPr lang="en-US" dirty="0" smtClean="0"/>
              <a:t> * </a:t>
            </a:r>
            <a:r>
              <a:rPr lang="en-US" dirty="0" err="1" smtClean="0"/>
              <a:t>rk</a:t>
            </a:r>
            <a:r>
              <a:rPr lang="en-US" dirty="0" smtClean="0"/>
              <a:t>, data=salary))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sx</a:t>
            </a:r>
            <a:r>
              <a:rPr lang="en-US" dirty="0" smtClean="0"/>
              <a:t>, p = 0.001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rk</a:t>
            </a:r>
            <a:r>
              <a:rPr lang="en-US" dirty="0" smtClean="0"/>
              <a:t>, p &lt; 0.0001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sx:rk</a:t>
            </a:r>
            <a:r>
              <a:rPr lang="en-US" dirty="0" smtClean="0"/>
              <a:t>, p = 0.85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Men and women make different amounts, and 				professors of different ranks make different 					amounts, but there is no interaction between sex 			and rank: men and women are equally unequal 				across all ranks!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1399" y="2998354"/>
            <a:ext cx="248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‘*’ means “check each of these factors, plus their interaction”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57409" y="2998355"/>
            <a:ext cx="2633990" cy="35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4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How do male and female salaries compare?  Is this relationship consistent across ranks?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boxplot(</a:t>
            </a:r>
            <a:r>
              <a:rPr lang="en-US" sz="2000" dirty="0" err="1" smtClean="0"/>
              <a:t>sl</a:t>
            </a:r>
            <a:r>
              <a:rPr lang="en-US" sz="2000" dirty="0" smtClean="0"/>
              <a:t> ~ </a:t>
            </a:r>
            <a:r>
              <a:rPr lang="en-US" sz="2000" dirty="0" err="1" smtClean="0"/>
              <a:t>sx</a:t>
            </a:r>
            <a:r>
              <a:rPr lang="en-US" sz="2000" dirty="0" smtClean="0"/>
              <a:t> + </a:t>
            </a:r>
            <a:r>
              <a:rPr lang="en-US" sz="2000" dirty="0" err="1" smtClean="0"/>
              <a:t>rk</a:t>
            </a:r>
            <a:r>
              <a:rPr lang="en-US" sz="2000" dirty="0" smtClean="0"/>
              <a:t>, data = salary, main = “Professors’ salaries”, </a:t>
            </a:r>
            <a:r>
              <a:rPr lang="en-US" sz="2000" dirty="0" err="1" smtClean="0"/>
              <a:t>xlab</a:t>
            </a:r>
            <a:r>
              <a:rPr lang="en-US" sz="2000" dirty="0" smtClean="0"/>
              <a:t> = “sex and rank”, </a:t>
            </a:r>
            <a:r>
              <a:rPr lang="en-US" sz="2000" dirty="0" err="1" smtClean="0"/>
              <a:t>ylab</a:t>
            </a:r>
            <a:r>
              <a:rPr lang="en-US" sz="2000" dirty="0" smtClean="0"/>
              <a:t> = “salary ($)”)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ProfessorsSalaries-box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0" y="3380531"/>
            <a:ext cx="5353084" cy="33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chi-squared test asks the question: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If I were sampling multiple times from one underlying population, would this set of counts be surprising?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the probability of a given outcome is </a:t>
            </a:r>
            <a:r>
              <a:rPr lang="en-US" sz="2000" i="1" dirty="0" smtClean="0"/>
              <a:t>very low</a:t>
            </a:r>
            <a:r>
              <a:rPr lang="en-US" sz="2000" dirty="0" smtClean="0"/>
              <a:t>, then you probably aren’t sampling from one population.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You’re probably dealing with two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populations.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00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Imagine you are blindfolded, and someone tells you there are two boxes in front of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Imagine you are blindfolded, and someone tells you there are two boxes in front </a:t>
            </a:r>
            <a:r>
              <a:rPr lang="en-US" smtClean="0"/>
              <a:t>of you.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2750361"/>
            <a:ext cx="2350362" cy="1852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given one box, and you draw 10 balls out of it.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9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1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again given a box, and you also draw 10 balls out of it.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	sample 2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9			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1			10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Professors’ 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How many rows and columns are in this dataset?</a:t>
            </a:r>
          </a:p>
          <a:p>
            <a:pPr marL="0" indent="0">
              <a:buNone/>
            </a:pPr>
            <a:r>
              <a:rPr lang="en-US" sz="1800" dirty="0" smtClean="0"/>
              <a:t>	dim(salary)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[1]	52	6</a:t>
            </a:r>
          </a:p>
          <a:p>
            <a:pPr marL="0" indent="0">
              <a:buNone/>
            </a:pPr>
            <a:r>
              <a:rPr lang="en-US" sz="1800" dirty="0" smtClean="0"/>
              <a:t>What are the possible values for “</a:t>
            </a:r>
            <a:r>
              <a:rPr lang="en-US" sz="1800" dirty="0" err="1" smtClean="0"/>
              <a:t>rk</a:t>
            </a:r>
            <a:r>
              <a:rPr lang="en-US" sz="1800" dirty="0" smtClean="0"/>
              <a:t>” (rank)?  </a:t>
            </a:r>
          </a:p>
          <a:p>
            <a:pPr marL="0" indent="0">
              <a:buNone/>
            </a:pPr>
            <a:r>
              <a:rPr lang="en-US" sz="1800" dirty="0" smtClean="0"/>
              <a:t>	levels(</a:t>
            </a:r>
            <a:r>
              <a:rPr lang="en-US" sz="1800" dirty="0" err="1" smtClean="0"/>
              <a:t>salary$rk</a:t>
            </a:r>
            <a:r>
              <a:rPr lang="en-US" sz="1800" dirty="0" smtClean="0"/>
              <a:t>)							</a:t>
            </a:r>
            <a:r>
              <a:rPr lang="en-US" sz="1800" dirty="0" err="1" smtClean="0"/>
              <a:t>as.factor</a:t>
            </a:r>
            <a:r>
              <a:rPr lang="en-US" sz="1800" dirty="0" smtClean="0"/>
              <a:t>(</a:t>
            </a:r>
            <a:r>
              <a:rPr lang="en-US" sz="1800" dirty="0" err="1" smtClean="0"/>
              <a:t>salary$rk</a:t>
            </a:r>
            <a:r>
              <a:rPr lang="en-US" sz="1800" dirty="0" smtClean="0"/>
              <a:t>) -&gt; </a:t>
            </a:r>
            <a:r>
              <a:rPr lang="en-US" sz="1800" dirty="0" err="1" smtClean="0"/>
              <a:t>salary$rk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[1]	“assistant”  “associate”  “full”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How many data points are there for each rank?</a:t>
            </a:r>
          </a:p>
          <a:p>
            <a:pPr marL="0" indent="0">
              <a:buNone/>
            </a:pPr>
            <a:r>
              <a:rPr lang="en-US" sz="1800" dirty="0" smtClean="0"/>
              <a:t>	table(</a:t>
            </a:r>
            <a:r>
              <a:rPr lang="en-US" sz="1800" dirty="0" err="1" smtClean="0"/>
              <a:t>salary$rk</a:t>
            </a:r>
            <a:r>
              <a:rPr lang="en-US" sz="1800" dirty="0"/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assistant = 18, associate = 14, full = 20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How many males vs. females are there at each rank?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table(</a:t>
            </a:r>
            <a:r>
              <a:rPr lang="en-US" sz="1800" dirty="0" err="1" smtClean="0"/>
              <a:t>salary$rk</a:t>
            </a:r>
            <a:r>
              <a:rPr lang="en-US" sz="1800" dirty="0" smtClean="0"/>
              <a:t>, </a:t>
            </a:r>
            <a:r>
              <a:rPr lang="en-US" sz="1800" dirty="0" err="1" smtClean="0"/>
              <a:t>salary$sx</a:t>
            </a:r>
            <a:r>
              <a:rPr lang="en-US" sz="1800" dirty="0" smtClean="0"/>
              <a:t>)		female	male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assistant		8		10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associate		2		12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smtClean="0"/>
              <a:t>	full			4		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056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again given a box, and you also draw 10 balls out of it.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	sample 2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9			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1			10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Do you think you were given two different 								boxes, or did you sample from the same 								box twice?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2750361"/>
            <a:ext cx="2350362" cy="1852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do the same thing over again…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	sample 2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5			4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5			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What if the counts looked like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2750361"/>
            <a:ext cx="2350362" cy="1852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0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do the same thing over again…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	sample 2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5000		4000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5000		6000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What if the counts looked like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2750361"/>
            <a:ext cx="2350362" cy="1852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Let’s do the same thing over again…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dirty="0" smtClean="0"/>
              <a:t>sample 1		sample 2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red		5000		4000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blue		5000		6000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What if the counts looked like this?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				A chi-squared test asks how surprised we 								should be at a given outcome, assuming we’re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drawing balls out of the same box. 		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4602648"/>
            <a:ext cx="2350362" cy="1852287"/>
          </a:xfrm>
          <a:prstGeom prst="rect">
            <a:avLst/>
          </a:prstGeom>
        </p:spPr>
      </p:pic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1"/>
            <a:ext cx="993681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1" y="2750361"/>
            <a:ext cx="2350362" cy="1852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9" y="2917472"/>
            <a:ext cx="504472" cy="13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matrix(data = c(5, 5, 6, 4),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ex1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matrix(data = c(10, 0, 1, 9),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ex2</a:t>
            </a:r>
          </a:p>
          <a:p>
            <a:pPr marL="0" indent="0">
              <a:buNone/>
            </a:pPr>
            <a:r>
              <a:rPr lang="en-US" sz="2000" dirty="0" smtClean="0"/>
              <a:t>matrix(data = c(5000, 5000, 6000, 4000),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(ex1)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(ex3)</a:t>
            </a:r>
          </a:p>
        </p:txBody>
      </p:sp>
    </p:spTree>
    <p:extLst>
      <p:ext uri="{BB962C8B-B14F-4D97-AF65-F5344CB8AC3E}">
        <p14:creationId xmlns:p14="http://schemas.microsoft.com/office/powerpoint/2010/main" val="4312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matrix(data = c(5, 5, 6, 4),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ex1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matrix(data = c(10, 0, 1, 9),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ex2</a:t>
            </a:r>
          </a:p>
          <a:p>
            <a:pPr marL="0" indent="0">
              <a:buNone/>
            </a:pPr>
            <a:r>
              <a:rPr lang="en-US" sz="2000" dirty="0" smtClean="0"/>
              <a:t>matrix(data = c(5000, 5000, 6000, 4000), </a:t>
            </a:r>
            <a:r>
              <a:rPr lang="en-US" sz="2000" dirty="0" err="1" smtClean="0"/>
              <a:t>nrow</a:t>
            </a:r>
            <a:r>
              <a:rPr lang="en-US" sz="2000" dirty="0" smtClean="0"/>
              <a:t>=2) -&gt; ex3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(ex1)</a:t>
            </a:r>
          </a:p>
          <a:p>
            <a:pPr marL="0" indent="0">
              <a:buNone/>
            </a:pPr>
            <a:r>
              <a:rPr lang="en-US" sz="2000" dirty="0" smtClean="0"/>
              <a:t>	X-squared = 0, </a:t>
            </a:r>
            <a:r>
              <a:rPr lang="en-US" sz="2000" dirty="0" err="1" smtClean="0"/>
              <a:t>df</a:t>
            </a:r>
            <a:r>
              <a:rPr lang="en-US" sz="2000" dirty="0" smtClean="0"/>
              <a:t> = 1, p = 1</a:t>
            </a:r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(ex2)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/>
              <a:t>X-squared = 12.9293, </a:t>
            </a:r>
            <a:r>
              <a:rPr lang="en-US" sz="2000" dirty="0" err="1"/>
              <a:t>df</a:t>
            </a:r>
            <a:r>
              <a:rPr lang="en-US" sz="2000" dirty="0"/>
              <a:t> = 1, p-value = </a:t>
            </a:r>
            <a:r>
              <a:rPr lang="en-US" sz="2000" dirty="0" smtClean="0"/>
              <a:t>0.0003235</a:t>
            </a:r>
          </a:p>
          <a:p>
            <a:pPr marL="0" indent="0">
              <a:buNone/>
            </a:pPr>
            <a:r>
              <a:rPr lang="en-US" sz="2000" dirty="0" err="1" smtClean="0"/>
              <a:t>chisq.test</a:t>
            </a:r>
            <a:r>
              <a:rPr lang="en-US" sz="2000" dirty="0" smtClean="0"/>
              <a:t>(ex3)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X-squared = 201.6164, </a:t>
            </a:r>
            <a:r>
              <a:rPr lang="en-US" sz="2000" dirty="0" err="1" smtClean="0"/>
              <a:t>df</a:t>
            </a:r>
            <a:r>
              <a:rPr lang="en-US" sz="2000" dirty="0"/>
              <a:t> </a:t>
            </a:r>
            <a:r>
              <a:rPr lang="en-US" sz="2000" dirty="0" smtClean="0"/>
              <a:t>= 1, p-value &lt; 2.2e-16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6319" y="2892530"/>
            <a:ext cx="363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we draw from the same box over and over again, the probability of observing a distribution like example 1 goes to 1.  Example 1 should not surprise us at all.  There is no reason to think we’re drawing from 2 separate boxes.</a:t>
            </a:r>
          </a:p>
          <a:p>
            <a:endParaRPr lang="en-US" sz="1200" dirty="0"/>
          </a:p>
          <a:p>
            <a:r>
              <a:rPr lang="en-US" sz="1200" dirty="0" smtClean="0"/>
              <a:t>The probability of drawing from the same box and getting a distribution like example 2, though, is VERY small.  So we’re probably not drawing from the same box!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51083" y="3280551"/>
            <a:ext cx="1305236" cy="99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62248" y="4185937"/>
            <a:ext cx="176383" cy="81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4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chi-squared test asks the question: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If I were sampling multiple times from one underlying population, would this set of counts be surprising?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the probability of a given outcome is </a:t>
            </a:r>
            <a:r>
              <a:rPr lang="en-US" sz="2000" i="1" dirty="0" smtClean="0"/>
              <a:t>very low</a:t>
            </a:r>
            <a:r>
              <a:rPr lang="en-US" sz="2000" dirty="0" smtClean="0"/>
              <a:t>, then you probably aren’t sampling from one population.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You’re probably dealing with two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populations.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130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common way of entering formulas in 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(y ~ x,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plot(y ~ x,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boxplot(y ~ x,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lm(y ~ x,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anova</a:t>
            </a:r>
            <a:r>
              <a:rPr lang="en-US" dirty="0" smtClean="0"/>
              <a:t>(lm(y ~ x, data = </a:t>
            </a:r>
            <a:r>
              <a:rPr lang="en-US" dirty="0" err="1" smtClean="0"/>
              <a:t>dataframe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671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functions ask for data in a different format, though.  Check the help file to see what a function’s arguments are!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cor.test</a:t>
            </a:r>
            <a:r>
              <a:rPr lang="en-US" dirty="0" smtClean="0"/>
              <a:t>(~ x + y, data = </a:t>
            </a:r>
            <a:r>
              <a:rPr lang="en-US" dirty="0" err="1" smtClean="0"/>
              <a:t>dataframe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t.test</a:t>
            </a:r>
            <a:r>
              <a:rPr lang="en-US" dirty="0" smtClean="0"/>
              <a:t>(</a:t>
            </a:r>
            <a:r>
              <a:rPr lang="en-US" dirty="0" err="1" smtClean="0"/>
              <a:t>dataframe$x</a:t>
            </a:r>
            <a:r>
              <a:rPr lang="en-US" dirty="0" smtClean="0"/>
              <a:t>, </a:t>
            </a:r>
            <a:r>
              <a:rPr lang="en-US" dirty="0" err="1" smtClean="0"/>
              <a:t>dataframe$y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?</a:t>
            </a:r>
            <a:r>
              <a:rPr lang="en-US" dirty="0" err="1" smtClean="0"/>
              <a:t>cor.test</a:t>
            </a:r>
            <a:r>
              <a:rPr lang="en-US" dirty="0" smtClean="0"/>
              <a:t>		or		help(</a:t>
            </a:r>
            <a:r>
              <a:rPr lang="en-US" dirty="0" err="1" smtClean="0"/>
              <a:t>cor.test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21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lots of ways to customize plots!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main = “”					main title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xlim</a:t>
            </a:r>
            <a:r>
              <a:rPr lang="en-US" dirty="0" smtClean="0"/>
              <a:t> = c(</a:t>
            </a:r>
            <a:r>
              <a:rPr lang="en-US" dirty="0" err="1" smtClean="0"/>
              <a:t>x,y</a:t>
            </a:r>
            <a:r>
              <a:rPr lang="en-US" dirty="0" smtClean="0"/>
              <a:t>)				set the range for the x values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ylim</a:t>
            </a:r>
            <a:r>
              <a:rPr lang="en-US" dirty="0" smtClean="0"/>
              <a:t> = c(</a:t>
            </a:r>
            <a:r>
              <a:rPr lang="en-US" dirty="0" err="1" smtClean="0"/>
              <a:t>x,y</a:t>
            </a:r>
            <a:r>
              <a:rPr lang="en-US" dirty="0" smtClean="0"/>
              <a:t>)				set the range for the y values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xlab</a:t>
            </a:r>
            <a:r>
              <a:rPr lang="en-US" dirty="0" smtClean="0"/>
              <a:t> = “”					label the x axis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ylab</a:t>
            </a:r>
            <a:r>
              <a:rPr lang="en-US" dirty="0" smtClean="0"/>
              <a:t> = “”					label the y axis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col = “blue”				set the color for an object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lwd</a:t>
            </a:r>
            <a:r>
              <a:rPr lang="en-US" dirty="0" smtClean="0"/>
              <a:t> = 2					set the width for a 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lty</a:t>
            </a:r>
            <a:r>
              <a:rPr lang="en-US" dirty="0" smtClean="0"/>
              <a:t> = 2					define the type of line to use (2 = dashed)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pch</a:t>
            </a:r>
            <a:r>
              <a:rPr lang="en-US" dirty="0" smtClean="0"/>
              <a:t> = 19					set the plotting character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legend()					add a legend to a plot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58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plot</a:t>
            </a:r>
            <a:r>
              <a:rPr lang="en-US" sz="2400" dirty="0" smtClean="0"/>
              <a:t>(y ~ x, data=</a:t>
            </a:r>
            <a:r>
              <a:rPr lang="en-US" sz="2400" dirty="0" err="1" smtClean="0"/>
              <a:t>NameOfDataframe</a:t>
            </a:r>
            <a:r>
              <a:rPr lang="en-US" sz="2400" dirty="0" smtClean="0"/>
              <a:t>)			a </a:t>
            </a:r>
            <a:r>
              <a:rPr lang="en-US" sz="2400" dirty="0"/>
              <a:t>basic </a:t>
            </a:r>
            <a:r>
              <a:rPr lang="en-US" sz="2400" dirty="0" smtClean="0"/>
              <a:t>scatterplot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“as a function of”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22825" y="3562750"/>
            <a:ext cx="376284" cy="846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 hope this was helpful.</a:t>
            </a:r>
          </a:p>
          <a:p>
            <a:r>
              <a:rPr lang="en-US" dirty="0" smtClean="0"/>
              <a:t>Please give me your feedback so I can improve the workshop for future iterations.</a:t>
            </a:r>
          </a:p>
          <a:p>
            <a:endParaRPr lang="en-US" dirty="0"/>
          </a:p>
          <a:p>
            <a:r>
              <a:rPr lang="en-US" dirty="0" smtClean="0"/>
              <a:t>Also be sure to check out the other D-Lab R offerings!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 a plot showing the relationship between years since degree (</a:t>
            </a:r>
            <a:r>
              <a:rPr lang="en-US" dirty="0" err="1" smtClean="0"/>
              <a:t>yd</a:t>
            </a:r>
            <a:r>
              <a:rPr lang="en-US" dirty="0" smtClean="0"/>
              <a:t>) and salary (</a:t>
            </a:r>
            <a:r>
              <a:rPr lang="en-US" dirty="0" err="1" smtClean="0"/>
              <a:t>sl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sl</a:t>
            </a:r>
            <a:r>
              <a:rPr lang="en-US" dirty="0" smtClean="0"/>
              <a:t> ~ </a:t>
            </a:r>
            <a:r>
              <a:rPr lang="en-US" dirty="0" err="1" smtClean="0"/>
              <a:t>yd</a:t>
            </a:r>
            <a:r>
              <a:rPr lang="en-US" dirty="0" smtClean="0"/>
              <a:t>, data=salary)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3571</Words>
  <Application>Microsoft Macintosh PowerPoint</Application>
  <PresentationFormat>On-screen Show (4:3)</PresentationFormat>
  <Paragraphs>650</Paragraphs>
  <Slides>80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Introduction to R for Absolute Beginners: Part II</vt:lpstr>
      <vt:lpstr>Welcome (back)!</vt:lpstr>
      <vt:lpstr>Welcome (back)!</vt:lpstr>
      <vt:lpstr>Today</vt:lpstr>
      <vt:lpstr>Professors’ salaries, revisited</vt:lpstr>
      <vt:lpstr>Professors’ salaries</vt:lpstr>
      <vt:lpstr>Professors’ salaries</vt:lpstr>
      <vt:lpstr>Plotting</vt:lpstr>
      <vt:lpstr>Plotting</vt:lpstr>
      <vt:lpstr>Plotting</vt:lpstr>
      <vt:lpstr>Plotting</vt:lpstr>
      <vt:lpstr>Plotting</vt:lpstr>
      <vt:lpstr>Plotting</vt:lpstr>
      <vt:lpstr>Plotting</vt:lpstr>
      <vt:lpstr>Saving a plot</vt:lpstr>
      <vt:lpstr>More plotting</vt:lpstr>
      <vt:lpstr>More plotting</vt:lpstr>
      <vt:lpstr>More plotting</vt:lpstr>
      <vt:lpstr>Packages</vt:lpstr>
      <vt:lpstr>Packages</vt:lpstr>
      <vt:lpstr>Packages</vt:lpstr>
      <vt:lpstr>Correlation</vt:lpstr>
      <vt:lpstr>Correlation</vt:lpstr>
      <vt:lpstr>Correlation</vt:lpstr>
      <vt:lpstr>Correlation: simple linear regression</vt:lpstr>
      <vt:lpstr>Correlation: simple linear regression</vt:lpstr>
      <vt:lpstr>Correlation: simple linear regression</vt:lpstr>
      <vt:lpstr>Correlation: “exploratory plotting”</vt:lpstr>
      <vt:lpstr>Correlation: “exploratory plotting”</vt:lpstr>
      <vt:lpstr>Correlation: “exploratory plotting”</vt:lpstr>
      <vt:lpstr>Correlation: “exploratory plotting”</vt:lpstr>
      <vt:lpstr>Practice: correlation</vt:lpstr>
      <vt:lpstr>Practice: correlation</vt:lpstr>
      <vt:lpstr>Practice: correlation</vt:lpstr>
      <vt:lpstr>Practice: correlation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t-tests</vt:lpstr>
      <vt:lpstr>ANOVA</vt:lpstr>
      <vt:lpstr>ANOVA</vt:lpstr>
      <vt:lpstr>ANOVA</vt:lpstr>
      <vt:lpstr>ANOVA</vt:lpstr>
      <vt:lpstr>ANOVA</vt:lpstr>
      <vt:lpstr>ANOVA</vt:lpstr>
      <vt:lpstr>ANOVA follow-up: t-test</vt:lpstr>
      <vt:lpstr>ANOVA follow-up: t-test</vt:lpstr>
      <vt:lpstr>ANOVA follow-up: t-test</vt:lpstr>
      <vt:lpstr>Practice: ANOVA</vt:lpstr>
      <vt:lpstr>Practice: ANOVA</vt:lpstr>
      <vt:lpstr>Practice: ANOVA</vt:lpstr>
      <vt:lpstr>Practice: ANOVA</vt:lpstr>
      <vt:lpstr>Practice: ANOVA</vt:lpstr>
      <vt:lpstr>Practice: ANOVA</vt:lpstr>
      <vt:lpstr>chi-squared tests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tests: an example</vt:lpstr>
      <vt:lpstr>chi-squared tests</vt:lpstr>
      <vt:lpstr>What we did today</vt:lpstr>
      <vt:lpstr>What we did today</vt:lpstr>
      <vt:lpstr>What we did today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 for Absolute Beginners: Part II</dc:title>
  <dc:creator>Melinda Fricke</dc:creator>
  <cp:lastModifiedBy>Melinda Fricke</cp:lastModifiedBy>
  <cp:revision>228</cp:revision>
  <dcterms:created xsi:type="dcterms:W3CDTF">2013-02-13T21:37:38Z</dcterms:created>
  <dcterms:modified xsi:type="dcterms:W3CDTF">2013-05-02T19:32:44Z</dcterms:modified>
</cp:coreProperties>
</file>