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9"/>
  </p:notesMasterIdLst>
  <p:sldIdLst>
    <p:sldId id="256" r:id="rId2"/>
    <p:sldId id="257" r:id="rId3"/>
    <p:sldId id="258" r:id="rId4"/>
    <p:sldId id="291" r:id="rId5"/>
    <p:sldId id="259" r:id="rId6"/>
    <p:sldId id="339" r:id="rId7"/>
    <p:sldId id="342" r:id="rId8"/>
    <p:sldId id="340" r:id="rId9"/>
    <p:sldId id="260" r:id="rId10"/>
    <p:sldId id="261" r:id="rId11"/>
    <p:sldId id="262" r:id="rId12"/>
    <p:sldId id="263" r:id="rId13"/>
    <p:sldId id="264" r:id="rId14"/>
    <p:sldId id="265" r:id="rId15"/>
    <p:sldId id="266" r:id="rId16"/>
    <p:sldId id="269" r:id="rId17"/>
    <p:sldId id="267" r:id="rId18"/>
    <p:sldId id="268" r:id="rId19"/>
    <p:sldId id="270" r:id="rId20"/>
    <p:sldId id="271" r:id="rId21"/>
    <p:sldId id="272" r:id="rId22"/>
    <p:sldId id="273" r:id="rId23"/>
    <p:sldId id="274" r:id="rId24"/>
    <p:sldId id="276" r:id="rId25"/>
    <p:sldId id="275" r:id="rId26"/>
    <p:sldId id="277" r:id="rId27"/>
    <p:sldId id="278" r:id="rId28"/>
    <p:sldId id="279" r:id="rId29"/>
    <p:sldId id="281" r:id="rId30"/>
    <p:sldId id="280" r:id="rId31"/>
    <p:sldId id="282" r:id="rId32"/>
    <p:sldId id="283" r:id="rId33"/>
    <p:sldId id="288" r:id="rId34"/>
    <p:sldId id="284" r:id="rId35"/>
    <p:sldId id="285" r:id="rId36"/>
    <p:sldId id="286" r:id="rId37"/>
    <p:sldId id="287" r:id="rId38"/>
    <p:sldId id="292" r:id="rId39"/>
    <p:sldId id="293" r:id="rId40"/>
    <p:sldId id="338" r:id="rId41"/>
    <p:sldId id="294" r:id="rId42"/>
    <p:sldId id="289" r:id="rId43"/>
    <p:sldId id="295" r:id="rId44"/>
    <p:sldId id="296" r:id="rId45"/>
    <p:sldId id="297" r:id="rId46"/>
    <p:sldId id="298" r:id="rId47"/>
    <p:sldId id="299" r:id="rId48"/>
    <p:sldId id="300" r:id="rId49"/>
    <p:sldId id="301" r:id="rId50"/>
    <p:sldId id="302" r:id="rId51"/>
    <p:sldId id="308" r:id="rId52"/>
    <p:sldId id="303" r:id="rId53"/>
    <p:sldId id="304" r:id="rId54"/>
    <p:sldId id="306" r:id="rId55"/>
    <p:sldId id="307" r:id="rId56"/>
    <p:sldId id="305" r:id="rId57"/>
    <p:sldId id="336" r:id="rId58"/>
    <p:sldId id="309" r:id="rId59"/>
    <p:sldId id="310" r:id="rId60"/>
    <p:sldId id="311" r:id="rId61"/>
    <p:sldId id="312"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43" r:id="rId77"/>
    <p:sldId id="329" r:id="rId78"/>
    <p:sldId id="330" r:id="rId79"/>
    <p:sldId id="331" r:id="rId80"/>
    <p:sldId id="332" r:id="rId81"/>
    <p:sldId id="333" r:id="rId82"/>
    <p:sldId id="334" r:id="rId83"/>
    <p:sldId id="290" r:id="rId84"/>
    <p:sldId id="335" r:id="rId85"/>
    <p:sldId id="344" r:id="rId86"/>
    <p:sldId id="341" r:id="rId87"/>
    <p:sldId id="337" r:id="rId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86271" autoAdjust="0"/>
  </p:normalViewPr>
  <p:slideViewPr>
    <p:cSldViewPr snapToGrid="0" snapToObjects="1">
      <p:cViewPr>
        <p:scale>
          <a:sx n="81" d="100"/>
          <a:sy n="81" d="100"/>
        </p:scale>
        <p:origin x="-1720" y="-288"/>
      </p:cViewPr>
      <p:guideLst>
        <p:guide orient="horz" pos="2160"/>
        <p:guide pos="2880"/>
      </p:guideLst>
    </p:cSldViewPr>
  </p:slideViewPr>
  <p:outlineViewPr>
    <p:cViewPr>
      <p:scale>
        <a:sx n="33" d="100"/>
        <a:sy n="33" d="100"/>
      </p:scale>
      <p:origin x="0" y="196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printerSettings" Target="printerSettings/printerSettings1.bin"/><Relationship Id="rId91" Type="http://schemas.openxmlformats.org/officeDocument/2006/relationships/presProps" Target="presProps.xml"/><Relationship Id="rId92" Type="http://schemas.openxmlformats.org/officeDocument/2006/relationships/viewProps" Target="viewProps.xml"/><Relationship Id="rId93" Type="http://schemas.openxmlformats.org/officeDocument/2006/relationships/theme" Target="theme/theme1.xml"/><Relationship Id="rId94"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E697C0-66B0-BA47-A421-71E0F02CDCDF}" type="datetimeFigureOut">
              <a:rPr lang="en-US" smtClean="0"/>
              <a:t>4/25/13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538C7-21E4-ED40-BEAA-943FCAD25129}" type="slidenum">
              <a:rPr lang="en-US" smtClean="0"/>
              <a:t>‹#›</a:t>
            </a:fld>
            <a:endParaRPr lang="en-US"/>
          </a:p>
        </p:txBody>
      </p:sp>
    </p:spTree>
    <p:extLst>
      <p:ext uri="{BB962C8B-B14F-4D97-AF65-F5344CB8AC3E}">
        <p14:creationId xmlns:p14="http://schemas.microsoft.com/office/powerpoint/2010/main" val="32854036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 if you want to change the class of an object?</a:t>
            </a:r>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25</a:t>
            </a:fld>
            <a:endParaRPr lang="en-US"/>
          </a:p>
        </p:txBody>
      </p:sp>
    </p:spTree>
    <p:extLst>
      <p:ext uri="{BB962C8B-B14F-4D97-AF65-F5344CB8AC3E}">
        <p14:creationId xmlns:p14="http://schemas.microsoft.com/office/powerpoint/2010/main" val="3346192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48</a:t>
            </a:fld>
            <a:endParaRPr lang="en-US"/>
          </a:p>
        </p:txBody>
      </p:sp>
    </p:spTree>
    <p:extLst>
      <p:ext uri="{BB962C8B-B14F-4D97-AF65-F5344CB8AC3E}">
        <p14:creationId xmlns:p14="http://schemas.microsoft.com/office/powerpoint/2010/main" val="1632194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49</a:t>
            </a:fld>
            <a:endParaRPr lang="en-US"/>
          </a:p>
        </p:txBody>
      </p:sp>
    </p:spTree>
    <p:extLst>
      <p:ext uri="{BB962C8B-B14F-4D97-AF65-F5344CB8AC3E}">
        <p14:creationId xmlns:p14="http://schemas.microsoft.com/office/powerpoint/2010/main" val="1632194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t>
            </a:r>
            <a:r>
              <a:rPr lang="en-US" dirty="0"/>
              <a:t>about factors vs. numeric here.</a:t>
            </a:r>
          </a:p>
        </p:txBody>
      </p:sp>
      <p:sp>
        <p:nvSpPr>
          <p:cNvPr id="4" name="Slide Number Placeholder 3"/>
          <p:cNvSpPr>
            <a:spLocks noGrp="1"/>
          </p:cNvSpPr>
          <p:nvPr>
            <p:ph type="sldNum" sz="quarter" idx="10"/>
          </p:nvPr>
        </p:nvSpPr>
        <p:spPr/>
        <p:txBody>
          <a:bodyPr/>
          <a:lstStyle/>
          <a:p>
            <a:fld id="{DB5538C7-21E4-ED40-BEAA-943FCAD25129}" type="slidenum">
              <a:rPr lang="en-US" smtClean="0"/>
              <a:t>53</a:t>
            </a:fld>
            <a:endParaRPr lang="en-US"/>
          </a:p>
        </p:txBody>
      </p:sp>
    </p:spTree>
    <p:extLst>
      <p:ext uri="{BB962C8B-B14F-4D97-AF65-F5344CB8AC3E}">
        <p14:creationId xmlns:p14="http://schemas.microsoft.com/office/powerpoint/2010/main" val="3960667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cross</a:t>
            </a:r>
            <a:r>
              <a:rPr lang="en-US" baseline="0" dirty="0" smtClean="0"/>
              <a:t> tabulations for every combination of variables</a:t>
            </a:r>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59</a:t>
            </a:fld>
            <a:endParaRPr lang="en-US"/>
          </a:p>
        </p:txBody>
      </p:sp>
    </p:spTree>
    <p:extLst>
      <p:ext uri="{BB962C8B-B14F-4D97-AF65-F5344CB8AC3E}">
        <p14:creationId xmlns:p14="http://schemas.microsoft.com/office/powerpoint/2010/main" val="3551368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63</a:t>
            </a:fld>
            <a:endParaRPr lang="en-US"/>
          </a:p>
        </p:txBody>
      </p:sp>
    </p:spTree>
    <p:extLst>
      <p:ext uri="{BB962C8B-B14F-4D97-AF65-F5344CB8AC3E}">
        <p14:creationId xmlns:p14="http://schemas.microsoft.com/office/powerpoint/2010/main" val="1693453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65</a:t>
            </a:fld>
            <a:endParaRPr lang="en-US"/>
          </a:p>
        </p:txBody>
      </p:sp>
    </p:spTree>
    <p:extLst>
      <p:ext uri="{BB962C8B-B14F-4D97-AF65-F5344CB8AC3E}">
        <p14:creationId xmlns:p14="http://schemas.microsoft.com/office/powerpoint/2010/main" val="2963526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84</a:t>
            </a:fld>
            <a:endParaRPr lang="en-US"/>
          </a:p>
        </p:txBody>
      </p:sp>
    </p:spTree>
    <p:extLst>
      <p:ext uri="{BB962C8B-B14F-4D97-AF65-F5344CB8AC3E}">
        <p14:creationId xmlns:p14="http://schemas.microsoft.com/office/powerpoint/2010/main" val="1646772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85</a:t>
            </a:fld>
            <a:endParaRPr lang="en-US"/>
          </a:p>
        </p:txBody>
      </p:sp>
    </p:spTree>
    <p:extLst>
      <p:ext uri="{BB962C8B-B14F-4D97-AF65-F5344CB8AC3E}">
        <p14:creationId xmlns:p14="http://schemas.microsoft.com/office/powerpoint/2010/main" val="164677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a:t>
            </a:r>
            <a:r>
              <a:rPr lang="en-US" baseline="0" dirty="0" smtClean="0"/>
              <a:t> that if you just say “</a:t>
            </a:r>
            <a:r>
              <a:rPr lang="en-US" baseline="0" dirty="0" err="1" smtClean="0"/>
              <a:t>as.numeric</a:t>
            </a:r>
            <a:r>
              <a:rPr lang="en-US" baseline="0" dirty="0" smtClean="0"/>
              <a:t>(k)”, that doesn’t actually do anything to k.  It will compute the result and display it on the screen, but k remains unchanged.</a:t>
            </a:r>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26</a:t>
            </a:fld>
            <a:endParaRPr lang="en-US"/>
          </a:p>
        </p:txBody>
      </p:sp>
    </p:spTree>
    <p:extLst>
      <p:ext uri="{BB962C8B-B14F-4D97-AF65-F5344CB8AC3E}">
        <p14:creationId xmlns:p14="http://schemas.microsoft.com/office/powerpoint/2010/main" val="2585460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you’ve already got a factor-type variable, you can see what the possible</a:t>
            </a:r>
            <a:r>
              <a:rPr lang="en-US" baseline="0" dirty="0" smtClean="0"/>
              <a:t> values are using the “levels” function.</a:t>
            </a:r>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28</a:t>
            </a:fld>
            <a:endParaRPr lang="en-US"/>
          </a:p>
        </p:txBody>
      </p:sp>
    </p:spTree>
    <p:extLst>
      <p:ext uri="{BB962C8B-B14F-4D97-AF65-F5344CB8AC3E}">
        <p14:creationId xmlns:p14="http://schemas.microsoft.com/office/powerpoint/2010/main" val="783770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Type this in.</a:t>
            </a:r>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31</a:t>
            </a:fld>
            <a:endParaRPr lang="en-US"/>
          </a:p>
        </p:txBody>
      </p:sp>
    </p:spTree>
    <p:extLst>
      <p:ext uri="{BB962C8B-B14F-4D97-AF65-F5344CB8AC3E}">
        <p14:creationId xmlns:p14="http://schemas.microsoft.com/office/powerpoint/2010/main" val="391110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the best way to do this, but it is *a*</a:t>
            </a:r>
            <a:r>
              <a:rPr lang="en-US" baseline="0" dirty="0" smtClean="0"/>
              <a:t> way, and part of getting good at R is using bits and pieces of things to accomplish what you want to do.  Be creative!</a:t>
            </a:r>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34</a:t>
            </a:fld>
            <a:endParaRPr lang="en-US"/>
          </a:p>
        </p:txBody>
      </p:sp>
    </p:spTree>
    <p:extLst>
      <p:ext uri="{BB962C8B-B14F-4D97-AF65-F5344CB8AC3E}">
        <p14:creationId xmlns:p14="http://schemas.microsoft.com/office/powerpoint/2010/main" val="98620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default order for levels</a:t>
            </a:r>
            <a:r>
              <a:rPr lang="en-US" baseline="0" dirty="0" smtClean="0"/>
              <a:t> of a </a:t>
            </a:r>
            <a:r>
              <a:rPr lang="en-US" dirty="0" smtClean="0"/>
              <a:t>factor is alphabetical.</a:t>
            </a:r>
            <a:r>
              <a:rPr lang="en-US" baseline="0" dirty="0" smtClean="0"/>
              <a:t>  Remember that you can change that using the “factor” function.</a:t>
            </a:r>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40</a:t>
            </a:fld>
            <a:endParaRPr lang="en-US"/>
          </a:p>
        </p:txBody>
      </p:sp>
    </p:spTree>
    <p:extLst>
      <p:ext uri="{BB962C8B-B14F-4D97-AF65-F5344CB8AC3E}">
        <p14:creationId xmlns:p14="http://schemas.microsoft.com/office/powerpoint/2010/main" val="349004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42</a:t>
            </a:fld>
            <a:endParaRPr lang="en-US"/>
          </a:p>
        </p:txBody>
      </p:sp>
    </p:spTree>
    <p:extLst>
      <p:ext uri="{BB962C8B-B14F-4D97-AF65-F5344CB8AC3E}">
        <p14:creationId xmlns:p14="http://schemas.microsoft.com/office/powerpoint/2010/main" val="2837083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come </a:t>
            </a:r>
            <a:r>
              <a:rPr lang="en-US" dirty="0" smtClean="0"/>
              <a:t>back </a:t>
            </a:r>
            <a:r>
              <a:rPr lang="en-US" dirty="0" smtClean="0"/>
              <a:t>to the </a:t>
            </a:r>
            <a:r>
              <a:rPr lang="en-US" dirty="0" smtClean="0"/>
              <a:t>“decreasing” </a:t>
            </a:r>
            <a:r>
              <a:rPr lang="en-US" dirty="0" smtClean="0"/>
              <a:t>option.</a:t>
            </a:r>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46</a:t>
            </a:fld>
            <a:endParaRPr lang="en-US"/>
          </a:p>
        </p:txBody>
      </p:sp>
    </p:spTree>
    <p:extLst>
      <p:ext uri="{BB962C8B-B14F-4D97-AF65-F5344CB8AC3E}">
        <p14:creationId xmlns:p14="http://schemas.microsoft.com/office/powerpoint/2010/main" val="1632194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5538C7-21E4-ED40-BEAA-943FCAD25129}" type="slidenum">
              <a:rPr lang="en-US" smtClean="0"/>
              <a:t>47</a:t>
            </a:fld>
            <a:endParaRPr lang="en-US"/>
          </a:p>
        </p:txBody>
      </p:sp>
    </p:spTree>
    <p:extLst>
      <p:ext uri="{BB962C8B-B14F-4D97-AF65-F5344CB8AC3E}">
        <p14:creationId xmlns:p14="http://schemas.microsoft.com/office/powerpoint/2010/main" val="1632194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5B2F2B-9398-BF49-92B8-144257293DA8}" type="datetimeFigureOut">
              <a:rPr lang="en-US" smtClean="0"/>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400685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B2F2B-9398-BF49-92B8-144257293DA8}" type="datetimeFigureOut">
              <a:rPr lang="en-US" smtClean="0"/>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395850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B2F2B-9398-BF49-92B8-144257293DA8}" type="datetimeFigureOut">
              <a:rPr lang="en-US" smtClean="0"/>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280093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B2F2B-9398-BF49-92B8-144257293DA8}" type="datetimeFigureOut">
              <a:rPr lang="en-US" smtClean="0"/>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647808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5B2F2B-9398-BF49-92B8-144257293DA8}" type="datetimeFigureOut">
              <a:rPr lang="en-US" smtClean="0"/>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350064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5B2F2B-9398-BF49-92B8-144257293DA8}" type="datetimeFigureOut">
              <a:rPr lang="en-US" smtClean="0"/>
              <a:t>4/25/13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111593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5B2F2B-9398-BF49-92B8-144257293DA8}" type="datetimeFigureOut">
              <a:rPr lang="en-US" smtClean="0"/>
              <a:t>4/25/13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59263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5B2F2B-9398-BF49-92B8-144257293DA8}" type="datetimeFigureOut">
              <a:rPr lang="en-US" smtClean="0"/>
              <a:t>4/25/13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100956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B2F2B-9398-BF49-92B8-144257293DA8}" type="datetimeFigureOut">
              <a:rPr lang="en-US" smtClean="0"/>
              <a:t>4/25/13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357388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B2F2B-9398-BF49-92B8-144257293DA8}" type="datetimeFigureOut">
              <a:rPr lang="en-US" smtClean="0"/>
              <a:t>4/25/13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266765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B2F2B-9398-BF49-92B8-144257293DA8}" type="datetimeFigureOut">
              <a:rPr lang="en-US" smtClean="0"/>
              <a:t>4/25/13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82B5D-EDCC-3D4E-BC6B-E108C38C40D3}" type="slidenum">
              <a:rPr lang="en-US" smtClean="0"/>
              <a:t>‹#›</a:t>
            </a:fld>
            <a:endParaRPr lang="en-US"/>
          </a:p>
        </p:txBody>
      </p:sp>
    </p:spTree>
    <p:extLst>
      <p:ext uri="{BB962C8B-B14F-4D97-AF65-F5344CB8AC3E}">
        <p14:creationId xmlns:p14="http://schemas.microsoft.com/office/powerpoint/2010/main" val="5765204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B2F2B-9398-BF49-92B8-144257293DA8}" type="datetimeFigureOut">
              <a:rPr lang="en-US" smtClean="0"/>
              <a:t>4/25/13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82B5D-EDCC-3D4E-BC6B-E108C38C40D3}" type="slidenum">
              <a:rPr lang="en-US" smtClean="0"/>
              <a:t>‹#›</a:t>
            </a:fld>
            <a:endParaRPr lang="en-US"/>
          </a:p>
        </p:txBody>
      </p:sp>
    </p:spTree>
    <p:extLst>
      <p:ext uri="{BB962C8B-B14F-4D97-AF65-F5344CB8AC3E}">
        <p14:creationId xmlns:p14="http://schemas.microsoft.com/office/powerpoint/2010/main" val="376995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hyperlink" Target="http://sappingattention.blogspot.com/2012/10/data-narratives-and-structural.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nguistics.berkeley.edu/~mfricke/R_Workshop_files/salary.txt"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6.e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_plot.png"/>
          <p:cNvPicPr>
            <a:picLocks/>
          </p:cNvPicPr>
          <p:nvPr/>
        </p:nvPicPr>
        <p:blipFill>
          <a:blip r:embed="rId2">
            <a:alphaModFix amt="25000"/>
            <a:extLst>
              <a:ext uri="{28A0092B-C50C-407E-A947-70E740481C1C}">
                <a14:useLocalDpi xmlns:a14="http://schemas.microsoft.com/office/drawing/2010/main" val="0"/>
              </a:ext>
            </a:extLst>
          </a:blip>
          <a:stretch>
            <a:fillRect/>
          </a:stretch>
        </p:blipFill>
        <p:spPr>
          <a:xfrm>
            <a:off x="685800" y="593258"/>
            <a:ext cx="8229600" cy="4572000"/>
          </a:xfrm>
          <a:prstGeom prst="rect">
            <a:avLst/>
          </a:prstGeom>
        </p:spPr>
      </p:pic>
      <p:sp>
        <p:nvSpPr>
          <p:cNvPr id="2" name="Title 1"/>
          <p:cNvSpPr>
            <a:spLocks noGrp="1"/>
          </p:cNvSpPr>
          <p:nvPr>
            <p:ph type="ctrTitle"/>
          </p:nvPr>
        </p:nvSpPr>
        <p:spPr/>
        <p:txBody>
          <a:bodyPr/>
          <a:lstStyle/>
          <a:p>
            <a:r>
              <a:rPr lang="en-US" dirty="0" smtClean="0"/>
              <a:t>Introduction to R</a:t>
            </a:r>
            <a:br>
              <a:rPr lang="en-US" dirty="0" smtClean="0"/>
            </a:br>
            <a:r>
              <a:rPr lang="en-US" dirty="0" smtClean="0"/>
              <a:t>for Absolute Beginners: Part I</a:t>
            </a:r>
            <a:endParaRPr lang="en-US" dirty="0"/>
          </a:p>
        </p:txBody>
      </p:sp>
      <p:sp>
        <p:nvSpPr>
          <p:cNvPr id="3" name="Subtitle 2"/>
          <p:cNvSpPr>
            <a:spLocks noGrp="1"/>
          </p:cNvSpPr>
          <p:nvPr>
            <p:ph type="subTitle" idx="1"/>
          </p:nvPr>
        </p:nvSpPr>
        <p:spPr>
          <a:xfrm>
            <a:off x="1371600" y="3984536"/>
            <a:ext cx="6400800" cy="2396332"/>
          </a:xfrm>
        </p:spPr>
        <p:txBody>
          <a:bodyPr>
            <a:normAutofit fontScale="70000" lnSpcReduction="20000"/>
          </a:bodyPr>
          <a:lstStyle/>
          <a:p>
            <a:r>
              <a:rPr lang="en-US" dirty="0" smtClean="0">
                <a:solidFill>
                  <a:schemeClr val="tx1"/>
                </a:solidFill>
              </a:rPr>
              <a:t>Melinda Fricke</a:t>
            </a:r>
          </a:p>
          <a:p>
            <a:r>
              <a:rPr lang="en-US" dirty="0" smtClean="0">
                <a:solidFill>
                  <a:schemeClr val="tx1"/>
                </a:solidFill>
              </a:rPr>
              <a:t>Department of Linguistics</a:t>
            </a:r>
          </a:p>
          <a:p>
            <a:r>
              <a:rPr lang="en-US" dirty="0" smtClean="0">
                <a:solidFill>
                  <a:schemeClr val="tx1"/>
                </a:solidFill>
              </a:rPr>
              <a:t>University of California, Berkeley</a:t>
            </a:r>
          </a:p>
          <a:p>
            <a:endParaRPr lang="en-US" dirty="0">
              <a:solidFill>
                <a:schemeClr val="tx1"/>
              </a:solidFill>
            </a:endParaRPr>
          </a:p>
          <a:p>
            <a:r>
              <a:rPr lang="en-US" sz="2600" dirty="0" err="1" smtClean="0">
                <a:solidFill>
                  <a:schemeClr val="tx1"/>
                </a:solidFill>
              </a:rPr>
              <a:t>melindafricke@berkeley.edu</a:t>
            </a:r>
            <a:endParaRPr lang="en-US" sz="2600" dirty="0" smtClean="0">
              <a:solidFill>
                <a:schemeClr val="tx1"/>
              </a:solidFill>
            </a:endParaRPr>
          </a:p>
          <a:p>
            <a:endParaRPr lang="en-US" dirty="0">
              <a:solidFill>
                <a:schemeClr val="tx1"/>
              </a:solidFill>
            </a:endParaRPr>
          </a:p>
          <a:p>
            <a:r>
              <a:rPr lang="en-US" dirty="0" smtClean="0">
                <a:solidFill>
                  <a:schemeClr val="tx1"/>
                </a:solidFill>
              </a:rPr>
              <a:t>D-Lab Workshop Series, Spring 2013</a:t>
            </a:r>
            <a:endParaRPr lang="en-US" dirty="0">
              <a:solidFill>
                <a:schemeClr val="tx1"/>
              </a:solidFill>
            </a:endParaRPr>
          </a:p>
        </p:txBody>
      </p:sp>
      <p:pic>
        <p:nvPicPr>
          <p:cNvPr id="4" name="Picture 3" descr="berkeley_seal.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009268"/>
            <a:ext cx="1371600" cy="1371600"/>
          </a:xfrm>
          <a:prstGeom prst="rect">
            <a:avLst/>
          </a:prstGeom>
        </p:spPr>
      </p:pic>
      <p:pic>
        <p:nvPicPr>
          <p:cNvPr id="7" name="Picture 6"/>
          <p:cNvPicPr>
            <a:picLocks noChangeAspect="1"/>
          </p:cNvPicPr>
          <p:nvPr/>
        </p:nvPicPr>
        <p:blipFill>
          <a:blip r:embed="rId4"/>
          <a:stretch>
            <a:fillRect/>
          </a:stretch>
        </p:blipFill>
        <p:spPr>
          <a:xfrm>
            <a:off x="7086600" y="5009268"/>
            <a:ext cx="1371600" cy="1160584"/>
          </a:xfrm>
          <a:prstGeom prst="rect">
            <a:avLst/>
          </a:prstGeom>
          <a:solidFill>
            <a:srgbClr val="000090"/>
          </a:solidFill>
        </p:spPr>
      </p:pic>
      <p:sp>
        <p:nvSpPr>
          <p:cNvPr id="5" name="Rectangle 4"/>
          <p:cNvSpPr/>
          <p:nvPr/>
        </p:nvSpPr>
        <p:spPr>
          <a:xfrm>
            <a:off x="4184985" y="4930686"/>
            <a:ext cx="609422" cy="1832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83077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Now try this:</a:t>
            </a:r>
          </a:p>
          <a:p>
            <a:pPr marL="0" indent="0">
              <a:buNone/>
            </a:pPr>
            <a:endParaRPr lang="en-US" dirty="0"/>
          </a:p>
          <a:p>
            <a:pPr marL="0" indent="0">
              <a:buNone/>
            </a:pPr>
            <a:r>
              <a:rPr lang="en-US" dirty="0" smtClean="0"/>
              <a:t>	x + y + z</a:t>
            </a:r>
          </a:p>
          <a:p>
            <a:pPr marL="0" indent="0">
              <a:buNone/>
            </a:pPr>
            <a:endParaRPr lang="en-US" dirty="0"/>
          </a:p>
          <a:p>
            <a:pPr marL="0" indent="0">
              <a:buNone/>
            </a:pPr>
            <a:r>
              <a:rPr lang="en-US" dirty="0" smtClean="0"/>
              <a:t>	x + y + z -&gt; q</a:t>
            </a:r>
          </a:p>
          <a:p>
            <a:pPr marL="0" indent="0">
              <a:buNone/>
            </a:pPr>
            <a:r>
              <a:rPr lang="en-US" dirty="0" smtClean="0"/>
              <a:t>	q</a:t>
            </a:r>
          </a:p>
          <a:p>
            <a:pPr marL="0" indent="0">
              <a:buNone/>
            </a:pPr>
            <a:endParaRPr lang="en-US" dirty="0"/>
          </a:p>
          <a:p>
            <a:pPr marL="0" indent="0">
              <a:buNone/>
            </a:pPr>
            <a:r>
              <a:rPr lang="en-US" dirty="0" smtClean="0"/>
              <a:t>What’s the difference between the first line and the second?</a:t>
            </a:r>
            <a:endParaRPr lang="en-US" dirty="0"/>
          </a:p>
        </p:txBody>
      </p:sp>
    </p:spTree>
    <p:extLst>
      <p:ext uri="{BB962C8B-B14F-4D97-AF65-F5344CB8AC3E}">
        <p14:creationId xmlns:p14="http://schemas.microsoft.com/office/powerpoint/2010/main" val="34976811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These are vectors.  A vector is just a bunch of values that have been </a:t>
            </a:r>
            <a:r>
              <a:rPr lang="en-US" b="1" dirty="0" smtClean="0"/>
              <a:t>concatenated</a:t>
            </a:r>
            <a:r>
              <a:rPr lang="en-US" dirty="0" smtClean="0"/>
              <a:t> together, in a sequence.</a:t>
            </a:r>
          </a:p>
          <a:p>
            <a:pPr marL="0" indent="0">
              <a:buNone/>
            </a:pPr>
            <a:endParaRPr lang="en-US" dirty="0"/>
          </a:p>
          <a:p>
            <a:pPr marL="0" indent="0">
              <a:buNone/>
            </a:pPr>
            <a:r>
              <a:rPr lang="en-US" dirty="0" smtClean="0"/>
              <a:t>When we type “q”, R tells us that the first element in the vector “q” is 6:</a:t>
            </a:r>
          </a:p>
          <a:p>
            <a:pPr marL="0" indent="0">
              <a:buNone/>
            </a:pPr>
            <a:endParaRPr lang="en-US" dirty="0"/>
          </a:p>
          <a:p>
            <a:pPr marL="0" indent="0">
              <a:buNone/>
            </a:pPr>
            <a:r>
              <a:rPr lang="en-US" dirty="0" smtClean="0"/>
              <a:t>	[1]  6</a:t>
            </a:r>
          </a:p>
          <a:p>
            <a:pPr marL="0" indent="0">
              <a:buNone/>
            </a:pPr>
            <a:endParaRPr lang="en-US" dirty="0"/>
          </a:p>
          <a:p>
            <a:pPr marL="0" indent="0">
              <a:buNone/>
            </a:pPr>
            <a:r>
              <a:rPr lang="en-US" dirty="0" smtClean="0"/>
              <a:t>(It’s also the only element, but that’s okay.)</a:t>
            </a:r>
            <a:endParaRPr lang="en-US" dirty="0"/>
          </a:p>
        </p:txBody>
      </p:sp>
    </p:spTree>
    <p:extLst>
      <p:ext uri="{BB962C8B-B14F-4D97-AF65-F5344CB8AC3E}">
        <p14:creationId xmlns:p14="http://schemas.microsoft.com/office/powerpoint/2010/main" val="24901881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a:t>
            </a:r>
            <a:endParaRPr lang="en-US" dirty="0"/>
          </a:p>
        </p:txBody>
      </p:sp>
      <p:sp>
        <p:nvSpPr>
          <p:cNvPr id="3" name="Content Placeholder 2"/>
          <p:cNvSpPr>
            <a:spLocks noGrp="1"/>
          </p:cNvSpPr>
          <p:nvPr>
            <p:ph idx="1"/>
          </p:nvPr>
        </p:nvSpPr>
        <p:spPr/>
        <p:txBody>
          <a:bodyPr/>
          <a:lstStyle/>
          <a:p>
            <a:pPr marL="0" indent="0">
              <a:buNone/>
            </a:pPr>
            <a:r>
              <a:rPr lang="en-US" dirty="0" smtClean="0"/>
              <a:t>We can create vectors that are longer than 1 element by </a:t>
            </a:r>
            <a:r>
              <a:rPr lang="en-US" b="1" dirty="0" smtClean="0"/>
              <a:t>concatenating</a:t>
            </a:r>
            <a:r>
              <a:rPr lang="en-US" dirty="0" smtClean="0"/>
              <a:t> multiple elements together:</a:t>
            </a:r>
          </a:p>
          <a:p>
            <a:pPr marL="0" indent="0">
              <a:buNone/>
            </a:pPr>
            <a:endParaRPr lang="en-US" dirty="0"/>
          </a:p>
          <a:p>
            <a:pPr marL="0" indent="0">
              <a:buNone/>
            </a:pPr>
            <a:r>
              <a:rPr lang="en-US" dirty="0" smtClean="0"/>
              <a:t>	x = c(7, 8, 8, 7, 4, 1)</a:t>
            </a:r>
          </a:p>
          <a:p>
            <a:pPr marL="0" indent="0">
              <a:buNone/>
            </a:pPr>
            <a:r>
              <a:rPr lang="en-US" dirty="0"/>
              <a:t>	</a:t>
            </a:r>
            <a:r>
              <a:rPr lang="en-US" dirty="0" smtClean="0"/>
              <a:t>x</a:t>
            </a:r>
          </a:p>
          <a:p>
            <a:pPr marL="0" indent="0">
              <a:buNone/>
            </a:pPr>
            <a:endParaRPr lang="en-US" dirty="0"/>
          </a:p>
          <a:p>
            <a:pPr marL="0" indent="0">
              <a:buNone/>
            </a:pPr>
            <a:r>
              <a:rPr lang="en-US" dirty="0" smtClean="0"/>
              <a:t>	length(x)</a:t>
            </a:r>
          </a:p>
        </p:txBody>
      </p:sp>
    </p:spTree>
    <p:extLst>
      <p:ext uri="{BB962C8B-B14F-4D97-AF65-F5344CB8AC3E}">
        <p14:creationId xmlns:p14="http://schemas.microsoft.com/office/powerpoint/2010/main" val="16219485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bit about “looping”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 is a “high level” programming language.  This means it takes care of a lot of things for us.</a:t>
            </a:r>
          </a:p>
          <a:p>
            <a:pPr marL="0" indent="0">
              <a:buNone/>
            </a:pPr>
            <a:endParaRPr lang="en-US" dirty="0"/>
          </a:p>
          <a:p>
            <a:pPr marL="0" indent="0">
              <a:buNone/>
            </a:pPr>
            <a:r>
              <a:rPr lang="en-US" dirty="0" smtClean="0"/>
              <a:t>	x * 2</a:t>
            </a:r>
          </a:p>
          <a:p>
            <a:pPr marL="0" indent="0">
              <a:buNone/>
            </a:pPr>
            <a:endParaRPr lang="en-US" dirty="0"/>
          </a:p>
          <a:p>
            <a:pPr marL="0" indent="0">
              <a:buNone/>
            </a:pPr>
            <a:r>
              <a:rPr lang="en-US" dirty="0" smtClean="0"/>
              <a:t>	x + y</a:t>
            </a:r>
          </a:p>
          <a:p>
            <a:pPr marL="0" indent="0">
              <a:buNone/>
            </a:pPr>
            <a:endParaRPr lang="en-US" dirty="0"/>
          </a:p>
          <a:p>
            <a:pPr marL="0" indent="0">
              <a:buNone/>
            </a:pPr>
            <a:r>
              <a:rPr lang="en-US" dirty="0"/>
              <a:t>M</a:t>
            </a:r>
            <a:r>
              <a:rPr lang="en-US" dirty="0" smtClean="0"/>
              <a:t>ost programming languages require you to write loops, but R takes care of a lot of “looping” on its own.</a:t>
            </a:r>
            <a:endParaRPr lang="en-US" dirty="0"/>
          </a:p>
        </p:txBody>
      </p:sp>
    </p:spTree>
    <p:extLst>
      <p:ext uri="{BB962C8B-B14F-4D97-AF65-F5344CB8AC3E}">
        <p14:creationId xmlns:p14="http://schemas.microsoft.com/office/powerpoint/2010/main" val="2925725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idx="1"/>
          </p:nvPr>
        </p:nvSpPr>
        <p:spPr/>
        <p:txBody>
          <a:bodyPr/>
          <a:lstStyle/>
          <a:p>
            <a:pPr marL="0" indent="0">
              <a:buNone/>
            </a:pPr>
            <a:r>
              <a:rPr lang="en-US" dirty="0" smtClean="0"/>
              <a:t>What will this code produce?</a:t>
            </a:r>
          </a:p>
          <a:p>
            <a:pPr marL="0" indent="0">
              <a:buNone/>
            </a:pPr>
            <a:endParaRPr lang="en-US" dirty="0"/>
          </a:p>
          <a:p>
            <a:pPr marL="0" indent="0">
              <a:buNone/>
            </a:pPr>
            <a:r>
              <a:rPr lang="en-US" dirty="0" smtClean="0"/>
              <a:t>	length(x + y)</a:t>
            </a:r>
          </a:p>
          <a:p>
            <a:pPr marL="0" indent="0">
              <a:buNone/>
            </a:pPr>
            <a:endParaRPr lang="en-US" dirty="0"/>
          </a:p>
          <a:p>
            <a:pPr marL="0" indent="0">
              <a:buNone/>
            </a:pPr>
            <a:r>
              <a:rPr lang="en-US" dirty="0" smtClean="0"/>
              <a:t>	</a:t>
            </a:r>
          </a:p>
        </p:txBody>
      </p:sp>
    </p:spTree>
    <p:extLst>
      <p:ext uri="{BB962C8B-B14F-4D97-AF65-F5344CB8AC3E}">
        <p14:creationId xmlns:p14="http://schemas.microsoft.com/office/powerpoint/2010/main" val="38142112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bit about looping</a:t>
            </a:r>
            <a:endParaRPr lang="en-US" dirty="0"/>
          </a:p>
        </p:txBody>
      </p:sp>
      <p:sp>
        <p:nvSpPr>
          <p:cNvPr id="3" name="Content Placeholder 2"/>
          <p:cNvSpPr>
            <a:spLocks noGrp="1"/>
          </p:cNvSpPr>
          <p:nvPr>
            <p:ph idx="1"/>
          </p:nvPr>
        </p:nvSpPr>
        <p:spPr/>
        <p:txBody>
          <a:bodyPr/>
          <a:lstStyle/>
          <a:p>
            <a:pPr marL="0" indent="0">
              <a:buNone/>
            </a:pPr>
            <a:r>
              <a:rPr lang="en-US" dirty="0" smtClean="0"/>
              <a:t>What will this code produce?</a:t>
            </a:r>
          </a:p>
          <a:p>
            <a:pPr marL="0" indent="0">
              <a:buNone/>
            </a:pPr>
            <a:endParaRPr lang="en-US" dirty="0"/>
          </a:p>
          <a:p>
            <a:pPr marL="0" indent="0">
              <a:buNone/>
            </a:pPr>
            <a:r>
              <a:rPr lang="en-US" dirty="0" smtClean="0"/>
              <a:t>	length(x + y)</a:t>
            </a:r>
          </a:p>
          <a:p>
            <a:pPr marL="0" indent="0">
              <a:buNone/>
            </a:pPr>
            <a:r>
              <a:rPr lang="en-US" dirty="0" smtClean="0"/>
              <a:t>		[1]  6</a:t>
            </a:r>
            <a:endParaRPr lang="en-US" dirty="0"/>
          </a:p>
          <a:p>
            <a:pPr marL="0" indent="0">
              <a:buNone/>
            </a:pPr>
            <a:r>
              <a:rPr lang="en-US" dirty="0" smtClean="0"/>
              <a:t>	</a:t>
            </a:r>
          </a:p>
        </p:txBody>
      </p:sp>
    </p:spTree>
    <p:extLst>
      <p:ext uri="{BB962C8B-B14F-4D97-AF65-F5344CB8AC3E}">
        <p14:creationId xmlns:p14="http://schemas.microsoft.com/office/powerpoint/2010/main" val="22222636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bit about looping</a:t>
            </a:r>
            <a:endParaRPr lang="en-US" dirty="0"/>
          </a:p>
        </p:txBody>
      </p:sp>
      <p:sp>
        <p:nvSpPr>
          <p:cNvPr id="3" name="Content Placeholder 2"/>
          <p:cNvSpPr>
            <a:spLocks noGrp="1"/>
          </p:cNvSpPr>
          <p:nvPr>
            <p:ph idx="1"/>
          </p:nvPr>
        </p:nvSpPr>
        <p:spPr>
          <a:xfrm>
            <a:off x="457200" y="1600200"/>
            <a:ext cx="8229600" cy="4995401"/>
          </a:xfrm>
        </p:spPr>
        <p:txBody>
          <a:bodyPr>
            <a:noAutofit/>
          </a:bodyPr>
          <a:lstStyle/>
          <a:p>
            <a:pPr marL="0" indent="0">
              <a:buNone/>
            </a:pPr>
            <a:r>
              <a:rPr lang="en-US" dirty="0" smtClean="0"/>
              <a:t>What will this code produce?</a:t>
            </a:r>
          </a:p>
          <a:p>
            <a:pPr marL="0" indent="0">
              <a:buNone/>
            </a:pPr>
            <a:endParaRPr lang="en-US" dirty="0"/>
          </a:p>
          <a:p>
            <a:pPr marL="0" indent="0">
              <a:buNone/>
            </a:pPr>
            <a:r>
              <a:rPr lang="en-US" dirty="0" smtClean="0"/>
              <a:t>	length(x + y)</a:t>
            </a:r>
          </a:p>
          <a:p>
            <a:pPr marL="0" indent="0">
              <a:buNone/>
            </a:pPr>
            <a:r>
              <a:rPr lang="en-US" dirty="0" smtClean="0"/>
              <a:t>		[1]  6</a:t>
            </a:r>
          </a:p>
          <a:p>
            <a:pPr marL="0" indent="0">
              <a:buNone/>
            </a:pPr>
            <a:endParaRPr lang="en-US" sz="2000" dirty="0"/>
          </a:p>
          <a:p>
            <a:pPr marL="0" indent="0">
              <a:buNone/>
            </a:pPr>
            <a:r>
              <a:rPr lang="en-US" sz="2000" dirty="0" smtClean="0"/>
              <a:t>The length of x is 6.  (x + y) loops through the vector x, adding y to each number, yielding 6 new values (and therefore a vector of length 6).</a:t>
            </a:r>
          </a:p>
          <a:p>
            <a:pPr marL="0" indent="0">
              <a:buNone/>
            </a:pPr>
            <a:endParaRPr lang="en-US" sz="2000" dirty="0"/>
          </a:p>
          <a:p>
            <a:pPr marL="0" indent="0">
              <a:buNone/>
            </a:pPr>
            <a:r>
              <a:rPr lang="en-US" sz="2000" dirty="0" smtClean="0"/>
              <a:t>Remember: if you want to concatenate, use c():</a:t>
            </a:r>
          </a:p>
          <a:p>
            <a:pPr marL="0" indent="0">
              <a:buNone/>
            </a:pPr>
            <a:r>
              <a:rPr lang="en-US" sz="2000" dirty="0"/>
              <a:t>	</a:t>
            </a:r>
            <a:r>
              <a:rPr lang="en-US" sz="2000" dirty="0" smtClean="0"/>
              <a:t>length(c(</a:t>
            </a:r>
            <a:r>
              <a:rPr lang="en-US" sz="2000" dirty="0" err="1" smtClean="0"/>
              <a:t>x,y</a:t>
            </a:r>
            <a:r>
              <a:rPr lang="en-US" sz="2000" dirty="0" smtClean="0"/>
              <a:t>))</a:t>
            </a:r>
          </a:p>
          <a:p>
            <a:pPr marL="0" indent="0">
              <a:buNone/>
            </a:pPr>
            <a:r>
              <a:rPr lang="en-US" sz="2000" dirty="0"/>
              <a:t>	</a:t>
            </a:r>
            <a:r>
              <a:rPr lang="en-US" sz="2000" dirty="0" smtClean="0"/>
              <a:t>	[1]	7</a:t>
            </a:r>
            <a:endParaRPr lang="en-US" sz="2000" dirty="0"/>
          </a:p>
          <a:p>
            <a:pPr marL="0" indent="0">
              <a:buNone/>
            </a:pPr>
            <a:r>
              <a:rPr lang="en-US" dirty="0" smtClean="0"/>
              <a:t>	</a:t>
            </a:r>
          </a:p>
        </p:txBody>
      </p:sp>
    </p:spTree>
    <p:extLst>
      <p:ext uri="{BB962C8B-B14F-4D97-AF65-F5344CB8AC3E}">
        <p14:creationId xmlns:p14="http://schemas.microsoft.com/office/powerpoint/2010/main" val="27074060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idx="1"/>
          </p:nvPr>
        </p:nvSpPr>
        <p:spPr/>
        <p:txBody>
          <a:bodyPr/>
          <a:lstStyle/>
          <a:p>
            <a:pPr marL="0" indent="0">
              <a:buNone/>
            </a:pPr>
            <a:r>
              <a:rPr lang="en-US" dirty="0" smtClean="0"/>
              <a:t>What will this code produce?</a:t>
            </a:r>
          </a:p>
          <a:p>
            <a:pPr marL="0" indent="0">
              <a:buNone/>
            </a:pPr>
            <a:endParaRPr lang="en-US" dirty="0"/>
          </a:p>
          <a:p>
            <a:pPr marL="0" indent="0">
              <a:buNone/>
            </a:pPr>
            <a:r>
              <a:rPr lang="en-US" dirty="0" smtClean="0"/>
              <a:t>	length(x + y)</a:t>
            </a:r>
          </a:p>
          <a:p>
            <a:pPr marL="0" indent="0">
              <a:buNone/>
            </a:pPr>
            <a:r>
              <a:rPr lang="en-US" dirty="0" smtClean="0"/>
              <a:t>		[1]  6</a:t>
            </a:r>
            <a:endParaRPr lang="en-US" dirty="0"/>
          </a:p>
          <a:p>
            <a:pPr marL="0" indent="0">
              <a:buNone/>
            </a:pPr>
            <a:r>
              <a:rPr lang="en-US" dirty="0" smtClean="0"/>
              <a:t>	</a:t>
            </a:r>
          </a:p>
          <a:p>
            <a:pPr marL="0" indent="0">
              <a:buNone/>
            </a:pPr>
            <a:r>
              <a:rPr lang="en-US" dirty="0" smtClean="0"/>
              <a:t>	length(length(x + y))</a:t>
            </a:r>
          </a:p>
        </p:txBody>
      </p:sp>
    </p:spTree>
    <p:extLst>
      <p:ext uri="{BB962C8B-B14F-4D97-AF65-F5344CB8AC3E}">
        <p14:creationId xmlns:p14="http://schemas.microsoft.com/office/powerpoint/2010/main" val="20722842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idx="1"/>
          </p:nvPr>
        </p:nvSpPr>
        <p:spPr/>
        <p:txBody>
          <a:bodyPr/>
          <a:lstStyle/>
          <a:p>
            <a:pPr marL="0" indent="0">
              <a:buNone/>
            </a:pPr>
            <a:r>
              <a:rPr lang="en-US" dirty="0" smtClean="0"/>
              <a:t>What will this code produce?</a:t>
            </a:r>
          </a:p>
          <a:p>
            <a:pPr marL="0" indent="0">
              <a:buNone/>
            </a:pPr>
            <a:endParaRPr lang="en-US" dirty="0"/>
          </a:p>
          <a:p>
            <a:pPr marL="0" indent="0">
              <a:buNone/>
            </a:pPr>
            <a:r>
              <a:rPr lang="en-US" dirty="0" smtClean="0"/>
              <a:t>	length(x + y)</a:t>
            </a:r>
          </a:p>
          <a:p>
            <a:pPr marL="0" indent="0">
              <a:buNone/>
            </a:pPr>
            <a:r>
              <a:rPr lang="en-US" dirty="0" smtClean="0"/>
              <a:t>		[1]  6</a:t>
            </a:r>
            <a:endParaRPr lang="en-US" dirty="0"/>
          </a:p>
          <a:p>
            <a:pPr marL="0" indent="0">
              <a:buNone/>
            </a:pPr>
            <a:r>
              <a:rPr lang="en-US" dirty="0" smtClean="0"/>
              <a:t>	</a:t>
            </a:r>
          </a:p>
          <a:p>
            <a:pPr marL="0" indent="0">
              <a:buNone/>
            </a:pPr>
            <a:r>
              <a:rPr lang="en-US" dirty="0" smtClean="0"/>
              <a:t>	length(length(x + y))</a:t>
            </a:r>
          </a:p>
          <a:p>
            <a:pPr marL="0" indent="0">
              <a:buNone/>
            </a:pPr>
            <a:r>
              <a:rPr lang="en-US" dirty="0"/>
              <a:t>	</a:t>
            </a:r>
            <a:r>
              <a:rPr lang="en-US" dirty="0" smtClean="0"/>
              <a:t>	[1]  1</a:t>
            </a:r>
            <a:endParaRPr lang="en-US" dirty="0"/>
          </a:p>
        </p:txBody>
      </p:sp>
    </p:spTree>
    <p:extLst>
      <p:ext uri="{BB962C8B-B14F-4D97-AF65-F5344CB8AC3E}">
        <p14:creationId xmlns:p14="http://schemas.microsoft.com/office/powerpoint/2010/main" val="11942145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bit about looping</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What will this code produce?</a:t>
            </a:r>
          </a:p>
          <a:p>
            <a:pPr marL="0" indent="0">
              <a:buNone/>
            </a:pPr>
            <a:r>
              <a:rPr lang="en-US" sz="2400" dirty="0"/>
              <a:t>	x = c(7, 8, 8, 7, 4, 1</a:t>
            </a:r>
            <a:r>
              <a:rPr lang="en-US" sz="2400" dirty="0" smtClean="0"/>
              <a:t>)</a:t>
            </a:r>
          </a:p>
          <a:p>
            <a:pPr marL="0" indent="0">
              <a:buNone/>
            </a:pPr>
            <a:r>
              <a:rPr lang="en-US" sz="2400" dirty="0"/>
              <a:t>	</a:t>
            </a:r>
            <a:r>
              <a:rPr lang="en-US" sz="2400" dirty="0" smtClean="0"/>
              <a:t>y = c(1, 2)</a:t>
            </a:r>
          </a:p>
          <a:p>
            <a:pPr marL="0" indent="0">
              <a:buNone/>
            </a:pPr>
            <a:endParaRPr lang="en-US" sz="2400" dirty="0"/>
          </a:p>
          <a:p>
            <a:pPr marL="0" indent="0">
              <a:buNone/>
            </a:pPr>
            <a:r>
              <a:rPr lang="en-US" sz="2400" dirty="0" smtClean="0"/>
              <a:t>	x + y</a:t>
            </a:r>
          </a:p>
        </p:txBody>
      </p:sp>
    </p:spTree>
    <p:extLst>
      <p:ext uri="{BB962C8B-B14F-4D97-AF65-F5344CB8AC3E}">
        <p14:creationId xmlns:p14="http://schemas.microsoft.com/office/powerpoint/2010/main" val="2994004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workshop?</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	"</a:t>
            </a:r>
            <a:r>
              <a:rPr lang="en-US" sz="2400" dirty="0"/>
              <a:t>The questions that statistical analysis is designed to answer can often be stated simply.  This may encourage the layperson to believe that the answers are similarly simple.  Often, they are </a:t>
            </a:r>
            <a:r>
              <a:rPr lang="en-US" sz="2400" dirty="0" smtClean="0"/>
              <a:t>not…</a:t>
            </a:r>
          </a:p>
          <a:p>
            <a:pPr marL="0" indent="0">
              <a:buNone/>
            </a:pPr>
            <a:r>
              <a:rPr lang="en-US" sz="2400" b="1" dirty="0" smtClean="0"/>
              <a:t>	No</a:t>
            </a:r>
            <a:r>
              <a:rPr lang="en-US" sz="2400" b="1" dirty="0"/>
              <a:t>-one should be embarrassed that they have difficulty with analyses </a:t>
            </a:r>
            <a:r>
              <a:rPr lang="en-US" sz="2400" dirty="0"/>
              <a:t>that involve ideas that professional statisticians may take 7 or 8 years of professional training and experience to master</a:t>
            </a:r>
            <a:r>
              <a:rPr lang="en-US" sz="2400" dirty="0" smtClean="0"/>
              <a:t>.”</a:t>
            </a:r>
          </a:p>
          <a:p>
            <a:pPr marL="0" indent="0">
              <a:buNone/>
            </a:pPr>
            <a:endParaRPr lang="en-US" sz="2400" dirty="0"/>
          </a:p>
          <a:p>
            <a:pPr marL="0" indent="0">
              <a:buNone/>
            </a:pPr>
            <a:r>
              <a:rPr lang="en-US" sz="2000" dirty="0" smtClean="0"/>
              <a:t>(</a:t>
            </a:r>
            <a:r>
              <a:rPr lang="en-US" sz="2000" dirty="0" err="1" smtClean="0"/>
              <a:t>Maindonald</a:t>
            </a:r>
            <a:r>
              <a:rPr lang="en-US" sz="2000" dirty="0" smtClean="0"/>
              <a:t> and Braun, 2010</a:t>
            </a:r>
            <a:r>
              <a:rPr lang="en-US" sz="2000" i="1" dirty="0" smtClean="0"/>
              <a:t>.  Data Analysis and Graphics Using R: An Example-Based Approach.</a:t>
            </a:r>
            <a:r>
              <a:rPr lang="en-US" sz="2000" dirty="0" smtClean="0"/>
              <a:t>)</a:t>
            </a:r>
          </a:p>
        </p:txBody>
      </p:sp>
    </p:spTree>
    <p:extLst>
      <p:ext uri="{BB962C8B-B14F-4D97-AF65-F5344CB8AC3E}">
        <p14:creationId xmlns:p14="http://schemas.microsoft.com/office/powerpoint/2010/main" val="3964922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bit about looping</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What will this code produce?</a:t>
            </a:r>
          </a:p>
          <a:p>
            <a:pPr marL="0" indent="0">
              <a:buNone/>
            </a:pPr>
            <a:r>
              <a:rPr lang="en-US" sz="2400" dirty="0" smtClean="0"/>
              <a:t>	x = c(7, 8, 8, 7, 4, 1)</a:t>
            </a:r>
          </a:p>
          <a:p>
            <a:pPr marL="0" indent="0">
              <a:buNone/>
            </a:pPr>
            <a:r>
              <a:rPr lang="en-US" sz="2400" dirty="0"/>
              <a:t>	</a:t>
            </a:r>
            <a:r>
              <a:rPr lang="en-US" sz="2400" dirty="0" smtClean="0"/>
              <a:t>y = c(1, 2)</a:t>
            </a:r>
          </a:p>
          <a:p>
            <a:pPr marL="0" indent="0">
              <a:buNone/>
            </a:pPr>
            <a:endParaRPr lang="en-US" sz="2400" dirty="0"/>
          </a:p>
          <a:p>
            <a:pPr marL="0" indent="0">
              <a:buNone/>
            </a:pPr>
            <a:r>
              <a:rPr lang="en-US" sz="2400" dirty="0" smtClean="0"/>
              <a:t>	x + y</a:t>
            </a:r>
          </a:p>
          <a:p>
            <a:pPr marL="0" indent="0">
              <a:buNone/>
            </a:pPr>
            <a:r>
              <a:rPr lang="en-US" sz="2400" dirty="0"/>
              <a:t>	</a:t>
            </a:r>
            <a:r>
              <a:rPr lang="en-US" sz="2400" dirty="0" smtClean="0"/>
              <a:t>	[1]  8  10  9  9  5  3</a:t>
            </a:r>
          </a:p>
        </p:txBody>
      </p:sp>
    </p:spTree>
    <p:extLst>
      <p:ext uri="{BB962C8B-B14F-4D97-AF65-F5344CB8AC3E}">
        <p14:creationId xmlns:p14="http://schemas.microsoft.com/office/powerpoint/2010/main" val="29869581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bit about looping</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What will this code produce?</a:t>
            </a:r>
          </a:p>
          <a:p>
            <a:pPr marL="0" indent="0">
              <a:buNone/>
            </a:pPr>
            <a:r>
              <a:rPr lang="en-US" sz="2400" dirty="0"/>
              <a:t>	x = c(7, 8, 8, 7, 4, 1</a:t>
            </a:r>
            <a:r>
              <a:rPr lang="en-US" sz="2400" dirty="0" smtClean="0"/>
              <a:t>)</a:t>
            </a:r>
          </a:p>
          <a:p>
            <a:pPr marL="0" indent="0">
              <a:buNone/>
            </a:pPr>
            <a:r>
              <a:rPr lang="en-US" sz="2400" dirty="0"/>
              <a:t>	</a:t>
            </a:r>
            <a:r>
              <a:rPr lang="en-US" sz="2400" dirty="0" smtClean="0"/>
              <a:t>y = c(1, 2)</a:t>
            </a:r>
          </a:p>
          <a:p>
            <a:pPr marL="0" indent="0">
              <a:buNone/>
            </a:pPr>
            <a:endParaRPr lang="en-US" sz="2400" dirty="0"/>
          </a:p>
          <a:p>
            <a:pPr marL="0" indent="0">
              <a:buNone/>
            </a:pPr>
            <a:r>
              <a:rPr lang="en-US" sz="2400" dirty="0" smtClean="0"/>
              <a:t>	x + y</a:t>
            </a:r>
          </a:p>
          <a:p>
            <a:pPr marL="0" indent="0">
              <a:buNone/>
            </a:pPr>
            <a:r>
              <a:rPr lang="en-US" sz="2400" dirty="0"/>
              <a:t>	</a:t>
            </a:r>
            <a:r>
              <a:rPr lang="en-US" sz="2400" dirty="0" smtClean="0"/>
              <a:t>	[1]  8  10  9  9  5  3</a:t>
            </a:r>
          </a:p>
          <a:p>
            <a:pPr marL="0" indent="0">
              <a:buNone/>
            </a:pPr>
            <a:r>
              <a:rPr lang="en-US" sz="2400" dirty="0" smtClean="0"/>
              <a:t>“Loop through x and y simultaneously, adding 2 elements together.”</a:t>
            </a:r>
          </a:p>
          <a:p>
            <a:pPr marL="0" indent="0">
              <a:buNone/>
            </a:pPr>
            <a:endParaRPr lang="en-US" sz="2400" dirty="0"/>
          </a:p>
          <a:p>
            <a:pPr marL="0" indent="0">
              <a:buNone/>
            </a:pPr>
            <a:r>
              <a:rPr lang="en-US" sz="2400" dirty="0" smtClean="0"/>
              <a:t>For operations using 2 vectors of different lengths, the shorter one will be “recycled”.  (Look at y + x.)</a:t>
            </a:r>
            <a:endParaRPr lang="en-US" sz="2400" dirty="0"/>
          </a:p>
        </p:txBody>
      </p:sp>
    </p:spTree>
    <p:extLst>
      <p:ext uri="{BB962C8B-B14F-4D97-AF65-F5344CB8AC3E}">
        <p14:creationId xmlns:p14="http://schemas.microsoft.com/office/powerpoint/2010/main" val="346385490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smtClean="0"/>
              <a:t>class(x)</a:t>
            </a:r>
          </a:p>
          <a:p>
            <a:pPr marL="0" indent="0">
              <a:buNone/>
            </a:pPr>
            <a:endParaRPr lang="en-US" dirty="0" smtClean="0"/>
          </a:p>
          <a:p>
            <a:pPr marL="0" indent="0">
              <a:buNone/>
            </a:pPr>
            <a:r>
              <a:rPr lang="en-US" dirty="0" smtClean="0"/>
              <a:t>class(‘x’)</a:t>
            </a:r>
            <a:endParaRPr lang="en-US" dirty="0"/>
          </a:p>
        </p:txBody>
      </p:sp>
    </p:spTree>
    <p:extLst>
      <p:ext uri="{BB962C8B-B14F-4D97-AF65-F5344CB8AC3E}">
        <p14:creationId xmlns:p14="http://schemas.microsoft.com/office/powerpoint/2010/main" val="54559362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smtClean="0"/>
              <a:t>class(x)</a:t>
            </a:r>
          </a:p>
          <a:p>
            <a:pPr marL="0" indent="0">
              <a:buNone/>
            </a:pPr>
            <a:r>
              <a:rPr lang="en-US" dirty="0" smtClean="0"/>
              <a:t>	[1]  “numeric”</a:t>
            </a:r>
          </a:p>
          <a:p>
            <a:pPr marL="0" indent="0">
              <a:buNone/>
            </a:pPr>
            <a:r>
              <a:rPr lang="en-US" dirty="0" smtClean="0"/>
              <a:t>class(‘x’)</a:t>
            </a:r>
          </a:p>
          <a:p>
            <a:pPr marL="0" indent="0">
              <a:buNone/>
            </a:pPr>
            <a:r>
              <a:rPr lang="en-US" dirty="0"/>
              <a:t>	</a:t>
            </a:r>
            <a:r>
              <a:rPr lang="en-US" dirty="0" smtClean="0"/>
              <a:t>[1]  “character”</a:t>
            </a:r>
          </a:p>
          <a:p>
            <a:pPr marL="0" indent="0">
              <a:buNone/>
            </a:pPr>
            <a:endParaRPr lang="en-US" dirty="0"/>
          </a:p>
        </p:txBody>
      </p:sp>
    </p:spTree>
    <p:extLst>
      <p:ext uri="{BB962C8B-B14F-4D97-AF65-F5344CB8AC3E}">
        <p14:creationId xmlns:p14="http://schemas.microsoft.com/office/powerpoint/2010/main" val="293883883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class(x)</a:t>
            </a:r>
          </a:p>
          <a:p>
            <a:pPr marL="0" indent="0">
              <a:buNone/>
            </a:pPr>
            <a:r>
              <a:rPr lang="en-US" dirty="0" smtClean="0"/>
              <a:t>	[1]  “numeric”</a:t>
            </a:r>
          </a:p>
          <a:p>
            <a:pPr marL="0" indent="0">
              <a:buNone/>
            </a:pPr>
            <a:r>
              <a:rPr lang="en-US" dirty="0" smtClean="0"/>
              <a:t>class(‘x’)</a:t>
            </a:r>
          </a:p>
          <a:p>
            <a:pPr marL="0" indent="0">
              <a:buNone/>
            </a:pPr>
            <a:r>
              <a:rPr lang="en-US" dirty="0" smtClean="0"/>
              <a:t>	[1]  “character”</a:t>
            </a:r>
            <a:endParaRPr lang="en-US" dirty="0"/>
          </a:p>
          <a:p>
            <a:pPr marL="0" indent="0">
              <a:buNone/>
            </a:pPr>
            <a:r>
              <a:rPr lang="en-US" dirty="0" smtClean="0"/>
              <a:t>There are different types of data in R.  Putting quotes around something indicates you want R to treat it literally - as a character, not a variable.</a:t>
            </a:r>
          </a:p>
          <a:p>
            <a:pPr marL="0" indent="0">
              <a:buNone/>
            </a:pPr>
            <a:r>
              <a:rPr lang="en-US" dirty="0"/>
              <a:t>	</a:t>
            </a:r>
            <a:r>
              <a:rPr lang="en-US" dirty="0" smtClean="0"/>
              <a:t>e.g. class(‘1’)</a:t>
            </a:r>
            <a:endParaRPr lang="en-US" dirty="0"/>
          </a:p>
        </p:txBody>
      </p:sp>
    </p:spTree>
    <p:extLst>
      <p:ext uri="{BB962C8B-B14F-4D97-AF65-F5344CB8AC3E}">
        <p14:creationId xmlns:p14="http://schemas.microsoft.com/office/powerpoint/2010/main" val="98902873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err="1" smtClean="0"/>
              <a:t>as.character</a:t>
            </a:r>
            <a:r>
              <a:rPr lang="en-US" dirty="0" smtClean="0"/>
              <a:t>(x) -&gt; k</a:t>
            </a:r>
          </a:p>
          <a:p>
            <a:pPr marL="0" indent="0">
              <a:buNone/>
            </a:pPr>
            <a:r>
              <a:rPr lang="en-US" dirty="0" smtClean="0"/>
              <a:t>k + 1</a:t>
            </a:r>
            <a:endParaRPr lang="en-US" dirty="0"/>
          </a:p>
        </p:txBody>
      </p:sp>
    </p:spTree>
    <p:extLst>
      <p:ext uri="{BB962C8B-B14F-4D97-AF65-F5344CB8AC3E}">
        <p14:creationId xmlns:p14="http://schemas.microsoft.com/office/powerpoint/2010/main" val="372402999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Autofit/>
          </a:bodyPr>
          <a:lstStyle/>
          <a:p>
            <a:pPr marL="0" indent="0">
              <a:buNone/>
            </a:pPr>
            <a:r>
              <a:rPr lang="en-US" dirty="0" err="1" smtClean="0"/>
              <a:t>as.character</a:t>
            </a:r>
            <a:r>
              <a:rPr lang="en-US" dirty="0" smtClean="0"/>
              <a:t>(x) -&gt; k</a:t>
            </a:r>
            <a:endParaRPr lang="en-US" dirty="0"/>
          </a:p>
          <a:p>
            <a:pPr marL="0" indent="0">
              <a:buNone/>
            </a:pPr>
            <a:r>
              <a:rPr lang="en-US" dirty="0" smtClean="0"/>
              <a:t>k + 1</a:t>
            </a:r>
          </a:p>
          <a:p>
            <a:pPr marL="0" indent="0">
              <a:buNone/>
            </a:pPr>
            <a:r>
              <a:rPr lang="en-US" dirty="0"/>
              <a:t>	</a:t>
            </a:r>
            <a:r>
              <a:rPr lang="en-US" dirty="0" smtClean="0"/>
              <a:t>Your first error message!</a:t>
            </a:r>
          </a:p>
          <a:p>
            <a:pPr marL="0" indent="0">
              <a:buNone/>
            </a:pPr>
            <a:endParaRPr lang="en-US" dirty="0"/>
          </a:p>
          <a:p>
            <a:pPr marL="0" indent="0">
              <a:buNone/>
            </a:pPr>
            <a:r>
              <a:rPr lang="en-US" dirty="0" err="1" smtClean="0"/>
              <a:t>as.numeric</a:t>
            </a:r>
            <a:r>
              <a:rPr lang="en-US" dirty="0" smtClean="0"/>
              <a:t>(k) -&gt; k</a:t>
            </a:r>
          </a:p>
          <a:p>
            <a:pPr marL="0" indent="0">
              <a:buNone/>
            </a:pPr>
            <a:r>
              <a:rPr lang="en-US" dirty="0" smtClean="0"/>
              <a:t>k + 1</a:t>
            </a:r>
          </a:p>
        </p:txBody>
      </p:sp>
    </p:spTree>
    <p:extLst>
      <p:ext uri="{BB962C8B-B14F-4D97-AF65-F5344CB8AC3E}">
        <p14:creationId xmlns:p14="http://schemas.microsoft.com/office/powerpoint/2010/main" val="34976874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err="1" smtClean="0"/>
              <a:t>as.factor</a:t>
            </a:r>
            <a:r>
              <a:rPr lang="en-US" dirty="0" smtClean="0"/>
              <a:t>(k)</a:t>
            </a:r>
          </a:p>
          <a:p>
            <a:pPr marL="0" indent="0">
              <a:buNone/>
            </a:pPr>
            <a:endParaRPr lang="en-US" dirty="0"/>
          </a:p>
        </p:txBody>
      </p:sp>
    </p:spTree>
    <p:extLst>
      <p:ext uri="{BB962C8B-B14F-4D97-AF65-F5344CB8AC3E}">
        <p14:creationId xmlns:p14="http://schemas.microsoft.com/office/powerpoint/2010/main" val="215763334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err="1" smtClean="0"/>
              <a:t>as.factor</a:t>
            </a:r>
            <a:r>
              <a:rPr lang="en-US" dirty="0" smtClean="0"/>
              <a:t>(k)</a:t>
            </a:r>
          </a:p>
          <a:p>
            <a:pPr marL="0" indent="0">
              <a:buNone/>
            </a:pPr>
            <a:endParaRPr lang="en-US" dirty="0" smtClean="0"/>
          </a:p>
          <a:p>
            <a:pPr marL="0" indent="0">
              <a:buNone/>
            </a:pPr>
            <a:r>
              <a:rPr lang="en-US" sz="2400" dirty="0" smtClean="0"/>
              <a:t>A factor is R-speak for a categorical variable: a type of data that can have one of several fixed levels.  By default, factor levels are ordered alphabetically.</a:t>
            </a:r>
          </a:p>
          <a:p>
            <a:pPr marL="0" indent="0">
              <a:buNone/>
            </a:pPr>
            <a:endParaRPr lang="en-US" dirty="0"/>
          </a:p>
          <a:p>
            <a:pPr marL="0" indent="0">
              <a:buNone/>
            </a:pPr>
            <a:r>
              <a:rPr lang="en-US" dirty="0" smtClean="0"/>
              <a:t>levels(k)</a:t>
            </a:r>
          </a:p>
        </p:txBody>
      </p:sp>
    </p:spTree>
    <p:extLst>
      <p:ext uri="{BB962C8B-B14F-4D97-AF65-F5344CB8AC3E}">
        <p14:creationId xmlns:p14="http://schemas.microsoft.com/office/powerpoint/2010/main" val="81676865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as.factor</a:t>
            </a:r>
            <a:r>
              <a:rPr lang="en-US" dirty="0" smtClean="0"/>
              <a:t>(k)</a:t>
            </a:r>
          </a:p>
          <a:p>
            <a:pPr marL="0" indent="0">
              <a:buNone/>
            </a:pPr>
            <a:endParaRPr lang="en-US" dirty="0" smtClean="0"/>
          </a:p>
          <a:p>
            <a:pPr marL="0" indent="0">
              <a:buNone/>
            </a:pPr>
            <a:r>
              <a:rPr lang="en-US" sz="2400" dirty="0"/>
              <a:t>A factor is R-speak for a categorical variable: a type of data that can have one of several fixed levels.  By default, factor levels are ordered alphabetically.</a:t>
            </a:r>
          </a:p>
          <a:p>
            <a:pPr marL="0" indent="0">
              <a:buNone/>
            </a:pPr>
            <a:endParaRPr lang="en-US" dirty="0"/>
          </a:p>
          <a:p>
            <a:pPr marL="0" indent="0">
              <a:buNone/>
            </a:pPr>
            <a:r>
              <a:rPr lang="en-US" dirty="0" smtClean="0"/>
              <a:t>levels(k)</a:t>
            </a:r>
          </a:p>
          <a:p>
            <a:pPr marL="0" indent="0">
              <a:buNone/>
            </a:pPr>
            <a:r>
              <a:rPr lang="en-US" dirty="0"/>
              <a:t>	</a:t>
            </a:r>
            <a:r>
              <a:rPr lang="en-US" dirty="0" smtClean="0"/>
              <a:t>Oops!  Why doesn’t this work?</a:t>
            </a:r>
            <a:endParaRPr lang="en-US" dirty="0"/>
          </a:p>
        </p:txBody>
      </p:sp>
    </p:spTree>
    <p:extLst>
      <p:ext uri="{BB962C8B-B14F-4D97-AF65-F5344CB8AC3E}">
        <p14:creationId xmlns:p14="http://schemas.microsoft.com/office/powerpoint/2010/main" val="27253735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 today</a:t>
            </a:r>
            <a:endParaRPr lang="en-US" dirty="0"/>
          </a:p>
        </p:txBody>
      </p:sp>
      <p:sp>
        <p:nvSpPr>
          <p:cNvPr id="3" name="Content Placeholder 2"/>
          <p:cNvSpPr>
            <a:spLocks noGrp="1"/>
          </p:cNvSpPr>
          <p:nvPr>
            <p:ph idx="1"/>
          </p:nvPr>
        </p:nvSpPr>
        <p:spPr/>
        <p:txBody>
          <a:bodyPr/>
          <a:lstStyle/>
          <a:p>
            <a:r>
              <a:rPr lang="en-US" dirty="0" smtClean="0"/>
              <a:t>Getting around in R</a:t>
            </a:r>
          </a:p>
          <a:p>
            <a:pPr lvl="1"/>
            <a:r>
              <a:rPr lang="en-US" dirty="0" smtClean="0"/>
              <a:t>working directories, managing your workspace, creating and removing objects (types of variable assignment), inspecting objects, viewing functions, getting help</a:t>
            </a:r>
          </a:p>
          <a:p>
            <a:pPr lvl="1"/>
            <a:endParaRPr lang="en-US" dirty="0"/>
          </a:p>
          <a:p>
            <a:r>
              <a:rPr lang="en-US" dirty="0" smtClean="0"/>
              <a:t>Types of data and basic manipulations</a:t>
            </a:r>
          </a:p>
          <a:p>
            <a:pPr lvl="1"/>
            <a:r>
              <a:rPr lang="en-US" dirty="0" smtClean="0"/>
              <a:t>data types, object types, reading and writing data, modifying data and objects, basic functions</a:t>
            </a:r>
            <a:endParaRPr lang="en-US" dirty="0"/>
          </a:p>
        </p:txBody>
      </p:sp>
    </p:spTree>
    <p:extLst>
      <p:ext uri="{BB962C8B-B14F-4D97-AF65-F5344CB8AC3E}">
        <p14:creationId xmlns:p14="http://schemas.microsoft.com/office/powerpoint/2010/main" val="235314100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as.factor</a:t>
            </a:r>
            <a:r>
              <a:rPr lang="en-US" dirty="0" smtClean="0"/>
              <a:t>(k) -&gt; k</a:t>
            </a:r>
          </a:p>
          <a:p>
            <a:pPr marL="0" indent="0">
              <a:buNone/>
            </a:pPr>
            <a:endParaRPr lang="en-US" dirty="0" smtClean="0"/>
          </a:p>
          <a:p>
            <a:pPr marL="0" indent="0">
              <a:buNone/>
            </a:pPr>
            <a:r>
              <a:rPr lang="en-US" sz="2400" dirty="0"/>
              <a:t>A factor is R-speak for a categorical variable: a type of data that can have one of several fixed levels.  By default, factor levels are ordered alphabetically.</a:t>
            </a:r>
          </a:p>
          <a:p>
            <a:pPr marL="0" indent="0">
              <a:buNone/>
            </a:pPr>
            <a:endParaRPr lang="en-US" dirty="0"/>
          </a:p>
          <a:p>
            <a:pPr marL="0" indent="0">
              <a:buNone/>
            </a:pPr>
            <a:r>
              <a:rPr lang="en-US" dirty="0" smtClean="0"/>
              <a:t>levels(k)</a:t>
            </a:r>
          </a:p>
          <a:p>
            <a:pPr marL="0" indent="0">
              <a:buNone/>
            </a:pPr>
            <a:r>
              <a:rPr lang="en-US" dirty="0"/>
              <a:t>	</a:t>
            </a:r>
            <a:r>
              <a:rPr lang="en-US" dirty="0" smtClean="0"/>
              <a:t>[1]  “1”  “4”  “7”  “8”</a:t>
            </a:r>
            <a:endParaRPr lang="en-US" dirty="0"/>
          </a:p>
        </p:txBody>
      </p:sp>
      <p:sp>
        <p:nvSpPr>
          <p:cNvPr id="4" name="Rectangle 3"/>
          <p:cNvSpPr/>
          <p:nvPr/>
        </p:nvSpPr>
        <p:spPr>
          <a:xfrm>
            <a:off x="457200" y="1551360"/>
            <a:ext cx="2896667" cy="846804"/>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355131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smtClean="0"/>
              <a:t>c(10, 11, 10, 8, 6, 12, 11, 8, 10, 6, 10, 11) -&gt; p</a:t>
            </a:r>
          </a:p>
        </p:txBody>
      </p:sp>
    </p:spTree>
    <p:extLst>
      <p:ext uri="{BB962C8B-B14F-4D97-AF65-F5344CB8AC3E}">
        <p14:creationId xmlns:p14="http://schemas.microsoft.com/office/powerpoint/2010/main" val="234035917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we’ve learned so far…</a:t>
            </a:r>
            <a:endParaRPr lang="en-US" dirty="0"/>
          </a:p>
        </p:txBody>
      </p:sp>
      <p:sp>
        <p:nvSpPr>
          <p:cNvPr id="3" name="Content Placeholder 2"/>
          <p:cNvSpPr>
            <a:spLocks noGrp="1"/>
          </p:cNvSpPr>
          <p:nvPr>
            <p:ph idx="1"/>
          </p:nvPr>
        </p:nvSpPr>
        <p:spPr/>
        <p:txBody>
          <a:bodyPr/>
          <a:lstStyle/>
          <a:p>
            <a:pPr marL="0" indent="0">
              <a:buNone/>
            </a:pPr>
            <a:r>
              <a:rPr lang="en-US" dirty="0" smtClean="0"/>
              <a:t>c(10, 11, 10, 8, 6, 12, 11, 8, 10, 6, 10, 11) -&gt; p</a:t>
            </a:r>
          </a:p>
          <a:p>
            <a:pPr marL="0" indent="0">
              <a:buNone/>
            </a:pPr>
            <a:endParaRPr lang="en-US" dirty="0"/>
          </a:p>
          <a:p>
            <a:pPr marL="0" indent="0">
              <a:buNone/>
            </a:pPr>
            <a:r>
              <a:rPr lang="en-US" dirty="0" smtClean="0"/>
              <a:t>	How many items are in the vector ‘p’?</a:t>
            </a:r>
          </a:p>
          <a:p>
            <a:pPr marL="0" indent="0">
              <a:buNone/>
            </a:pPr>
            <a:endParaRPr lang="en-US" dirty="0" smtClean="0"/>
          </a:p>
          <a:p>
            <a:pPr marL="0" indent="0">
              <a:buNone/>
            </a:pPr>
            <a:endParaRPr lang="en-US" dirty="0"/>
          </a:p>
          <a:p>
            <a:pPr marL="0" indent="0">
              <a:buNone/>
            </a:pPr>
            <a:r>
              <a:rPr lang="en-US" dirty="0" smtClean="0"/>
              <a:t>	How many unique values are in ‘p’?</a:t>
            </a:r>
          </a:p>
        </p:txBody>
      </p:sp>
    </p:spTree>
    <p:extLst>
      <p:ext uri="{BB962C8B-B14F-4D97-AF65-F5344CB8AC3E}">
        <p14:creationId xmlns:p14="http://schemas.microsoft.com/office/powerpoint/2010/main" val="152984431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we’ve learned so far…</a:t>
            </a:r>
            <a:endParaRPr lang="en-US" dirty="0"/>
          </a:p>
        </p:txBody>
      </p:sp>
      <p:sp>
        <p:nvSpPr>
          <p:cNvPr id="3" name="Content Placeholder 2"/>
          <p:cNvSpPr>
            <a:spLocks noGrp="1"/>
          </p:cNvSpPr>
          <p:nvPr>
            <p:ph idx="1"/>
          </p:nvPr>
        </p:nvSpPr>
        <p:spPr/>
        <p:txBody>
          <a:bodyPr/>
          <a:lstStyle/>
          <a:p>
            <a:pPr marL="0" indent="0">
              <a:buNone/>
            </a:pPr>
            <a:r>
              <a:rPr lang="en-US" dirty="0" smtClean="0"/>
              <a:t>c(10, 11, 10, 8, 6, 12, 11, 8, 10, 6, 10, 11) -&gt; p</a:t>
            </a:r>
          </a:p>
          <a:p>
            <a:pPr marL="0" indent="0">
              <a:buNone/>
            </a:pPr>
            <a:endParaRPr lang="en-US" dirty="0"/>
          </a:p>
          <a:p>
            <a:pPr marL="0" indent="0">
              <a:buNone/>
            </a:pPr>
            <a:r>
              <a:rPr lang="en-US" dirty="0" smtClean="0"/>
              <a:t>	How many items are in the vector ‘p’?</a:t>
            </a:r>
          </a:p>
          <a:p>
            <a:pPr marL="0" indent="0">
              <a:buNone/>
            </a:pPr>
            <a:r>
              <a:rPr lang="en-US" dirty="0" smtClean="0"/>
              <a:t>		length(p)</a:t>
            </a:r>
          </a:p>
          <a:p>
            <a:pPr marL="0" indent="0">
              <a:buNone/>
            </a:pPr>
            <a:r>
              <a:rPr lang="en-US" dirty="0" smtClean="0"/>
              <a:t>			[1] 12</a:t>
            </a:r>
            <a:endParaRPr lang="en-US" dirty="0"/>
          </a:p>
          <a:p>
            <a:pPr marL="0" indent="0">
              <a:buNone/>
            </a:pPr>
            <a:r>
              <a:rPr lang="en-US" dirty="0" smtClean="0"/>
              <a:t>	How many unique values are in ‘p’?</a:t>
            </a:r>
          </a:p>
        </p:txBody>
      </p:sp>
    </p:spTree>
    <p:extLst>
      <p:ext uri="{BB962C8B-B14F-4D97-AF65-F5344CB8AC3E}">
        <p14:creationId xmlns:p14="http://schemas.microsoft.com/office/powerpoint/2010/main" val="44285943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we’ve learned so far…</a:t>
            </a:r>
            <a:endParaRPr lang="en-US" dirty="0"/>
          </a:p>
        </p:txBody>
      </p:sp>
      <p:sp>
        <p:nvSpPr>
          <p:cNvPr id="3" name="Content Placeholder 2"/>
          <p:cNvSpPr>
            <a:spLocks noGrp="1"/>
          </p:cNvSpPr>
          <p:nvPr>
            <p:ph idx="1"/>
          </p:nvPr>
        </p:nvSpPr>
        <p:spPr/>
        <p:txBody>
          <a:bodyPr/>
          <a:lstStyle/>
          <a:p>
            <a:pPr marL="0" indent="0">
              <a:buNone/>
            </a:pPr>
            <a:r>
              <a:rPr lang="en-US" dirty="0" smtClean="0"/>
              <a:t>c(10, 11, 10, 8, 6, 12, 11, 8, 10, 6, 10, 11) -&gt; p</a:t>
            </a:r>
          </a:p>
          <a:p>
            <a:pPr marL="0" indent="0">
              <a:buNone/>
            </a:pPr>
            <a:endParaRPr lang="en-US" dirty="0"/>
          </a:p>
          <a:p>
            <a:pPr marL="0" indent="0">
              <a:buNone/>
            </a:pPr>
            <a:r>
              <a:rPr lang="en-US" dirty="0" smtClean="0"/>
              <a:t>	How many items are in the vector ‘p’?</a:t>
            </a:r>
          </a:p>
          <a:p>
            <a:pPr marL="0" indent="0">
              <a:buNone/>
            </a:pPr>
            <a:r>
              <a:rPr lang="en-US" dirty="0" smtClean="0"/>
              <a:t>		length(p)</a:t>
            </a:r>
          </a:p>
          <a:p>
            <a:pPr marL="0" indent="0">
              <a:buNone/>
            </a:pPr>
            <a:r>
              <a:rPr lang="en-US" dirty="0" smtClean="0"/>
              <a:t>			[1] 12</a:t>
            </a:r>
            <a:endParaRPr lang="en-US" dirty="0"/>
          </a:p>
          <a:p>
            <a:pPr marL="0" indent="0">
              <a:buNone/>
            </a:pPr>
            <a:r>
              <a:rPr lang="en-US" dirty="0" smtClean="0"/>
              <a:t>	How many unique values are in ‘p’?</a:t>
            </a:r>
          </a:p>
          <a:p>
            <a:pPr marL="0" indent="0">
              <a:buNone/>
            </a:pPr>
            <a:r>
              <a:rPr lang="en-US" dirty="0"/>
              <a:t>	</a:t>
            </a:r>
            <a:r>
              <a:rPr lang="en-US" dirty="0" smtClean="0"/>
              <a:t>	length(levels(</a:t>
            </a:r>
            <a:r>
              <a:rPr lang="en-US" dirty="0" err="1" smtClean="0"/>
              <a:t>as.factor</a:t>
            </a:r>
            <a:r>
              <a:rPr lang="en-US" dirty="0" smtClean="0"/>
              <a:t>(p)))</a:t>
            </a:r>
          </a:p>
        </p:txBody>
      </p:sp>
    </p:spTree>
    <p:extLst>
      <p:ext uri="{BB962C8B-B14F-4D97-AF65-F5344CB8AC3E}">
        <p14:creationId xmlns:p14="http://schemas.microsoft.com/office/powerpoint/2010/main" val="76388416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first R weirdness</a:t>
            </a:r>
            <a:endParaRPr lang="en-US" dirty="0"/>
          </a:p>
        </p:txBody>
      </p:sp>
      <p:sp>
        <p:nvSpPr>
          <p:cNvPr id="3" name="Content Placeholder 2"/>
          <p:cNvSpPr>
            <a:spLocks noGrp="1"/>
          </p:cNvSpPr>
          <p:nvPr>
            <p:ph idx="1"/>
          </p:nvPr>
        </p:nvSpPr>
        <p:spPr/>
        <p:txBody>
          <a:bodyPr/>
          <a:lstStyle/>
          <a:p>
            <a:pPr marL="0" indent="0">
              <a:buNone/>
            </a:pPr>
            <a:r>
              <a:rPr lang="en-US" dirty="0" err="1" smtClean="0"/>
              <a:t>as.factor</a:t>
            </a:r>
            <a:r>
              <a:rPr lang="en-US" dirty="0" smtClean="0"/>
              <a:t>(p) -&gt; p</a:t>
            </a:r>
          </a:p>
          <a:p>
            <a:pPr marL="0" indent="0">
              <a:buNone/>
            </a:pPr>
            <a:endParaRPr lang="en-US" dirty="0"/>
          </a:p>
          <a:p>
            <a:pPr marL="0" indent="0">
              <a:buNone/>
            </a:pPr>
            <a:r>
              <a:rPr lang="en-US" dirty="0" err="1" smtClean="0"/>
              <a:t>as.numeric</a:t>
            </a:r>
            <a:r>
              <a:rPr lang="en-US" dirty="0" smtClean="0"/>
              <a:t>(p)</a:t>
            </a:r>
          </a:p>
          <a:p>
            <a:pPr marL="0" indent="0">
              <a:buNone/>
            </a:pPr>
            <a:r>
              <a:rPr lang="en-US" dirty="0"/>
              <a:t>	</a:t>
            </a:r>
            <a:r>
              <a:rPr lang="en-US" dirty="0" smtClean="0"/>
              <a:t>What happened??</a:t>
            </a:r>
            <a:endParaRPr lang="en-US" dirty="0"/>
          </a:p>
        </p:txBody>
      </p:sp>
    </p:spTree>
    <p:extLst>
      <p:ext uri="{BB962C8B-B14F-4D97-AF65-F5344CB8AC3E}">
        <p14:creationId xmlns:p14="http://schemas.microsoft.com/office/powerpoint/2010/main" val="326896400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first R weirdness</a:t>
            </a:r>
            <a:endParaRPr lang="en-US" dirty="0"/>
          </a:p>
        </p:txBody>
      </p:sp>
      <p:sp>
        <p:nvSpPr>
          <p:cNvPr id="3" name="Content Placeholder 2"/>
          <p:cNvSpPr>
            <a:spLocks noGrp="1"/>
          </p:cNvSpPr>
          <p:nvPr>
            <p:ph idx="1"/>
          </p:nvPr>
        </p:nvSpPr>
        <p:spPr/>
        <p:txBody>
          <a:bodyPr/>
          <a:lstStyle/>
          <a:p>
            <a:pPr marL="0" indent="0">
              <a:buNone/>
            </a:pPr>
            <a:r>
              <a:rPr lang="en-US" dirty="0" err="1" smtClean="0"/>
              <a:t>as.factor</a:t>
            </a:r>
            <a:r>
              <a:rPr lang="en-US" dirty="0" smtClean="0"/>
              <a:t>(p) -&gt; p</a:t>
            </a:r>
          </a:p>
          <a:p>
            <a:pPr marL="0" indent="0">
              <a:buNone/>
            </a:pPr>
            <a:endParaRPr lang="en-US" dirty="0"/>
          </a:p>
          <a:p>
            <a:pPr marL="0" indent="0">
              <a:buNone/>
            </a:pPr>
            <a:r>
              <a:rPr lang="en-US" dirty="0" err="1" smtClean="0"/>
              <a:t>as.numeric</a:t>
            </a:r>
            <a:r>
              <a:rPr lang="en-US" dirty="0" smtClean="0"/>
              <a:t>(p)</a:t>
            </a:r>
          </a:p>
          <a:p>
            <a:pPr marL="0" indent="0">
              <a:buNone/>
            </a:pPr>
            <a:r>
              <a:rPr lang="en-US" dirty="0" smtClean="0"/>
              <a:t>	[1]  3  4  3  2  1  5  4  2  3  1  3  4</a:t>
            </a:r>
          </a:p>
          <a:p>
            <a:pPr marL="0" indent="0">
              <a:buNone/>
            </a:pPr>
            <a:r>
              <a:rPr lang="en-US" sz="2800" dirty="0" smtClean="0"/>
              <a:t>		( 10 11 10 8 6 12 11 8 10 6 10 11)</a:t>
            </a:r>
            <a:endParaRPr lang="en-US" sz="2800" dirty="0"/>
          </a:p>
          <a:p>
            <a:pPr marL="0" indent="0">
              <a:buNone/>
            </a:pPr>
            <a:r>
              <a:rPr lang="en-US" dirty="0" smtClean="0"/>
              <a:t>When you try to change a factor directly into numeric mode, the factors are replaced by their “order”.  How could we avoid this?</a:t>
            </a:r>
            <a:endParaRPr lang="en-US" dirty="0"/>
          </a:p>
        </p:txBody>
      </p:sp>
    </p:spTree>
    <p:extLst>
      <p:ext uri="{BB962C8B-B14F-4D97-AF65-F5344CB8AC3E}">
        <p14:creationId xmlns:p14="http://schemas.microsoft.com/office/powerpoint/2010/main" val="252030299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first R weirdness</a:t>
            </a:r>
            <a:endParaRPr lang="en-US" dirty="0"/>
          </a:p>
        </p:txBody>
      </p:sp>
      <p:sp>
        <p:nvSpPr>
          <p:cNvPr id="3" name="Content Placeholder 2"/>
          <p:cNvSpPr>
            <a:spLocks noGrp="1"/>
          </p:cNvSpPr>
          <p:nvPr>
            <p:ph idx="1"/>
          </p:nvPr>
        </p:nvSpPr>
        <p:spPr/>
        <p:txBody>
          <a:bodyPr/>
          <a:lstStyle/>
          <a:p>
            <a:pPr marL="0" indent="0">
              <a:buNone/>
            </a:pPr>
            <a:r>
              <a:rPr lang="en-US" dirty="0" err="1" smtClean="0"/>
              <a:t>as.numeric</a:t>
            </a:r>
            <a:r>
              <a:rPr lang="en-US" dirty="0" smtClean="0"/>
              <a:t>(</a:t>
            </a:r>
            <a:r>
              <a:rPr lang="en-US" dirty="0" err="1" smtClean="0"/>
              <a:t>as.character</a:t>
            </a:r>
            <a:r>
              <a:rPr lang="en-US" dirty="0" smtClean="0"/>
              <a:t>(p))</a:t>
            </a:r>
          </a:p>
        </p:txBody>
      </p:sp>
    </p:spTree>
    <p:extLst>
      <p:ext uri="{BB962C8B-B14F-4D97-AF65-F5344CB8AC3E}">
        <p14:creationId xmlns:p14="http://schemas.microsoft.com/office/powerpoint/2010/main" val="330261750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first R weirdness</a:t>
            </a:r>
            <a:endParaRPr lang="en-US" dirty="0"/>
          </a:p>
        </p:txBody>
      </p:sp>
      <p:sp>
        <p:nvSpPr>
          <p:cNvPr id="3" name="Content Placeholder 2"/>
          <p:cNvSpPr>
            <a:spLocks noGrp="1"/>
          </p:cNvSpPr>
          <p:nvPr>
            <p:ph idx="1"/>
          </p:nvPr>
        </p:nvSpPr>
        <p:spPr/>
        <p:txBody>
          <a:bodyPr/>
          <a:lstStyle/>
          <a:p>
            <a:pPr marL="0" indent="0">
              <a:buNone/>
            </a:pPr>
            <a:r>
              <a:rPr lang="en-US" dirty="0" err="1" smtClean="0"/>
              <a:t>as.numeric</a:t>
            </a:r>
            <a:r>
              <a:rPr lang="en-US" dirty="0" smtClean="0"/>
              <a:t>(</a:t>
            </a:r>
            <a:r>
              <a:rPr lang="en-US" dirty="0" err="1" smtClean="0"/>
              <a:t>as.character</a:t>
            </a:r>
            <a:r>
              <a:rPr lang="en-US" dirty="0" smtClean="0"/>
              <a:t>(p))</a:t>
            </a:r>
          </a:p>
          <a:p>
            <a:pPr marL="0" indent="0">
              <a:buNone/>
            </a:pPr>
            <a:endParaRPr lang="en-US" dirty="0"/>
          </a:p>
          <a:p>
            <a:pPr marL="0" indent="0">
              <a:buNone/>
            </a:pPr>
            <a:r>
              <a:rPr lang="en-US" dirty="0" smtClean="0"/>
              <a:t>What if we want to change the order of the levels?</a:t>
            </a:r>
            <a:endParaRPr lang="en-US" dirty="0"/>
          </a:p>
        </p:txBody>
      </p:sp>
    </p:spTree>
    <p:extLst>
      <p:ext uri="{BB962C8B-B14F-4D97-AF65-F5344CB8AC3E}">
        <p14:creationId xmlns:p14="http://schemas.microsoft.com/office/powerpoint/2010/main" val="396668557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first R weirdness</a:t>
            </a:r>
            <a:endParaRPr lang="en-US" dirty="0"/>
          </a:p>
        </p:txBody>
      </p:sp>
      <p:sp>
        <p:nvSpPr>
          <p:cNvPr id="3" name="Content Placeholder 2"/>
          <p:cNvSpPr>
            <a:spLocks noGrp="1"/>
          </p:cNvSpPr>
          <p:nvPr>
            <p:ph idx="1"/>
          </p:nvPr>
        </p:nvSpPr>
        <p:spPr/>
        <p:txBody>
          <a:bodyPr/>
          <a:lstStyle/>
          <a:p>
            <a:pPr marL="0" indent="0">
              <a:buNone/>
            </a:pPr>
            <a:r>
              <a:rPr lang="en-US" dirty="0" err="1" smtClean="0"/>
              <a:t>as.numeric</a:t>
            </a:r>
            <a:r>
              <a:rPr lang="en-US" dirty="0" smtClean="0"/>
              <a:t>(</a:t>
            </a:r>
            <a:r>
              <a:rPr lang="en-US" dirty="0" err="1" smtClean="0"/>
              <a:t>as.character</a:t>
            </a:r>
            <a:r>
              <a:rPr lang="en-US" dirty="0" smtClean="0"/>
              <a:t>(p))</a:t>
            </a:r>
          </a:p>
          <a:p>
            <a:pPr marL="0" indent="0">
              <a:buNone/>
            </a:pPr>
            <a:endParaRPr lang="en-US" dirty="0"/>
          </a:p>
          <a:p>
            <a:pPr marL="0" indent="0">
              <a:buNone/>
            </a:pPr>
            <a:r>
              <a:rPr lang="en-US" dirty="0" smtClean="0"/>
              <a:t>What if we want to change the order of the levels?</a:t>
            </a:r>
          </a:p>
          <a:p>
            <a:pPr marL="0" indent="0">
              <a:buNone/>
            </a:pPr>
            <a:r>
              <a:rPr lang="en-US" dirty="0"/>
              <a:t>	</a:t>
            </a:r>
            <a:r>
              <a:rPr lang="en-US" dirty="0" smtClean="0"/>
              <a:t>factor(p, levels=c(‘6’, ‘8’, ‘10’, ‘12’, ‘11’)) -&gt; p</a:t>
            </a:r>
          </a:p>
          <a:p>
            <a:pPr marL="0" indent="0">
              <a:buNone/>
            </a:pPr>
            <a:r>
              <a:rPr lang="en-US" dirty="0"/>
              <a:t>	</a:t>
            </a:r>
            <a:endParaRPr lang="en-US" dirty="0" smtClean="0"/>
          </a:p>
          <a:p>
            <a:pPr marL="0" indent="0">
              <a:buNone/>
            </a:pPr>
            <a:r>
              <a:rPr lang="en-US" dirty="0"/>
              <a:t>	</a:t>
            </a:r>
            <a:r>
              <a:rPr lang="en-US" dirty="0" smtClean="0"/>
              <a:t>levels(p) </a:t>
            </a:r>
            <a:endParaRPr lang="en-US" dirty="0"/>
          </a:p>
        </p:txBody>
      </p:sp>
    </p:spTree>
    <p:extLst>
      <p:ext uri="{BB962C8B-B14F-4D97-AF65-F5344CB8AC3E}">
        <p14:creationId xmlns:p14="http://schemas.microsoft.com/office/powerpoint/2010/main" val="30706146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 next time)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Downloading and installing external packages</a:t>
            </a:r>
          </a:p>
          <a:p>
            <a:pPr marL="0" indent="0">
              <a:buNone/>
            </a:pPr>
            <a:endParaRPr lang="en-US" sz="2400" dirty="0"/>
          </a:p>
          <a:p>
            <a:pPr marL="0" indent="0">
              <a:buNone/>
            </a:pPr>
            <a:r>
              <a:rPr lang="en-US" sz="2400" dirty="0" smtClean="0"/>
              <a:t>Common statistical tests</a:t>
            </a:r>
          </a:p>
          <a:p>
            <a:pPr marL="0" indent="0">
              <a:buNone/>
            </a:pPr>
            <a:r>
              <a:rPr lang="en-US" sz="2400" dirty="0"/>
              <a:t>	</a:t>
            </a:r>
            <a:r>
              <a:rPr lang="en-US" sz="2400" dirty="0" smtClean="0"/>
              <a:t>correlation, </a:t>
            </a:r>
            <a:r>
              <a:rPr lang="en-US" sz="2400" dirty="0" smtClean="0"/>
              <a:t>simple linear regression, t</a:t>
            </a:r>
            <a:r>
              <a:rPr lang="en-US" sz="2400" dirty="0" smtClean="0"/>
              <a:t>-tests, ANOVA</a:t>
            </a:r>
          </a:p>
          <a:p>
            <a:pPr marL="0" indent="0">
              <a:buNone/>
            </a:pPr>
            <a:endParaRPr lang="en-US" sz="2400" dirty="0"/>
          </a:p>
          <a:p>
            <a:pPr marL="0" indent="0">
              <a:buNone/>
            </a:pPr>
            <a:r>
              <a:rPr lang="en-US" sz="2400" dirty="0" smtClean="0"/>
              <a:t>Graphing</a:t>
            </a:r>
          </a:p>
          <a:p>
            <a:pPr marL="0" indent="0">
              <a:buNone/>
            </a:pPr>
            <a:r>
              <a:rPr lang="en-US" sz="2400" dirty="0"/>
              <a:t>	</a:t>
            </a:r>
            <a:r>
              <a:rPr lang="en-US" sz="2400" dirty="0" smtClean="0"/>
              <a:t>R makes </a:t>
            </a:r>
            <a:r>
              <a:rPr lang="en-US" sz="2400" i="1" dirty="0" smtClean="0"/>
              <a:t>really</a:t>
            </a:r>
            <a:r>
              <a:rPr lang="en-US" sz="2400" dirty="0" smtClean="0"/>
              <a:t> beautiful graphs, and is </a:t>
            </a:r>
            <a:r>
              <a:rPr lang="en-US" sz="2400" i="1" dirty="0" smtClean="0"/>
              <a:t>very </a:t>
            </a:r>
            <a:r>
              <a:rPr lang="en-US" sz="2400" dirty="0" smtClean="0"/>
              <a:t>flexible</a:t>
            </a:r>
          </a:p>
          <a:p>
            <a:pPr marL="0" indent="0">
              <a:buNone/>
            </a:pPr>
            <a:r>
              <a:rPr lang="en-US" sz="2400" dirty="0"/>
              <a:t>	</a:t>
            </a:r>
            <a:endParaRPr lang="en-US" sz="2400" dirty="0" smtClean="0"/>
          </a:p>
        </p:txBody>
      </p:sp>
    </p:spTree>
    <p:extLst>
      <p:ext uri="{BB962C8B-B14F-4D97-AF65-F5344CB8AC3E}">
        <p14:creationId xmlns:p14="http://schemas.microsoft.com/office/powerpoint/2010/main" val="371742920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factors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Factors may make more sense if we give our categories names </a:t>
            </a:r>
            <a:r>
              <a:rPr lang="en-US" sz="2400" i="1" dirty="0" smtClean="0"/>
              <a:t>other</a:t>
            </a:r>
            <a:r>
              <a:rPr lang="en-US" sz="2400" dirty="0" smtClean="0"/>
              <a:t> than numbers.</a:t>
            </a:r>
          </a:p>
          <a:p>
            <a:pPr marL="0" indent="0">
              <a:buNone/>
            </a:pPr>
            <a:endParaRPr lang="en-US" sz="2000" dirty="0"/>
          </a:p>
          <a:p>
            <a:pPr marL="0" indent="0">
              <a:buNone/>
            </a:pPr>
            <a:r>
              <a:rPr lang="en-US" sz="2000" dirty="0" smtClean="0"/>
              <a:t>Try this:</a:t>
            </a:r>
          </a:p>
          <a:p>
            <a:pPr marL="0" indent="0">
              <a:buNone/>
            </a:pPr>
            <a:endParaRPr lang="en-US" sz="2000" dirty="0" smtClean="0"/>
          </a:p>
          <a:p>
            <a:pPr marL="0" indent="0">
              <a:buNone/>
            </a:pPr>
            <a:r>
              <a:rPr lang="en-US" sz="2000" dirty="0" err="1" smtClean="0"/>
              <a:t>mycolors</a:t>
            </a:r>
            <a:r>
              <a:rPr lang="en-US" sz="2000" dirty="0" smtClean="0"/>
              <a:t> = c(‘blue’, ‘yellow’, ‘green’, ‘purple’, ‘</a:t>
            </a:r>
            <a:r>
              <a:rPr lang="en-US" sz="2000" dirty="0" smtClean="0"/>
              <a:t>red’)</a:t>
            </a:r>
            <a:endParaRPr lang="en-US" sz="2000" dirty="0" smtClean="0"/>
          </a:p>
          <a:p>
            <a:pPr marL="0" indent="0">
              <a:buNone/>
            </a:pPr>
            <a:endParaRPr lang="en-US" sz="2000" dirty="0" smtClean="0"/>
          </a:p>
          <a:p>
            <a:pPr marL="0" indent="0">
              <a:buNone/>
            </a:pPr>
            <a:r>
              <a:rPr lang="en-US" sz="2000" dirty="0" smtClean="0"/>
              <a:t>class(</a:t>
            </a:r>
            <a:r>
              <a:rPr lang="en-US" sz="2000" dirty="0" err="1" smtClean="0"/>
              <a:t>mycolors</a:t>
            </a:r>
            <a:r>
              <a:rPr lang="en-US" sz="2000" dirty="0" smtClean="0"/>
              <a:t>)</a:t>
            </a:r>
          </a:p>
          <a:p>
            <a:pPr marL="0" indent="0">
              <a:buNone/>
            </a:pPr>
            <a:endParaRPr lang="en-US" sz="2000" dirty="0"/>
          </a:p>
          <a:p>
            <a:pPr marL="0" indent="0">
              <a:buNone/>
            </a:pPr>
            <a:r>
              <a:rPr lang="en-US" sz="2000" dirty="0" smtClean="0"/>
              <a:t>factor(</a:t>
            </a:r>
            <a:r>
              <a:rPr lang="en-US" sz="2000" dirty="0" err="1" smtClean="0"/>
              <a:t>mycolors</a:t>
            </a:r>
            <a:r>
              <a:rPr lang="en-US" sz="2000" dirty="0" smtClean="0"/>
              <a:t>, levels=c(‘red’, ‘yellow’, ‘green’, ‘blue’, ‘purple’)) -&gt; </a:t>
            </a:r>
            <a:r>
              <a:rPr lang="en-US" sz="2000" dirty="0" err="1" smtClean="0"/>
              <a:t>mycolors</a:t>
            </a:r>
            <a:endParaRPr lang="en-US" sz="2000" dirty="0" smtClean="0"/>
          </a:p>
          <a:p>
            <a:pPr marL="0" indent="0">
              <a:buNone/>
            </a:pPr>
            <a:endParaRPr lang="en-US" sz="2000" dirty="0"/>
          </a:p>
          <a:p>
            <a:pPr marL="0" indent="0">
              <a:buNone/>
            </a:pPr>
            <a:r>
              <a:rPr lang="en-US" sz="2000" dirty="0" smtClean="0"/>
              <a:t>class(</a:t>
            </a:r>
            <a:r>
              <a:rPr lang="en-US" sz="2000" dirty="0" err="1" smtClean="0"/>
              <a:t>mycolors</a:t>
            </a:r>
            <a:r>
              <a:rPr lang="en-US" sz="2000" dirty="0" smtClean="0"/>
              <a:t>)</a:t>
            </a:r>
          </a:p>
          <a:p>
            <a:pPr marL="0" indent="0">
              <a:buNone/>
            </a:pPr>
            <a:r>
              <a:rPr lang="en-US" sz="2000" dirty="0" smtClean="0"/>
              <a:t>levels(</a:t>
            </a:r>
            <a:r>
              <a:rPr lang="en-US" sz="2000" dirty="0" err="1" smtClean="0"/>
              <a:t>mycolors</a:t>
            </a:r>
            <a:r>
              <a:rPr lang="en-US" sz="2000" dirty="0" smtClean="0"/>
              <a:t>)</a:t>
            </a:r>
            <a:endParaRPr lang="en-US" sz="2000" dirty="0"/>
          </a:p>
          <a:p>
            <a:pPr marL="0" indent="0">
              <a:buNone/>
            </a:pPr>
            <a:endParaRPr lang="en-US" sz="2000" dirty="0"/>
          </a:p>
        </p:txBody>
      </p:sp>
    </p:spTree>
    <p:extLst>
      <p:ext uri="{BB962C8B-B14F-4D97-AF65-F5344CB8AC3E}">
        <p14:creationId xmlns:p14="http://schemas.microsoft.com/office/powerpoint/2010/main" val="360649472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stock</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Objects and operations</a:t>
            </a:r>
          </a:p>
          <a:p>
            <a:pPr marL="0" indent="0">
              <a:buNone/>
            </a:pPr>
            <a:r>
              <a:rPr lang="en-US" dirty="0"/>
              <a:t>	</a:t>
            </a:r>
            <a:r>
              <a:rPr lang="en-US" dirty="0" smtClean="0"/>
              <a:t>values				e.g.	‘1’</a:t>
            </a:r>
          </a:p>
          <a:p>
            <a:pPr marL="0" indent="0">
              <a:buNone/>
            </a:pPr>
            <a:r>
              <a:rPr lang="en-US" dirty="0"/>
              <a:t>	</a:t>
            </a:r>
            <a:r>
              <a:rPr lang="en-US" dirty="0" smtClean="0"/>
              <a:t>vectors					c(‘1’, ‘4’, ‘a’, ‘word’)</a:t>
            </a:r>
          </a:p>
          <a:p>
            <a:pPr marL="0" indent="0">
              <a:buNone/>
            </a:pPr>
            <a:r>
              <a:rPr lang="en-US" dirty="0"/>
              <a:t>	</a:t>
            </a:r>
            <a:r>
              <a:rPr lang="en-US" dirty="0" smtClean="0"/>
              <a:t>functions				</a:t>
            </a:r>
            <a:r>
              <a:rPr lang="en-US" dirty="0" err="1" smtClean="0"/>
              <a:t>as.factor</a:t>
            </a:r>
            <a:r>
              <a:rPr lang="en-US" dirty="0" smtClean="0"/>
              <a:t>(x)</a:t>
            </a:r>
          </a:p>
          <a:p>
            <a:pPr marL="0" indent="0">
              <a:buNone/>
            </a:pPr>
            <a:r>
              <a:rPr lang="en-US" dirty="0"/>
              <a:t>	</a:t>
            </a:r>
            <a:r>
              <a:rPr lang="en-US" dirty="0" smtClean="0"/>
              <a:t>variable assignment		=, -&gt;, &lt;-</a:t>
            </a:r>
          </a:p>
          <a:p>
            <a:pPr marL="0" indent="0">
              <a:buNone/>
            </a:pPr>
            <a:endParaRPr lang="en-US" dirty="0" smtClean="0"/>
          </a:p>
          <a:p>
            <a:pPr marL="0" indent="0">
              <a:buNone/>
            </a:pPr>
            <a:r>
              <a:rPr lang="en-US" dirty="0" smtClean="0"/>
              <a:t>Data types (‘classes’)</a:t>
            </a:r>
          </a:p>
          <a:p>
            <a:pPr marL="0" indent="0">
              <a:buNone/>
            </a:pPr>
            <a:r>
              <a:rPr lang="en-US" dirty="0" smtClean="0"/>
              <a:t>	numeric					8</a:t>
            </a:r>
          </a:p>
          <a:p>
            <a:pPr marL="0" indent="0">
              <a:buNone/>
            </a:pPr>
            <a:r>
              <a:rPr lang="en-US" dirty="0"/>
              <a:t>	</a:t>
            </a:r>
            <a:r>
              <a:rPr lang="en-US" dirty="0" smtClean="0"/>
              <a:t>character					‘8’, ‘x’, ‘female’</a:t>
            </a:r>
          </a:p>
          <a:p>
            <a:pPr marL="0" indent="0">
              <a:buNone/>
            </a:pPr>
            <a:r>
              <a:rPr lang="en-US" dirty="0"/>
              <a:t>	</a:t>
            </a:r>
            <a:r>
              <a:rPr lang="en-US" dirty="0" smtClean="0"/>
              <a:t>factor						‘8’, ‘x’, ‘female’</a:t>
            </a:r>
          </a:p>
          <a:p>
            <a:pPr marL="0" indent="0">
              <a:buNone/>
            </a:pPr>
            <a:r>
              <a:rPr lang="en-US" dirty="0"/>
              <a:t>	</a:t>
            </a:r>
            <a:r>
              <a:rPr lang="en-US" dirty="0" smtClean="0"/>
              <a:t>	</a:t>
            </a:r>
            <a:r>
              <a:rPr lang="en-US" dirty="0" smtClean="0">
                <a:sym typeface="Wingdings"/>
              </a:rPr>
              <a:t> the difference between strings of characters and 					factors is that factors have </a:t>
            </a:r>
            <a:r>
              <a:rPr lang="en-US" b="1" dirty="0" smtClean="0">
                <a:sym typeface="Wingdings"/>
              </a:rPr>
              <a:t>one of a set </a:t>
            </a:r>
            <a:r>
              <a:rPr lang="en-US" dirty="0" smtClean="0">
                <a:sym typeface="Wingdings"/>
              </a:rPr>
              <a:t>of fixed values</a:t>
            </a:r>
          </a:p>
          <a:p>
            <a:pPr marL="0" indent="0">
              <a:buNone/>
            </a:pPr>
            <a:r>
              <a:rPr lang="en-US" dirty="0">
                <a:sym typeface="Wingdings"/>
              </a:rPr>
              <a:t>	</a:t>
            </a:r>
            <a:r>
              <a:rPr lang="en-US" dirty="0" smtClean="0">
                <a:sym typeface="Wingdings"/>
              </a:rPr>
              <a:t>		e.g. ‘male’ vs. ‘female’</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1511254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useful functions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Type these commands in to see what they do:</a:t>
            </a:r>
          </a:p>
          <a:p>
            <a:pPr marL="0" indent="0">
              <a:buNone/>
            </a:pPr>
            <a:endParaRPr lang="en-US" dirty="0" smtClean="0"/>
          </a:p>
          <a:p>
            <a:pPr marL="0" indent="0">
              <a:buNone/>
            </a:pPr>
            <a:r>
              <a:rPr lang="en-US" dirty="0"/>
              <a:t>	</a:t>
            </a:r>
            <a:r>
              <a:rPr lang="en-US" dirty="0" err="1" smtClean="0"/>
              <a:t>ls</a:t>
            </a:r>
            <a:r>
              <a:rPr lang="en-US" dirty="0" smtClean="0"/>
              <a:t>()</a:t>
            </a:r>
          </a:p>
          <a:p>
            <a:pPr marL="0" indent="0">
              <a:buNone/>
            </a:pPr>
            <a:r>
              <a:rPr lang="en-US" dirty="0" smtClean="0"/>
              <a:t>	table(p)</a:t>
            </a:r>
          </a:p>
          <a:p>
            <a:pPr marL="0" indent="0">
              <a:buNone/>
            </a:pPr>
            <a:r>
              <a:rPr lang="en-US" dirty="0" smtClean="0"/>
              <a:t>	unique(p)</a:t>
            </a:r>
          </a:p>
          <a:p>
            <a:pPr marL="0" indent="0">
              <a:buNone/>
            </a:pPr>
            <a:r>
              <a:rPr lang="en-US" dirty="0" smtClean="0"/>
              <a:t>	sort(p)</a:t>
            </a:r>
            <a:endParaRPr lang="en-US" dirty="0"/>
          </a:p>
          <a:p>
            <a:pPr marL="0" indent="0">
              <a:buNone/>
            </a:pPr>
            <a:r>
              <a:rPr lang="en-US" dirty="0" smtClean="0"/>
              <a:t>	mean(p)</a:t>
            </a:r>
          </a:p>
          <a:p>
            <a:pPr marL="0" indent="0">
              <a:buNone/>
            </a:pPr>
            <a:r>
              <a:rPr lang="en-US" dirty="0" smtClean="0"/>
              <a:t>	median(p)</a:t>
            </a:r>
          </a:p>
          <a:p>
            <a:pPr marL="0" indent="0">
              <a:buNone/>
            </a:pPr>
            <a:r>
              <a:rPr lang="en-US" dirty="0" smtClean="0"/>
              <a:t>	</a:t>
            </a:r>
            <a:r>
              <a:rPr lang="en-US" dirty="0" err="1" smtClean="0"/>
              <a:t>sd</a:t>
            </a:r>
            <a:r>
              <a:rPr lang="en-US" dirty="0" smtClean="0"/>
              <a:t>(p)</a:t>
            </a:r>
            <a:endParaRPr lang="en-US" dirty="0"/>
          </a:p>
          <a:p>
            <a:pPr marL="0" indent="0">
              <a:buNone/>
            </a:pPr>
            <a:endParaRPr lang="en-US" dirty="0" smtClean="0"/>
          </a:p>
          <a:p>
            <a:pPr marL="0" indent="0">
              <a:buNone/>
            </a:pPr>
            <a:r>
              <a:rPr lang="en-US" dirty="0"/>
              <a:t>	</a:t>
            </a:r>
            <a:r>
              <a:rPr lang="en-US" dirty="0" smtClean="0"/>
              <a:t>edit(p)</a:t>
            </a:r>
          </a:p>
          <a:p>
            <a:pPr marL="0" indent="0">
              <a:buNone/>
            </a:pPr>
            <a:endParaRPr lang="en-US" dirty="0"/>
          </a:p>
          <a:p>
            <a:pPr marL="0" indent="0">
              <a:buNone/>
            </a:pPr>
            <a:r>
              <a:rPr lang="en-US" dirty="0" smtClean="0"/>
              <a:t>	</a:t>
            </a:r>
            <a:r>
              <a:rPr lang="en-US" dirty="0" err="1" smtClean="0"/>
              <a:t>ls</a:t>
            </a:r>
            <a:endParaRPr lang="en-US" dirty="0" smtClean="0"/>
          </a:p>
        </p:txBody>
      </p:sp>
    </p:spTree>
    <p:extLst>
      <p:ext uri="{BB962C8B-B14F-4D97-AF65-F5344CB8AC3E}">
        <p14:creationId xmlns:p14="http://schemas.microsoft.com/office/powerpoint/2010/main" val="415457137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useful functions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Type these commands in to see what they do:</a:t>
            </a:r>
          </a:p>
          <a:p>
            <a:pPr marL="0" indent="0">
              <a:buNone/>
            </a:pPr>
            <a:endParaRPr lang="en-US" dirty="0" smtClean="0"/>
          </a:p>
          <a:p>
            <a:pPr marL="0" indent="0">
              <a:buNone/>
            </a:pPr>
            <a:r>
              <a:rPr lang="en-US" dirty="0"/>
              <a:t>	</a:t>
            </a:r>
            <a:r>
              <a:rPr lang="en-US" dirty="0" err="1" smtClean="0"/>
              <a:t>ls</a:t>
            </a:r>
            <a:r>
              <a:rPr lang="en-US" dirty="0" smtClean="0"/>
              <a:t>()					lists the objects currently in your workspace</a:t>
            </a:r>
          </a:p>
          <a:p>
            <a:pPr marL="0" indent="0">
              <a:buNone/>
            </a:pPr>
            <a:r>
              <a:rPr lang="en-US" dirty="0" smtClean="0"/>
              <a:t>	table(p)</a:t>
            </a:r>
          </a:p>
          <a:p>
            <a:pPr marL="0" indent="0">
              <a:buNone/>
            </a:pPr>
            <a:r>
              <a:rPr lang="en-US" dirty="0" smtClean="0"/>
              <a:t>	unique(p)</a:t>
            </a:r>
          </a:p>
          <a:p>
            <a:pPr marL="0" indent="0">
              <a:buNone/>
            </a:pPr>
            <a:r>
              <a:rPr lang="en-US" dirty="0" smtClean="0"/>
              <a:t>	sort(p)</a:t>
            </a:r>
            <a:endParaRPr lang="en-US" dirty="0"/>
          </a:p>
          <a:p>
            <a:pPr marL="0" indent="0">
              <a:buNone/>
            </a:pPr>
            <a:r>
              <a:rPr lang="en-US" dirty="0" smtClean="0"/>
              <a:t>	mean(p)</a:t>
            </a:r>
          </a:p>
          <a:p>
            <a:pPr marL="0" indent="0">
              <a:buNone/>
            </a:pPr>
            <a:r>
              <a:rPr lang="en-US" dirty="0" smtClean="0"/>
              <a:t>	median(p)						also useful: </a:t>
            </a:r>
            <a:r>
              <a:rPr lang="en-US" dirty="0" err="1" smtClean="0"/>
              <a:t>rm</a:t>
            </a:r>
            <a:r>
              <a:rPr lang="en-US" dirty="0" smtClean="0"/>
              <a:t>()  	(remove)</a:t>
            </a:r>
          </a:p>
          <a:p>
            <a:pPr marL="0" indent="0">
              <a:buNone/>
            </a:pPr>
            <a:r>
              <a:rPr lang="en-US" dirty="0" smtClean="0"/>
              <a:t>	</a:t>
            </a:r>
            <a:r>
              <a:rPr lang="en-US" dirty="0" err="1" smtClean="0"/>
              <a:t>sd</a:t>
            </a:r>
            <a:r>
              <a:rPr lang="en-US" dirty="0" smtClean="0"/>
              <a:t>(p)</a:t>
            </a:r>
            <a:endParaRPr lang="en-US" dirty="0"/>
          </a:p>
          <a:p>
            <a:pPr marL="0" indent="0">
              <a:buNone/>
            </a:pPr>
            <a:endParaRPr lang="en-US" dirty="0" smtClean="0"/>
          </a:p>
          <a:p>
            <a:pPr marL="0" indent="0">
              <a:buNone/>
            </a:pPr>
            <a:r>
              <a:rPr lang="en-US" dirty="0"/>
              <a:t>	</a:t>
            </a:r>
            <a:r>
              <a:rPr lang="en-US" dirty="0" smtClean="0"/>
              <a:t>edit(p)</a:t>
            </a:r>
          </a:p>
          <a:p>
            <a:pPr marL="0" indent="0">
              <a:buNone/>
            </a:pPr>
            <a:endParaRPr lang="en-US" dirty="0"/>
          </a:p>
          <a:p>
            <a:pPr marL="0" indent="0">
              <a:buNone/>
            </a:pPr>
            <a:r>
              <a:rPr lang="en-US" dirty="0" smtClean="0"/>
              <a:t>	</a:t>
            </a:r>
            <a:r>
              <a:rPr lang="en-US" dirty="0" err="1" smtClean="0"/>
              <a:t>ls</a:t>
            </a:r>
            <a:endParaRPr lang="en-US" dirty="0" smtClean="0"/>
          </a:p>
        </p:txBody>
      </p:sp>
      <p:sp>
        <p:nvSpPr>
          <p:cNvPr id="4" name="Rectangle 3"/>
          <p:cNvSpPr/>
          <p:nvPr/>
        </p:nvSpPr>
        <p:spPr>
          <a:xfrm>
            <a:off x="4565813" y="3680188"/>
            <a:ext cx="3576712" cy="846804"/>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993980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useful functions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Type these commands in to see what they do:</a:t>
            </a:r>
          </a:p>
          <a:p>
            <a:pPr marL="0" indent="0">
              <a:buNone/>
            </a:pPr>
            <a:endParaRPr lang="en-US" dirty="0" smtClean="0"/>
          </a:p>
          <a:p>
            <a:pPr marL="0" indent="0">
              <a:buNone/>
            </a:pPr>
            <a:r>
              <a:rPr lang="en-US" dirty="0"/>
              <a:t>	</a:t>
            </a:r>
            <a:r>
              <a:rPr lang="en-US" dirty="0" err="1" smtClean="0"/>
              <a:t>ls</a:t>
            </a:r>
            <a:r>
              <a:rPr lang="en-US" dirty="0" smtClean="0"/>
              <a:t>()					lists the objects currently in your workspace</a:t>
            </a:r>
          </a:p>
          <a:p>
            <a:pPr marL="0" indent="0">
              <a:buNone/>
            </a:pPr>
            <a:r>
              <a:rPr lang="en-US" dirty="0" smtClean="0"/>
              <a:t>	table(p)				creates a table of counts</a:t>
            </a:r>
          </a:p>
          <a:p>
            <a:pPr marL="0" indent="0">
              <a:buNone/>
            </a:pPr>
            <a:r>
              <a:rPr lang="en-US" dirty="0" smtClean="0"/>
              <a:t>	unique(p)</a:t>
            </a:r>
          </a:p>
          <a:p>
            <a:pPr marL="0" indent="0">
              <a:buNone/>
            </a:pPr>
            <a:r>
              <a:rPr lang="en-US" dirty="0" smtClean="0"/>
              <a:t>	sort(p)</a:t>
            </a:r>
            <a:endParaRPr lang="en-US" dirty="0"/>
          </a:p>
          <a:p>
            <a:pPr marL="0" indent="0">
              <a:buNone/>
            </a:pPr>
            <a:r>
              <a:rPr lang="en-US" dirty="0" smtClean="0"/>
              <a:t>	mean(p)</a:t>
            </a:r>
          </a:p>
          <a:p>
            <a:pPr marL="0" indent="0">
              <a:buNone/>
            </a:pPr>
            <a:r>
              <a:rPr lang="en-US" dirty="0" smtClean="0"/>
              <a:t>	median(p)			</a:t>
            </a:r>
          </a:p>
          <a:p>
            <a:pPr marL="0" indent="0">
              <a:buNone/>
            </a:pPr>
            <a:r>
              <a:rPr lang="en-US" dirty="0" smtClean="0"/>
              <a:t>	</a:t>
            </a:r>
            <a:r>
              <a:rPr lang="en-US" dirty="0" err="1" smtClean="0"/>
              <a:t>sd</a:t>
            </a:r>
            <a:r>
              <a:rPr lang="en-US" dirty="0" smtClean="0"/>
              <a:t>(p)</a:t>
            </a:r>
            <a:endParaRPr lang="en-US" dirty="0"/>
          </a:p>
          <a:p>
            <a:pPr marL="0" indent="0">
              <a:buNone/>
            </a:pPr>
            <a:endParaRPr lang="en-US" dirty="0" smtClean="0"/>
          </a:p>
          <a:p>
            <a:pPr marL="0" indent="0">
              <a:buNone/>
            </a:pPr>
            <a:r>
              <a:rPr lang="en-US" dirty="0"/>
              <a:t>	</a:t>
            </a:r>
            <a:r>
              <a:rPr lang="en-US" dirty="0" smtClean="0"/>
              <a:t>edit(p)</a:t>
            </a:r>
          </a:p>
          <a:p>
            <a:pPr marL="0" indent="0">
              <a:buNone/>
            </a:pPr>
            <a:endParaRPr lang="en-US" dirty="0"/>
          </a:p>
          <a:p>
            <a:pPr marL="0" indent="0">
              <a:buNone/>
            </a:pPr>
            <a:r>
              <a:rPr lang="en-US" dirty="0" smtClean="0"/>
              <a:t>	</a:t>
            </a:r>
            <a:r>
              <a:rPr lang="en-US" dirty="0" err="1" smtClean="0"/>
              <a:t>ls</a:t>
            </a:r>
            <a:endParaRPr lang="en-US" dirty="0" smtClean="0"/>
          </a:p>
        </p:txBody>
      </p:sp>
    </p:spTree>
    <p:extLst>
      <p:ext uri="{BB962C8B-B14F-4D97-AF65-F5344CB8AC3E}">
        <p14:creationId xmlns:p14="http://schemas.microsoft.com/office/powerpoint/2010/main" val="326067158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useful functions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Type these commands in to see what they do:</a:t>
            </a:r>
          </a:p>
          <a:p>
            <a:pPr marL="0" indent="0">
              <a:buNone/>
            </a:pPr>
            <a:endParaRPr lang="en-US" dirty="0" smtClean="0"/>
          </a:p>
          <a:p>
            <a:pPr marL="0" indent="0">
              <a:buNone/>
            </a:pPr>
            <a:r>
              <a:rPr lang="en-US" dirty="0"/>
              <a:t>	</a:t>
            </a:r>
            <a:r>
              <a:rPr lang="en-US" dirty="0" err="1" smtClean="0"/>
              <a:t>ls</a:t>
            </a:r>
            <a:r>
              <a:rPr lang="en-US" dirty="0" smtClean="0"/>
              <a:t>()					lists the objects currently in your workspace</a:t>
            </a:r>
          </a:p>
          <a:p>
            <a:pPr marL="0" indent="0">
              <a:buNone/>
            </a:pPr>
            <a:r>
              <a:rPr lang="en-US" dirty="0" smtClean="0"/>
              <a:t>	table(p)				creates a table of counts</a:t>
            </a:r>
          </a:p>
          <a:p>
            <a:pPr marL="0" indent="0">
              <a:buNone/>
            </a:pPr>
            <a:r>
              <a:rPr lang="en-US" dirty="0" smtClean="0"/>
              <a:t>	unique(p)			lists all existing unique values</a:t>
            </a:r>
          </a:p>
          <a:p>
            <a:pPr marL="0" indent="0">
              <a:buNone/>
            </a:pPr>
            <a:r>
              <a:rPr lang="en-US" dirty="0" smtClean="0"/>
              <a:t>	sort(p)</a:t>
            </a:r>
            <a:endParaRPr lang="en-US" dirty="0"/>
          </a:p>
          <a:p>
            <a:pPr marL="0" indent="0">
              <a:buNone/>
            </a:pPr>
            <a:r>
              <a:rPr lang="en-US" dirty="0" smtClean="0"/>
              <a:t>	mean(p)</a:t>
            </a:r>
          </a:p>
          <a:p>
            <a:pPr marL="0" indent="0">
              <a:buNone/>
            </a:pPr>
            <a:r>
              <a:rPr lang="en-US" dirty="0" smtClean="0"/>
              <a:t>	median(p)			</a:t>
            </a:r>
          </a:p>
          <a:p>
            <a:pPr marL="0" indent="0">
              <a:buNone/>
            </a:pPr>
            <a:r>
              <a:rPr lang="en-US" dirty="0" smtClean="0"/>
              <a:t>	</a:t>
            </a:r>
            <a:r>
              <a:rPr lang="en-US" dirty="0" err="1" smtClean="0"/>
              <a:t>sd</a:t>
            </a:r>
            <a:r>
              <a:rPr lang="en-US" dirty="0" smtClean="0"/>
              <a:t>(p)</a:t>
            </a:r>
            <a:endParaRPr lang="en-US" dirty="0"/>
          </a:p>
          <a:p>
            <a:pPr marL="0" indent="0">
              <a:buNone/>
            </a:pPr>
            <a:endParaRPr lang="en-US" dirty="0" smtClean="0"/>
          </a:p>
          <a:p>
            <a:pPr marL="0" indent="0">
              <a:buNone/>
            </a:pPr>
            <a:r>
              <a:rPr lang="en-US" dirty="0"/>
              <a:t>	</a:t>
            </a:r>
            <a:r>
              <a:rPr lang="en-US" dirty="0" smtClean="0"/>
              <a:t>edit(p)</a:t>
            </a:r>
          </a:p>
          <a:p>
            <a:pPr marL="0" indent="0">
              <a:buNone/>
            </a:pPr>
            <a:endParaRPr lang="en-US" dirty="0"/>
          </a:p>
          <a:p>
            <a:pPr marL="0" indent="0">
              <a:buNone/>
            </a:pPr>
            <a:r>
              <a:rPr lang="en-US" dirty="0" smtClean="0"/>
              <a:t>	</a:t>
            </a:r>
            <a:r>
              <a:rPr lang="en-US" dirty="0" err="1" smtClean="0"/>
              <a:t>ls</a:t>
            </a:r>
            <a:endParaRPr lang="en-US" dirty="0" smtClean="0"/>
          </a:p>
        </p:txBody>
      </p:sp>
    </p:spTree>
    <p:extLst>
      <p:ext uri="{BB962C8B-B14F-4D97-AF65-F5344CB8AC3E}">
        <p14:creationId xmlns:p14="http://schemas.microsoft.com/office/powerpoint/2010/main" val="300152468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useful functions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Type these commands in to see what they do:</a:t>
            </a:r>
          </a:p>
          <a:p>
            <a:pPr marL="0" indent="0">
              <a:buNone/>
            </a:pPr>
            <a:endParaRPr lang="en-US" dirty="0" smtClean="0"/>
          </a:p>
          <a:p>
            <a:pPr marL="0" indent="0">
              <a:buNone/>
            </a:pPr>
            <a:r>
              <a:rPr lang="en-US" dirty="0"/>
              <a:t>	</a:t>
            </a:r>
            <a:r>
              <a:rPr lang="en-US" dirty="0" err="1" smtClean="0"/>
              <a:t>ls</a:t>
            </a:r>
            <a:r>
              <a:rPr lang="en-US" dirty="0" smtClean="0"/>
              <a:t>()					lists the objects currently in your workspace</a:t>
            </a:r>
          </a:p>
          <a:p>
            <a:pPr marL="0" indent="0">
              <a:buNone/>
            </a:pPr>
            <a:r>
              <a:rPr lang="en-US" dirty="0" smtClean="0"/>
              <a:t>	table(p)				creates a table of counts</a:t>
            </a:r>
          </a:p>
          <a:p>
            <a:pPr marL="0" indent="0">
              <a:buNone/>
            </a:pPr>
            <a:r>
              <a:rPr lang="en-US" dirty="0" smtClean="0"/>
              <a:t>	unique(p)			lists all existing unique values</a:t>
            </a:r>
          </a:p>
          <a:p>
            <a:pPr marL="0" indent="0">
              <a:buNone/>
            </a:pPr>
            <a:r>
              <a:rPr lang="en-US" dirty="0" smtClean="0"/>
              <a:t>	sort(p)				sorts values from lowest to highest</a:t>
            </a:r>
            <a:endParaRPr lang="en-US" dirty="0"/>
          </a:p>
          <a:p>
            <a:pPr marL="0" indent="0">
              <a:buNone/>
            </a:pPr>
            <a:r>
              <a:rPr lang="en-US" dirty="0" smtClean="0"/>
              <a:t>	mean(p)			</a:t>
            </a:r>
          </a:p>
          <a:p>
            <a:pPr marL="0" indent="0">
              <a:buNone/>
            </a:pPr>
            <a:r>
              <a:rPr lang="en-US" dirty="0" smtClean="0"/>
              <a:t>	median(p)			</a:t>
            </a:r>
          </a:p>
          <a:p>
            <a:pPr marL="0" indent="0">
              <a:buNone/>
            </a:pPr>
            <a:r>
              <a:rPr lang="en-US" dirty="0" smtClean="0"/>
              <a:t>	</a:t>
            </a:r>
            <a:r>
              <a:rPr lang="en-US" dirty="0" err="1" smtClean="0"/>
              <a:t>sd</a:t>
            </a:r>
            <a:r>
              <a:rPr lang="en-US" dirty="0" smtClean="0"/>
              <a:t>(p)</a:t>
            </a:r>
            <a:endParaRPr lang="en-US" dirty="0"/>
          </a:p>
          <a:p>
            <a:pPr marL="0" indent="0">
              <a:buNone/>
            </a:pPr>
            <a:endParaRPr lang="en-US" dirty="0" smtClean="0"/>
          </a:p>
          <a:p>
            <a:pPr marL="0" indent="0">
              <a:buNone/>
            </a:pPr>
            <a:r>
              <a:rPr lang="en-US" dirty="0"/>
              <a:t>	</a:t>
            </a:r>
            <a:r>
              <a:rPr lang="en-US" dirty="0" smtClean="0"/>
              <a:t>edit(p)</a:t>
            </a:r>
          </a:p>
          <a:p>
            <a:pPr marL="0" indent="0">
              <a:buNone/>
            </a:pPr>
            <a:endParaRPr lang="en-US" dirty="0"/>
          </a:p>
          <a:p>
            <a:pPr marL="0" indent="0">
              <a:buNone/>
            </a:pPr>
            <a:r>
              <a:rPr lang="en-US" dirty="0" smtClean="0"/>
              <a:t>	</a:t>
            </a:r>
            <a:r>
              <a:rPr lang="en-US" dirty="0" err="1" smtClean="0"/>
              <a:t>ls</a:t>
            </a:r>
            <a:endParaRPr lang="en-US" dirty="0" smtClean="0"/>
          </a:p>
        </p:txBody>
      </p:sp>
    </p:spTree>
    <p:extLst>
      <p:ext uri="{BB962C8B-B14F-4D97-AF65-F5344CB8AC3E}">
        <p14:creationId xmlns:p14="http://schemas.microsoft.com/office/powerpoint/2010/main" val="394317586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useful functions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Type these commands in to see what they do:</a:t>
            </a:r>
          </a:p>
          <a:p>
            <a:pPr marL="0" indent="0">
              <a:buNone/>
            </a:pPr>
            <a:endParaRPr lang="en-US" dirty="0" smtClean="0"/>
          </a:p>
          <a:p>
            <a:pPr marL="0" indent="0">
              <a:buNone/>
            </a:pPr>
            <a:r>
              <a:rPr lang="en-US" dirty="0"/>
              <a:t>	</a:t>
            </a:r>
            <a:r>
              <a:rPr lang="en-US" dirty="0" err="1" smtClean="0"/>
              <a:t>ls</a:t>
            </a:r>
            <a:r>
              <a:rPr lang="en-US" dirty="0" smtClean="0"/>
              <a:t>()					lists the objects currently in your workspace</a:t>
            </a:r>
          </a:p>
          <a:p>
            <a:pPr marL="0" indent="0">
              <a:buNone/>
            </a:pPr>
            <a:r>
              <a:rPr lang="en-US" dirty="0" smtClean="0"/>
              <a:t>	table(p)				creates a table of counts</a:t>
            </a:r>
          </a:p>
          <a:p>
            <a:pPr marL="0" indent="0">
              <a:buNone/>
            </a:pPr>
            <a:r>
              <a:rPr lang="en-US" dirty="0" smtClean="0"/>
              <a:t>	unique(p)			lists all existing unique values</a:t>
            </a:r>
          </a:p>
          <a:p>
            <a:pPr marL="0" indent="0">
              <a:buNone/>
            </a:pPr>
            <a:r>
              <a:rPr lang="en-US" dirty="0" smtClean="0"/>
              <a:t>	sort(p)				sorts values from lowest to highest</a:t>
            </a:r>
            <a:endParaRPr lang="en-US" dirty="0"/>
          </a:p>
          <a:p>
            <a:pPr marL="0" indent="0">
              <a:buNone/>
            </a:pPr>
            <a:r>
              <a:rPr lang="en-US" dirty="0" smtClean="0"/>
              <a:t>	mean(p)			mean of the values</a:t>
            </a:r>
          </a:p>
          <a:p>
            <a:pPr marL="0" indent="0">
              <a:buNone/>
            </a:pPr>
            <a:r>
              <a:rPr lang="en-US" dirty="0" smtClean="0"/>
              <a:t>	median(p)			median (middle) of the values</a:t>
            </a:r>
          </a:p>
          <a:p>
            <a:pPr marL="0" indent="0">
              <a:buNone/>
            </a:pPr>
            <a:r>
              <a:rPr lang="en-US" dirty="0" smtClean="0"/>
              <a:t>	</a:t>
            </a:r>
            <a:r>
              <a:rPr lang="en-US" dirty="0" err="1" smtClean="0"/>
              <a:t>sd</a:t>
            </a:r>
            <a:r>
              <a:rPr lang="en-US" dirty="0" smtClean="0"/>
              <a:t>(p)				standard deviation</a:t>
            </a:r>
            <a:endParaRPr lang="en-US" dirty="0"/>
          </a:p>
          <a:p>
            <a:pPr marL="0" indent="0">
              <a:buNone/>
            </a:pPr>
            <a:endParaRPr lang="en-US" dirty="0" smtClean="0"/>
          </a:p>
          <a:p>
            <a:pPr marL="0" indent="0">
              <a:buNone/>
            </a:pPr>
            <a:r>
              <a:rPr lang="en-US" dirty="0"/>
              <a:t>	</a:t>
            </a:r>
            <a:r>
              <a:rPr lang="en-US" dirty="0" smtClean="0"/>
              <a:t>edit(p)</a:t>
            </a:r>
          </a:p>
          <a:p>
            <a:pPr marL="0" indent="0">
              <a:buNone/>
            </a:pPr>
            <a:endParaRPr lang="en-US" dirty="0"/>
          </a:p>
          <a:p>
            <a:pPr marL="0" indent="0">
              <a:buNone/>
            </a:pPr>
            <a:r>
              <a:rPr lang="en-US" dirty="0" smtClean="0"/>
              <a:t>	</a:t>
            </a:r>
            <a:r>
              <a:rPr lang="en-US" dirty="0" err="1" smtClean="0"/>
              <a:t>ls</a:t>
            </a:r>
            <a:endParaRPr lang="en-US" dirty="0" smtClean="0"/>
          </a:p>
        </p:txBody>
      </p:sp>
    </p:spTree>
    <p:extLst>
      <p:ext uri="{BB962C8B-B14F-4D97-AF65-F5344CB8AC3E}">
        <p14:creationId xmlns:p14="http://schemas.microsoft.com/office/powerpoint/2010/main" val="255450726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useful functions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Type these commands in to see what they do:</a:t>
            </a:r>
          </a:p>
          <a:p>
            <a:pPr marL="0" indent="0">
              <a:buNone/>
            </a:pPr>
            <a:endParaRPr lang="en-US" dirty="0" smtClean="0"/>
          </a:p>
          <a:p>
            <a:pPr marL="0" indent="0">
              <a:buNone/>
            </a:pPr>
            <a:r>
              <a:rPr lang="en-US" dirty="0"/>
              <a:t>	</a:t>
            </a:r>
            <a:r>
              <a:rPr lang="en-US" dirty="0" err="1" smtClean="0"/>
              <a:t>ls</a:t>
            </a:r>
            <a:r>
              <a:rPr lang="en-US" dirty="0" smtClean="0"/>
              <a:t>()					lists the objects currently in your workspace</a:t>
            </a:r>
          </a:p>
          <a:p>
            <a:pPr marL="0" indent="0">
              <a:buNone/>
            </a:pPr>
            <a:r>
              <a:rPr lang="en-US" dirty="0" smtClean="0"/>
              <a:t>	table(p)				creates a table of counts</a:t>
            </a:r>
          </a:p>
          <a:p>
            <a:pPr marL="0" indent="0">
              <a:buNone/>
            </a:pPr>
            <a:r>
              <a:rPr lang="en-US" dirty="0" smtClean="0"/>
              <a:t>	unique(p)			lists all existing unique values</a:t>
            </a:r>
          </a:p>
          <a:p>
            <a:pPr marL="0" indent="0">
              <a:buNone/>
            </a:pPr>
            <a:r>
              <a:rPr lang="en-US" dirty="0" smtClean="0"/>
              <a:t>	sort(p)				sorts values from lowest to highest</a:t>
            </a:r>
            <a:endParaRPr lang="en-US" dirty="0"/>
          </a:p>
          <a:p>
            <a:pPr marL="0" indent="0">
              <a:buNone/>
            </a:pPr>
            <a:r>
              <a:rPr lang="en-US" dirty="0" smtClean="0"/>
              <a:t>	mean(p)			mean of the values</a:t>
            </a:r>
          </a:p>
          <a:p>
            <a:pPr marL="0" indent="0">
              <a:buNone/>
            </a:pPr>
            <a:r>
              <a:rPr lang="en-US" dirty="0" smtClean="0"/>
              <a:t>	median(p)			median (middle) of the values</a:t>
            </a:r>
          </a:p>
          <a:p>
            <a:pPr marL="0" indent="0">
              <a:buNone/>
            </a:pPr>
            <a:r>
              <a:rPr lang="en-US" dirty="0" smtClean="0"/>
              <a:t>	</a:t>
            </a:r>
            <a:r>
              <a:rPr lang="en-US" dirty="0" err="1" smtClean="0"/>
              <a:t>sd</a:t>
            </a:r>
            <a:r>
              <a:rPr lang="en-US" dirty="0" smtClean="0"/>
              <a:t>(p)				standard deviation</a:t>
            </a:r>
            <a:endParaRPr lang="en-US" dirty="0"/>
          </a:p>
          <a:p>
            <a:pPr marL="0" indent="0">
              <a:buNone/>
            </a:pPr>
            <a:endParaRPr lang="en-US" dirty="0" smtClean="0"/>
          </a:p>
          <a:p>
            <a:pPr marL="0" indent="0">
              <a:buNone/>
            </a:pPr>
            <a:r>
              <a:rPr lang="en-US" dirty="0"/>
              <a:t>	</a:t>
            </a:r>
            <a:r>
              <a:rPr lang="en-US" dirty="0" smtClean="0"/>
              <a:t>edit(p)				lets you interact directly with the data!</a:t>
            </a:r>
          </a:p>
          <a:p>
            <a:pPr marL="0" indent="0">
              <a:buNone/>
            </a:pPr>
            <a:r>
              <a:rPr lang="en-US" dirty="0" smtClean="0"/>
              <a:t>							“edit(p) -&gt; p” to save your changes</a:t>
            </a:r>
            <a:endParaRPr lang="en-US" dirty="0"/>
          </a:p>
          <a:p>
            <a:pPr marL="0" indent="0">
              <a:buNone/>
            </a:pPr>
            <a:r>
              <a:rPr lang="en-US" dirty="0" smtClean="0"/>
              <a:t>	</a:t>
            </a:r>
            <a:r>
              <a:rPr lang="en-US" dirty="0" err="1" smtClean="0"/>
              <a:t>ls</a:t>
            </a:r>
            <a:endParaRPr lang="en-US" dirty="0" smtClean="0"/>
          </a:p>
        </p:txBody>
      </p:sp>
    </p:spTree>
    <p:extLst>
      <p:ext uri="{BB962C8B-B14F-4D97-AF65-F5344CB8AC3E}">
        <p14:creationId xmlns:p14="http://schemas.microsoft.com/office/powerpoint/2010/main" val="281400309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useful functions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Type these commands in to see what they do:</a:t>
            </a:r>
          </a:p>
          <a:p>
            <a:pPr marL="0" indent="0">
              <a:buNone/>
            </a:pPr>
            <a:endParaRPr lang="en-US" dirty="0" smtClean="0"/>
          </a:p>
          <a:p>
            <a:pPr marL="0" indent="0">
              <a:buNone/>
            </a:pPr>
            <a:r>
              <a:rPr lang="en-US" dirty="0"/>
              <a:t>	</a:t>
            </a:r>
            <a:r>
              <a:rPr lang="en-US" dirty="0" err="1" smtClean="0"/>
              <a:t>ls</a:t>
            </a:r>
            <a:r>
              <a:rPr lang="en-US" dirty="0" smtClean="0"/>
              <a:t>()					lists the objects currently in your workspace</a:t>
            </a:r>
          </a:p>
          <a:p>
            <a:pPr marL="0" indent="0">
              <a:buNone/>
            </a:pPr>
            <a:r>
              <a:rPr lang="en-US" dirty="0" smtClean="0"/>
              <a:t>	table(p)				creates a table of counts</a:t>
            </a:r>
          </a:p>
          <a:p>
            <a:pPr marL="0" indent="0">
              <a:buNone/>
            </a:pPr>
            <a:r>
              <a:rPr lang="en-US" dirty="0" smtClean="0"/>
              <a:t>	unique(p)			lists all existing unique values</a:t>
            </a:r>
          </a:p>
          <a:p>
            <a:pPr marL="0" indent="0">
              <a:buNone/>
            </a:pPr>
            <a:r>
              <a:rPr lang="en-US" dirty="0" smtClean="0"/>
              <a:t>	sort(p)				sorts values from lowest to highest</a:t>
            </a:r>
            <a:endParaRPr lang="en-US" dirty="0"/>
          </a:p>
          <a:p>
            <a:pPr marL="0" indent="0">
              <a:buNone/>
            </a:pPr>
            <a:r>
              <a:rPr lang="en-US" dirty="0" smtClean="0"/>
              <a:t>	mean(p)			mean of the values</a:t>
            </a:r>
          </a:p>
          <a:p>
            <a:pPr marL="0" indent="0">
              <a:buNone/>
            </a:pPr>
            <a:r>
              <a:rPr lang="en-US" dirty="0" smtClean="0"/>
              <a:t>	median(p)			median (middle) of the values</a:t>
            </a:r>
          </a:p>
          <a:p>
            <a:pPr marL="0" indent="0">
              <a:buNone/>
            </a:pPr>
            <a:r>
              <a:rPr lang="en-US" dirty="0" smtClean="0"/>
              <a:t>	</a:t>
            </a:r>
            <a:r>
              <a:rPr lang="en-US" dirty="0" err="1" smtClean="0"/>
              <a:t>sd</a:t>
            </a:r>
            <a:r>
              <a:rPr lang="en-US" dirty="0" smtClean="0"/>
              <a:t>(p)				standard deviation</a:t>
            </a:r>
            <a:endParaRPr lang="en-US" dirty="0"/>
          </a:p>
          <a:p>
            <a:pPr marL="0" indent="0">
              <a:buNone/>
            </a:pPr>
            <a:endParaRPr lang="en-US" dirty="0" smtClean="0"/>
          </a:p>
          <a:p>
            <a:pPr marL="0" indent="0">
              <a:buNone/>
            </a:pPr>
            <a:r>
              <a:rPr lang="en-US" dirty="0"/>
              <a:t>	</a:t>
            </a:r>
            <a:r>
              <a:rPr lang="en-US" dirty="0" smtClean="0"/>
              <a:t>edit(p)				lets you interact directly with the data!</a:t>
            </a:r>
          </a:p>
          <a:p>
            <a:pPr marL="0" indent="0">
              <a:buNone/>
            </a:pPr>
            <a:endParaRPr lang="en-US" dirty="0"/>
          </a:p>
          <a:p>
            <a:pPr marL="0" indent="0">
              <a:buNone/>
            </a:pPr>
            <a:r>
              <a:rPr lang="en-US" dirty="0" smtClean="0"/>
              <a:t>	</a:t>
            </a:r>
            <a:r>
              <a:rPr lang="en-US" dirty="0" err="1" smtClean="0"/>
              <a:t>ls</a:t>
            </a:r>
            <a:r>
              <a:rPr lang="en-US" dirty="0" smtClean="0"/>
              <a:t>					displays the internal workings of the function</a:t>
            </a:r>
          </a:p>
        </p:txBody>
      </p:sp>
    </p:spTree>
    <p:extLst>
      <p:ext uri="{BB962C8B-B14F-4D97-AF65-F5344CB8AC3E}">
        <p14:creationId xmlns:p14="http://schemas.microsoft.com/office/powerpoint/2010/main" val="39919540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not cover (ever)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"The best any analysis can do is to highlight the information in the data.  </a:t>
            </a:r>
            <a:r>
              <a:rPr lang="en-US" sz="2400" b="1" dirty="0"/>
              <a:t>No amount of statistical or computing technology can be a substitute for good design</a:t>
            </a:r>
            <a:r>
              <a:rPr lang="en-US" sz="2400" dirty="0"/>
              <a:t> of data collection, for understanding the context in which data are to be interpreted, or for skill in the use of statistical analysis methodology.  Statistical software systems are one of several components of effective data analysis</a:t>
            </a:r>
            <a:r>
              <a:rPr lang="en-US" sz="2400" dirty="0" smtClean="0"/>
              <a:t>.”</a:t>
            </a:r>
          </a:p>
          <a:p>
            <a:pPr marL="0" indent="0">
              <a:buNone/>
            </a:pPr>
            <a:endParaRPr lang="en-US" sz="2400" dirty="0"/>
          </a:p>
          <a:p>
            <a:pPr marL="0" indent="0">
              <a:buNone/>
            </a:pPr>
            <a:r>
              <a:rPr lang="en-US" sz="2400" dirty="0" smtClean="0"/>
              <a:t>(</a:t>
            </a:r>
            <a:r>
              <a:rPr lang="en-US" sz="2400" dirty="0" err="1" smtClean="0"/>
              <a:t>Maindonald</a:t>
            </a:r>
            <a:r>
              <a:rPr lang="en-US" sz="2400" dirty="0" smtClean="0"/>
              <a:t> and Braun, 2010)</a:t>
            </a:r>
            <a:endParaRPr lang="en-US" sz="2400" dirty="0"/>
          </a:p>
        </p:txBody>
      </p:sp>
    </p:spTree>
    <p:extLst>
      <p:ext uri="{BB962C8B-B14F-4D97-AF65-F5344CB8AC3E}">
        <p14:creationId xmlns:p14="http://schemas.microsoft.com/office/powerpoint/2010/main" val="425567209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help with functions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?sort				search </a:t>
            </a:r>
            <a:r>
              <a:rPr lang="en-US" sz="2400" u="sng" dirty="0" smtClean="0"/>
              <a:t>current</a:t>
            </a:r>
            <a:r>
              <a:rPr lang="en-US" sz="2400" dirty="0" smtClean="0"/>
              <a:t> packages for a </a:t>
            </a:r>
            <a:r>
              <a:rPr lang="en-US" sz="2400" u="sng" dirty="0" smtClean="0"/>
              <a:t>function</a:t>
            </a:r>
          </a:p>
          <a:p>
            <a:pPr marL="0" indent="0">
              <a:buNone/>
            </a:pPr>
            <a:r>
              <a:rPr lang="en-US" sz="2400" dirty="0" smtClean="0"/>
              <a:t>help(sort)			(these two are equivalent)</a:t>
            </a:r>
          </a:p>
          <a:p>
            <a:pPr marL="0" indent="0">
              <a:buNone/>
            </a:pPr>
            <a:endParaRPr lang="en-US" sz="2400" dirty="0"/>
          </a:p>
          <a:p>
            <a:pPr marL="0" indent="0">
              <a:buNone/>
            </a:pPr>
            <a:r>
              <a:rPr lang="en-US" sz="2400" dirty="0" smtClean="0"/>
              <a:t>??sort				search </a:t>
            </a:r>
            <a:r>
              <a:rPr lang="en-US" sz="2400" u="sng" dirty="0" smtClean="0"/>
              <a:t>all</a:t>
            </a:r>
            <a:r>
              <a:rPr lang="en-US" sz="2400" dirty="0" smtClean="0"/>
              <a:t> packages for a </a:t>
            </a:r>
            <a:r>
              <a:rPr lang="en-US" sz="2400" u="sng" dirty="0" smtClean="0"/>
              <a:t>word</a:t>
            </a:r>
            <a:endParaRPr lang="en-US" sz="2400" u="sng" dirty="0"/>
          </a:p>
        </p:txBody>
      </p:sp>
    </p:spTree>
    <p:extLst>
      <p:ext uri="{BB962C8B-B14F-4D97-AF65-F5344CB8AC3E}">
        <p14:creationId xmlns:p14="http://schemas.microsoft.com/office/powerpoint/2010/main" val="417700863"/>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help with functions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?sort				search </a:t>
            </a:r>
            <a:r>
              <a:rPr lang="en-US" sz="2400" u="sng" dirty="0" smtClean="0"/>
              <a:t>current</a:t>
            </a:r>
            <a:r>
              <a:rPr lang="en-US" sz="2400" dirty="0" smtClean="0"/>
              <a:t> packages for a </a:t>
            </a:r>
            <a:r>
              <a:rPr lang="en-US" sz="2400" u="sng" dirty="0" smtClean="0"/>
              <a:t>function</a:t>
            </a:r>
          </a:p>
          <a:p>
            <a:pPr marL="0" indent="0">
              <a:buNone/>
            </a:pPr>
            <a:r>
              <a:rPr lang="en-US" sz="2400" dirty="0" smtClean="0"/>
              <a:t>help(sort)			(these two are equivalent)</a:t>
            </a:r>
          </a:p>
          <a:p>
            <a:pPr marL="0" indent="0">
              <a:buNone/>
            </a:pPr>
            <a:endParaRPr lang="en-US" sz="2400" dirty="0"/>
          </a:p>
          <a:p>
            <a:pPr marL="0" indent="0">
              <a:buNone/>
            </a:pPr>
            <a:r>
              <a:rPr lang="en-US" sz="2400" dirty="0" smtClean="0"/>
              <a:t>??sort				search </a:t>
            </a:r>
            <a:r>
              <a:rPr lang="en-US" sz="2400" u="sng" dirty="0" smtClean="0"/>
              <a:t>all</a:t>
            </a:r>
            <a:r>
              <a:rPr lang="en-US" sz="2400" dirty="0" smtClean="0"/>
              <a:t> packages for a </a:t>
            </a:r>
            <a:r>
              <a:rPr lang="en-US" sz="2400" u="sng" dirty="0" smtClean="0"/>
              <a:t>word</a:t>
            </a:r>
          </a:p>
          <a:p>
            <a:pPr marL="0" indent="0">
              <a:buNone/>
            </a:pPr>
            <a:endParaRPr lang="en-US" sz="2400" u="sng" dirty="0"/>
          </a:p>
          <a:p>
            <a:pPr marL="0" indent="0">
              <a:buNone/>
            </a:pPr>
            <a:r>
              <a:rPr lang="en-US" sz="2400" dirty="0" smtClean="0"/>
              <a:t>sort(p, decreasing = T)</a:t>
            </a:r>
            <a:endParaRPr lang="en-US" sz="2400" dirty="0"/>
          </a:p>
        </p:txBody>
      </p:sp>
    </p:spTree>
    <p:extLst>
      <p:ext uri="{BB962C8B-B14F-4D97-AF65-F5344CB8AC3E}">
        <p14:creationId xmlns:p14="http://schemas.microsoft.com/office/powerpoint/2010/main" val="276870303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really handy data structure!</a:t>
            </a:r>
          </a:p>
          <a:p>
            <a:pPr marL="0" indent="0">
              <a:buNone/>
            </a:pPr>
            <a:endParaRPr lang="en-US" dirty="0"/>
          </a:p>
          <a:p>
            <a:pPr marL="0" indent="0">
              <a:buNone/>
            </a:pPr>
            <a:r>
              <a:rPr lang="en-US" dirty="0" smtClean="0"/>
              <a:t>		</a:t>
            </a:r>
            <a:r>
              <a:rPr lang="en-US" dirty="0" err="1" smtClean="0"/>
              <a:t>ind</a:t>
            </a:r>
            <a:r>
              <a:rPr lang="en-US" dirty="0" smtClean="0"/>
              <a:t>		</a:t>
            </a:r>
            <a:r>
              <a:rPr lang="en-US" dirty="0" err="1" smtClean="0"/>
              <a:t>dept</a:t>
            </a:r>
            <a:r>
              <a:rPr lang="en-US" dirty="0" smtClean="0"/>
              <a:t>		year		</a:t>
            </a:r>
            <a:r>
              <a:rPr lang="en-US" dirty="0" err="1" smtClean="0"/>
              <a:t>prog</a:t>
            </a:r>
            <a:endParaRPr lang="en-US" dirty="0" smtClean="0"/>
          </a:p>
          <a:p>
            <a:pPr marL="0" indent="0">
              <a:buNone/>
            </a:pPr>
            <a:r>
              <a:rPr lang="en-US" dirty="0"/>
              <a:t>	</a:t>
            </a:r>
            <a:r>
              <a:rPr lang="en-US" dirty="0" smtClean="0"/>
              <a:t>	1		ling			1			R</a:t>
            </a:r>
          </a:p>
          <a:p>
            <a:pPr marL="0" indent="0">
              <a:buNone/>
            </a:pPr>
            <a:r>
              <a:rPr lang="en-US" dirty="0"/>
              <a:t>	</a:t>
            </a:r>
            <a:r>
              <a:rPr lang="en-US" dirty="0" smtClean="0"/>
              <a:t>	2		ling			4			Excel</a:t>
            </a:r>
          </a:p>
          <a:p>
            <a:pPr marL="0" indent="0">
              <a:buNone/>
            </a:pPr>
            <a:r>
              <a:rPr lang="en-US" dirty="0"/>
              <a:t>	</a:t>
            </a:r>
            <a:r>
              <a:rPr lang="en-US" dirty="0" smtClean="0"/>
              <a:t>	3		</a:t>
            </a:r>
            <a:r>
              <a:rPr lang="en-US" dirty="0" err="1" smtClean="0"/>
              <a:t>anth</a:t>
            </a:r>
            <a:r>
              <a:rPr lang="en-US" dirty="0" smtClean="0"/>
              <a:t>		2			Excel</a:t>
            </a:r>
          </a:p>
          <a:p>
            <a:pPr marL="0" indent="0">
              <a:buNone/>
            </a:pPr>
            <a:r>
              <a:rPr lang="en-US" dirty="0"/>
              <a:t>	</a:t>
            </a:r>
            <a:r>
              <a:rPr lang="en-US" dirty="0" smtClean="0"/>
              <a:t>	4		</a:t>
            </a:r>
            <a:r>
              <a:rPr lang="en-US" dirty="0" err="1" smtClean="0"/>
              <a:t>hist</a:t>
            </a:r>
            <a:r>
              <a:rPr lang="en-US" dirty="0" smtClean="0"/>
              <a:t>			5			</a:t>
            </a:r>
            <a:r>
              <a:rPr lang="en-US" dirty="0" err="1" smtClean="0"/>
              <a:t>Stata</a:t>
            </a:r>
            <a:endParaRPr lang="en-US" dirty="0" smtClean="0"/>
          </a:p>
          <a:p>
            <a:pPr marL="0" indent="0">
              <a:buNone/>
            </a:pPr>
            <a:r>
              <a:rPr lang="en-US" dirty="0"/>
              <a:t>	</a:t>
            </a:r>
            <a:r>
              <a:rPr lang="en-US" dirty="0" smtClean="0"/>
              <a:t>	5		econ		2			SPSS</a:t>
            </a:r>
          </a:p>
          <a:p>
            <a:pPr marL="0" indent="0">
              <a:buNone/>
            </a:pPr>
            <a:endParaRPr lang="en-US" dirty="0"/>
          </a:p>
          <a:p>
            <a:pPr marL="0" indent="0">
              <a:buNone/>
            </a:pPr>
            <a:r>
              <a:rPr lang="en-US" dirty="0" smtClean="0"/>
              <a:t>Data frames are organized by rows and columns.</a:t>
            </a:r>
          </a:p>
          <a:p>
            <a:pPr marL="0" indent="0">
              <a:buNone/>
            </a:pPr>
            <a:r>
              <a:rPr lang="en-US" dirty="0" smtClean="0"/>
              <a:t>Each column can contain a different type of data.</a:t>
            </a:r>
          </a:p>
          <a:p>
            <a:pPr marL="0" indent="0">
              <a:buNone/>
            </a:pPr>
            <a:endParaRPr lang="en-US" dirty="0"/>
          </a:p>
          <a:p>
            <a:pPr marL="0" indent="0">
              <a:buNone/>
            </a:pPr>
            <a:r>
              <a:rPr lang="en-US" dirty="0" smtClean="0"/>
              <a:t>Let’s try to create this data frame in R…</a:t>
            </a:r>
            <a:endParaRPr lang="en-US" dirty="0"/>
          </a:p>
        </p:txBody>
      </p:sp>
    </p:spTree>
    <p:extLst>
      <p:ext uri="{BB962C8B-B14F-4D97-AF65-F5344CB8AC3E}">
        <p14:creationId xmlns:p14="http://schemas.microsoft.com/office/powerpoint/2010/main" val="185459003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		</a:t>
            </a:r>
            <a:r>
              <a:rPr lang="en-US" dirty="0" err="1" smtClean="0"/>
              <a:t>ind</a:t>
            </a:r>
            <a:r>
              <a:rPr lang="en-US" dirty="0" smtClean="0"/>
              <a:t>		</a:t>
            </a:r>
            <a:r>
              <a:rPr lang="en-US" dirty="0" err="1" smtClean="0"/>
              <a:t>dept</a:t>
            </a:r>
            <a:r>
              <a:rPr lang="en-US" dirty="0" smtClean="0"/>
              <a:t>		year			</a:t>
            </a:r>
            <a:r>
              <a:rPr lang="en-US" dirty="0" err="1" smtClean="0"/>
              <a:t>prog</a:t>
            </a:r>
            <a:endParaRPr lang="en-US" dirty="0" smtClean="0"/>
          </a:p>
          <a:p>
            <a:pPr marL="0" indent="0">
              <a:buNone/>
            </a:pPr>
            <a:r>
              <a:rPr lang="en-US" dirty="0"/>
              <a:t>	</a:t>
            </a:r>
            <a:r>
              <a:rPr lang="en-US" dirty="0" smtClean="0"/>
              <a:t>	1		ling			1			R</a:t>
            </a:r>
          </a:p>
          <a:p>
            <a:pPr marL="0" indent="0">
              <a:buNone/>
            </a:pPr>
            <a:r>
              <a:rPr lang="en-US" dirty="0"/>
              <a:t>	</a:t>
            </a:r>
            <a:r>
              <a:rPr lang="en-US" dirty="0" smtClean="0"/>
              <a:t>	2		ling			4			Excel</a:t>
            </a:r>
          </a:p>
          <a:p>
            <a:pPr marL="0" indent="0">
              <a:buNone/>
            </a:pPr>
            <a:r>
              <a:rPr lang="en-US" dirty="0"/>
              <a:t>	</a:t>
            </a:r>
            <a:r>
              <a:rPr lang="en-US" dirty="0" smtClean="0"/>
              <a:t>	3		</a:t>
            </a:r>
            <a:r>
              <a:rPr lang="en-US" dirty="0" err="1" smtClean="0"/>
              <a:t>anth</a:t>
            </a:r>
            <a:r>
              <a:rPr lang="en-US" dirty="0" smtClean="0"/>
              <a:t>		2			Excel</a:t>
            </a:r>
          </a:p>
          <a:p>
            <a:pPr marL="0" indent="0">
              <a:buNone/>
            </a:pPr>
            <a:r>
              <a:rPr lang="en-US" dirty="0"/>
              <a:t>	</a:t>
            </a:r>
            <a:r>
              <a:rPr lang="en-US" dirty="0" smtClean="0"/>
              <a:t>	4		</a:t>
            </a:r>
            <a:r>
              <a:rPr lang="en-US" dirty="0" err="1" smtClean="0"/>
              <a:t>hist</a:t>
            </a:r>
            <a:r>
              <a:rPr lang="en-US" dirty="0" smtClean="0"/>
              <a:t>			5			</a:t>
            </a:r>
            <a:r>
              <a:rPr lang="en-US" dirty="0" err="1" smtClean="0"/>
              <a:t>Stata</a:t>
            </a:r>
            <a:endParaRPr lang="en-US" dirty="0" smtClean="0"/>
          </a:p>
          <a:p>
            <a:pPr marL="0" indent="0">
              <a:buNone/>
            </a:pPr>
            <a:r>
              <a:rPr lang="en-US" dirty="0"/>
              <a:t>	</a:t>
            </a:r>
            <a:r>
              <a:rPr lang="en-US" dirty="0" smtClean="0"/>
              <a:t>	5		econ		2			SPSS</a:t>
            </a:r>
          </a:p>
          <a:p>
            <a:pPr marL="0" indent="0">
              <a:buNone/>
            </a:pPr>
            <a:endParaRPr lang="en-US" dirty="0"/>
          </a:p>
          <a:p>
            <a:pPr marL="514350" indent="-514350">
              <a:buAutoNum type="arabicParenR"/>
            </a:pPr>
            <a:r>
              <a:rPr lang="en-US" dirty="0" smtClean="0"/>
              <a:t>Create a vector for each column.  Name the vector with the column header, e.g.:</a:t>
            </a:r>
          </a:p>
          <a:p>
            <a:pPr marL="400050" lvl="1" indent="0">
              <a:buNone/>
            </a:pPr>
            <a:r>
              <a:rPr lang="en-US" dirty="0" smtClean="0"/>
              <a:t>		c(‘ling’, ‘ling’, ‘</a:t>
            </a:r>
            <a:r>
              <a:rPr lang="en-US" dirty="0" err="1" smtClean="0"/>
              <a:t>anth</a:t>
            </a:r>
            <a:r>
              <a:rPr lang="en-US" dirty="0" smtClean="0"/>
              <a:t>’, ‘</a:t>
            </a:r>
            <a:r>
              <a:rPr lang="en-US" dirty="0" err="1" smtClean="0"/>
              <a:t>hist</a:t>
            </a:r>
            <a:r>
              <a:rPr lang="en-US" dirty="0" smtClean="0"/>
              <a:t>’, ‘econ’) -&gt; </a:t>
            </a:r>
            <a:r>
              <a:rPr lang="en-US" dirty="0" err="1" smtClean="0"/>
              <a:t>dept</a:t>
            </a:r>
            <a:r>
              <a:rPr lang="en-US" dirty="0" smtClean="0"/>
              <a:t>		think about which ones</a:t>
            </a:r>
          </a:p>
          <a:p>
            <a:pPr marL="400050" lvl="1" indent="0">
              <a:buNone/>
            </a:pPr>
            <a:r>
              <a:rPr lang="en-US" dirty="0" smtClean="0"/>
              <a:t>		</a:t>
            </a:r>
            <a:r>
              <a:rPr lang="en-US" dirty="0"/>
              <a:t>	</a:t>
            </a:r>
            <a:r>
              <a:rPr lang="en-US" dirty="0" smtClean="0"/>
              <a:t>									should be factors!</a:t>
            </a:r>
          </a:p>
          <a:p>
            <a:pPr marL="0" indent="0">
              <a:buNone/>
            </a:pPr>
            <a:r>
              <a:rPr lang="en-US" dirty="0" smtClean="0"/>
              <a:t>2)  Combine the vectors into a data frame:</a:t>
            </a:r>
          </a:p>
          <a:p>
            <a:pPr marL="400050" lvl="1" indent="0">
              <a:buNone/>
            </a:pPr>
            <a:r>
              <a:rPr lang="en-US" dirty="0" smtClean="0"/>
              <a:t>		</a:t>
            </a:r>
            <a:r>
              <a:rPr lang="en-US" dirty="0" err="1" smtClean="0"/>
              <a:t>data.frame</a:t>
            </a:r>
            <a:r>
              <a:rPr lang="en-US" dirty="0" smtClean="0"/>
              <a:t>(</a:t>
            </a:r>
            <a:r>
              <a:rPr lang="en-US" dirty="0" err="1" smtClean="0"/>
              <a:t>ind</a:t>
            </a:r>
            <a:r>
              <a:rPr lang="en-US" dirty="0" smtClean="0"/>
              <a:t>, </a:t>
            </a:r>
            <a:r>
              <a:rPr lang="en-US" dirty="0" err="1" smtClean="0"/>
              <a:t>dept</a:t>
            </a:r>
            <a:r>
              <a:rPr lang="en-US" dirty="0" smtClean="0"/>
              <a:t>, year, </a:t>
            </a:r>
            <a:r>
              <a:rPr lang="en-US" dirty="0" err="1" smtClean="0"/>
              <a:t>prog</a:t>
            </a:r>
            <a:r>
              <a:rPr lang="en-US" dirty="0" smtClean="0"/>
              <a:t>) -&gt; </a:t>
            </a:r>
            <a:r>
              <a:rPr lang="en-US" dirty="0" err="1" smtClean="0"/>
              <a:t>gradstats</a:t>
            </a:r>
            <a:endParaRPr lang="en-US" dirty="0"/>
          </a:p>
          <a:p>
            <a:pPr marL="400050" lvl="1" indent="0">
              <a:buNone/>
            </a:pPr>
            <a:endParaRPr lang="en-US" dirty="0" smtClean="0"/>
          </a:p>
          <a:p>
            <a:pPr marL="0" indent="0">
              <a:buNone/>
            </a:pPr>
            <a:r>
              <a:rPr lang="en-US" dirty="0" smtClean="0"/>
              <a:t>3)  Type ‘</a:t>
            </a:r>
            <a:r>
              <a:rPr lang="en-US" dirty="0" err="1" smtClean="0"/>
              <a:t>gradstats</a:t>
            </a:r>
            <a:r>
              <a:rPr lang="en-US" dirty="0" smtClean="0"/>
              <a:t>’ to display your </a:t>
            </a:r>
            <a:r>
              <a:rPr lang="en-US" u="sng" dirty="0" smtClean="0"/>
              <a:t>whole</a:t>
            </a:r>
            <a:r>
              <a:rPr lang="en-US" dirty="0" smtClean="0"/>
              <a:t> data frame</a:t>
            </a:r>
          </a:p>
        </p:txBody>
      </p:sp>
      <p:sp>
        <p:nvSpPr>
          <p:cNvPr id="4" name="Rectangle 3"/>
          <p:cNvSpPr/>
          <p:nvPr/>
        </p:nvSpPr>
        <p:spPr>
          <a:xfrm>
            <a:off x="2267777" y="1600200"/>
            <a:ext cx="790482" cy="1950281"/>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327298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lstStyle/>
          <a:p>
            <a:pPr marL="0" indent="0">
              <a:buNone/>
            </a:pPr>
            <a:r>
              <a:rPr lang="en-US" dirty="0" smtClean="0"/>
              <a:t>Did your data get entered properly?</a:t>
            </a:r>
          </a:p>
          <a:p>
            <a:pPr marL="0" indent="0">
              <a:buNone/>
            </a:pPr>
            <a:r>
              <a:rPr lang="en-US" dirty="0"/>
              <a:t>	</a:t>
            </a:r>
          </a:p>
          <a:p>
            <a:pPr marL="0" indent="0">
              <a:buNone/>
            </a:pPr>
            <a:r>
              <a:rPr lang="en-US" dirty="0" smtClean="0"/>
              <a:t>	Check the data type for each column, and 	think about what it </a:t>
            </a:r>
            <a:r>
              <a:rPr lang="en-US" i="1" dirty="0" smtClean="0"/>
              <a:t>should</a:t>
            </a:r>
            <a:r>
              <a:rPr lang="en-US" dirty="0" smtClean="0"/>
              <a:t> be.</a:t>
            </a:r>
          </a:p>
          <a:p>
            <a:pPr marL="0" indent="0">
              <a:buNone/>
            </a:pPr>
            <a:endParaRPr lang="en-US" dirty="0"/>
          </a:p>
          <a:p>
            <a:pPr marL="0" indent="0">
              <a:buNone/>
            </a:pPr>
            <a:r>
              <a:rPr lang="en-US" dirty="0"/>
              <a:t>	</a:t>
            </a:r>
            <a:r>
              <a:rPr lang="en-US" dirty="0" smtClean="0"/>
              <a:t>e.g. class(</a:t>
            </a:r>
            <a:r>
              <a:rPr lang="en-US" dirty="0" err="1" smtClean="0"/>
              <a:t>gradstats$dept</a:t>
            </a:r>
            <a:r>
              <a:rPr lang="en-US" dirty="0" smtClean="0"/>
              <a: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723683109"/>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lstStyle/>
          <a:p>
            <a:pPr marL="0" indent="0">
              <a:buNone/>
            </a:pPr>
            <a:r>
              <a:rPr lang="en-US" dirty="0" smtClean="0"/>
              <a:t>Did your data get entered properly?</a:t>
            </a:r>
          </a:p>
          <a:p>
            <a:pPr marL="0" indent="0">
              <a:buNone/>
            </a:pPr>
            <a:r>
              <a:rPr lang="en-US" dirty="0"/>
              <a:t>	</a:t>
            </a:r>
          </a:p>
          <a:p>
            <a:pPr marL="0" indent="0">
              <a:buNone/>
            </a:pPr>
            <a:r>
              <a:rPr lang="en-US" dirty="0" smtClean="0"/>
              <a:t>	Check the data type for each column, and 	think about what it </a:t>
            </a:r>
            <a:r>
              <a:rPr lang="en-US" i="1" dirty="0" smtClean="0"/>
              <a:t>should</a:t>
            </a:r>
            <a:r>
              <a:rPr lang="en-US" dirty="0" smtClean="0"/>
              <a:t> be.</a:t>
            </a:r>
          </a:p>
          <a:p>
            <a:pPr marL="0" indent="0">
              <a:buNone/>
            </a:pPr>
            <a:endParaRPr lang="en-US" dirty="0"/>
          </a:p>
          <a:p>
            <a:pPr marL="0" indent="0">
              <a:buNone/>
            </a:pPr>
            <a:r>
              <a:rPr lang="en-US" dirty="0" smtClean="0"/>
              <a:t>Factors:		</a:t>
            </a:r>
            <a:r>
              <a:rPr lang="en-US" dirty="0" err="1" smtClean="0"/>
              <a:t>ind</a:t>
            </a:r>
            <a:r>
              <a:rPr lang="en-US" dirty="0" smtClean="0"/>
              <a:t>, </a:t>
            </a:r>
            <a:r>
              <a:rPr lang="en-US" dirty="0" err="1" smtClean="0"/>
              <a:t>dept</a:t>
            </a:r>
            <a:r>
              <a:rPr lang="en-US" dirty="0" smtClean="0"/>
              <a:t>, </a:t>
            </a:r>
            <a:r>
              <a:rPr lang="en-US" dirty="0" err="1" smtClean="0"/>
              <a:t>prog</a:t>
            </a:r>
            <a:endParaRPr lang="en-US" dirty="0" smtClean="0"/>
          </a:p>
          <a:p>
            <a:pPr marL="0" indent="0">
              <a:buNone/>
            </a:pPr>
            <a:r>
              <a:rPr lang="en-US" dirty="0" smtClean="0"/>
              <a:t>Numeric:	year (probably…)</a:t>
            </a:r>
            <a:endParaRPr lang="en-US" dirty="0"/>
          </a:p>
        </p:txBody>
      </p:sp>
    </p:spTree>
    <p:extLst>
      <p:ext uri="{BB962C8B-B14F-4D97-AF65-F5344CB8AC3E}">
        <p14:creationId xmlns:p14="http://schemas.microsoft.com/office/powerpoint/2010/main" val="3628441238"/>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Now try out these functions:</a:t>
            </a:r>
          </a:p>
          <a:p>
            <a:pPr marL="0" indent="0">
              <a:buNone/>
            </a:pPr>
            <a:endParaRPr lang="en-US" dirty="0"/>
          </a:p>
          <a:p>
            <a:pPr marL="0" indent="0">
              <a:buNone/>
            </a:pPr>
            <a:r>
              <a:rPr lang="en-US" dirty="0" smtClean="0"/>
              <a:t>head(</a:t>
            </a:r>
            <a:r>
              <a:rPr lang="en-US" dirty="0" err="1" smtClean="0"/>
              <a:t>gradstats</a:t>
            </a:r>
            <a:r>
              <a:rPr lang="en-US" dirty="0" smtClean="0"/>
              <a:t>, n = 3)	</a:t>
            </a:r>
          </a:p>
          <a:p>
            <a:pPr marL="0" indent="0">
              <a:buNone/>
            </a:pPr>
            <a:r>
              <a:rPr lang="en-US" dirty="0" smtClean="0"/>
              <a:t>tail(</a:t>
            </a:r>
            <a:r>
              <a:rPr lang="en-US" dirty="0" err="1" smtClean="0"/>
              <a:t>gradstats</a:t>
            </a:r>
            <a:r>
              <a:rPr lang="en-US" dirty="0" smtClean="0"/>
              <a:t>, n = 2)		</a:t>
            </a:r>
          </a:p>
          <a:p>
            <a:pPr marL="0" indent="0">
              <a:buNone/>
            </a:pPr>
            <a:r>
              <a:rPr lang="en-US" dirty="0" smtClean="0"/>
              <a:t>names(</a:t>
            </a:r>
            <a:r>
              <a:rPr lang="en-US" dirty="0" err="1" smtClean="0"/>
              <a:t>gradstats</a:t>
            </a:r>
            <a:r>
              <a:rPr lang="en-US" dirty="0" smtClean="0"/>
              <a:t>)</a:t>
            </a:r>
            <a:r>
              <a:rPr lang="en-US" dirty="0"/>
              <a:t>	</a:t>
            </a:r>
            <a:r>
              <a:rPr lang="en-US" dirty="0" smtClean="0"/>
              <a:t>	</a:t>
            </a:r>
          </a:p>
          <a:p>
            <a:pPr marL="0" indent="0">
              <a:buNone/>
            </a:pPr>
            <a:r>
              <a:rPr lang="en-US" dirty="0" smtClean="0"/>
              <a:t>summary(</a:t>
            </a:r>
            <a:r>
              <a:rPr lang="en-US" dirty="0" err="1" smtClean="0"/>
              <a:t>gradstats</a:t>
            </a:r>
            <a:r>
              <a:rPr lang="en-US" dirty="0" smtClean="0"/>
              <a:t>)		</a:t>
            </a:r>
          </a:p>
          <a:p>
            <a:pPr marL="0" indent="0">
              <a:buNone/>
            </a:pPr>
            <a:r>
              <a:rPr lang="en-US" dirty="0" smtClean="0"/>
              <a:t>dim(</a:t>
            </a:r>
            <a:r>
              <a:rPr lang="en-US" dirty="0" err="1" smtClean="0"/>
              <a:t>gradstats</a:t>
            </a:r>
            <a:r>
              <a:rPr lang="en-US" dirty="0" smtClean="0"/>
              <a:t>)			</a:t>
            </a:r>
          </a:p>
          <a:p>
            <a:pPr marL="0" indent="0">
              <a:buNone/>
            </a:pPr>
            <a:endParaRPr lang="en-US" dirty="0"/>
          </a:p>
          <a:p>
            <a:pPr marL="0" indent="0">
              <a:buNone/>
            </a:pPr>
            <a:r>
              <a:rPr lang="en-US" dirty="0" smtClean="0"/>
              <a:t>length(</a:t>
            </a:r>
            <a:r>
              <a:rPr lang="en-US" dirty="0" err="1" smtClean="0"/>
              <a:t>gradstats</a:t>
            </a:r>
            <a:r>
              <a:rPr lang="en-US" dirty="0" smtClean="0"/>
              <a:t>)</a:t>
            </a:r>
            <a:endParaRPr lang="en-US" dirty="0"/>
          </a:p>
          <a:p>
            <a:pPr marL="0" indent="0">
              <a:buNone/>
            </a:pPr>
            <a:r>
              <a:rPr lang="en-US" dirty="0" smtClean="0"/>
              <a:t>length(</a:t>
            </a:r>
            <a:r>
              <a:rPr lang="en-US" dirty="0" err="1" smtClean="0"/>
              <a:t>gradstats$ind</a:t>
            </a:r>
            <a:r>
              <a:rPr lang="en-US" dirty="0" smtClean="0"/>
              <a:t>)</a:t>
            </a:r>
          </a:p>
          <a:p>
            <a:pPr marL="0" indent="0">
              <a:buNone/>
            </a:pPr>
            <a:endParaRPr lang="en-US" dirty="0"/>
          </a:p>
          <a:p>
            <a:pPr marL="0" indent="0">
              <a:buNone/>
            </a:pPr>
            <a:r>
              <a:rPr lang="en-US" dirty="0" smtClean="0"/>
              <a:t>table(</a:t>
            </a:r>
            <a:r>
              <a:rPr lang="en-US" dirty="0" err="1" smtClean="0"/>
              <a:t>gradstats$dept</a:t>
            </a:r>
            <a:r>
              <a:rPr lang="en-US" dirty="0" smtClean="0"/>
              <a:t>)</a:t>
            </a:r>
          </a:p>
          <a:p>
            <a:pPr marL="0" indent="0">
              <a:buNone/>
            </a:pPr>
            <a:r>
              <a:rPr lang="en-US" dirty="0" smtClean="0"/>
              <a:t>table(</a:t>
            </a:r>
            <a:r>
              <a:rPr lang="en-US" dirty="0" err="1" smtClean="0"/>
              <a:t>gradstats</a:t>
            </a:r>
            <a:r>
              <a:rPr lang="en-US" dirty="0" smtClean="0"/>
              <a:t>)</a:t>
            </a:r>
          </a:p>
        </p:txBody>
      </p:sp>
    </p:spTree>
    <p:extLst>
      <p:ext uri="{BB962C8B-B14F-4D97-AF65-F5344CB8AC3E}">
        <p14:creationId xmlns:p14="http://schemas.microsoft.com/office/powerpoint/2010/main" val="2459808466"/>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Now try out these functions:</a:t>
            </a:r>
          </a:p>
          <a:p>
            <a:pPr marL="0" indent="0">
              <a:buNone/>
            </a:pPr>
            <a:endParaRPr lang="en-US" dirty="0"/>
          </a:p>
          <a:p>
            <a:pPr marL="0" indent="0">
              <a:buNone/>
            </a:pPr>
            <a:r>
              <a:rPr lang="en-US" dirty="0" smtClean="0"/>
              <a:t>head(</a:t>
            </a:r>
            <a:r>
              <a:rPr lang="en-US" dirty="0" err="1" smtClean="0"/>
              <a:t>gradstats</a:t>
            </a:r>
            <a:r>
              <a:rPr lang="en-US" dirty="0" smtClean="0"/>
              <a:t>, n = 3)	displays the first n rows of the data frame</a:t>
            </a:r>
          </a:p>
          <a:p>
            <a:pPr marL="0" indent="0">
              <a:buNone/>
            </a:pPr>
            <a:r>
              <a:rPr lang="en-US" dirty="0" smtClean="0"/>
              <a:t>tail(</a:t>
            </a:r>
            <a:r>
              <a:rPr lang="en-US" dirty="0" err="1" smtClean="0"/>
              <a:t>gradstats</a:t>
            </a:r>
            <a:r>
              <a:rPr lang="en-US" dirty="0" smtClean="0"/>
              <a:t>, n = 2)		last n rows</a:t>
            </a:r>
          </a:p>
          <a:p>
            <a:pPr marL="0" indent="0">
              <a:buNone/>
            </a:pPr>
            <a:r>
              <a:rPr lang="en-US" dirty="0" smtClean="0"/>
              <a:t>names(</a:t>
            </a:r>
            <a:r>
              <a:rPr lang="en-US" dirty="0" err="1" smtClean="0"/>
              <a:t>gradstats</a:t>
            </a:r>
            <a:r>
              <a:rPr lang="en-US" dirty="0" smtClean="0"/>
              <a:t>)</a:t>
            </a:r>
            <a:r>
              <a:rPr lang="en-US" dirty="0"/>
              <a:t>	</a:t>
            </a:r>
            <a:r>
              <a:rPr lang="en-US" dirty="0" smtClean="0"/>
              <a:t>	gives the name of each column</a:t>
            </a:r>
            <a:endParaRPr lang="en-US" dirty="0"/>
          </a:p>
          <a:p>
            <a:pPr marL="0" indent="0">
              <a:buNone/>
            </a:pPr>
            <a:r>
              <a:rPr lang="en-US" dirty="0" smtClean="0"/>
              <a:t>summary(</a:t>
            </a:r>
            <a:r>
              <a:rPr lang="en-US" dirty="0" err="1" smtClean="0"/>
              <a:t>gradstats</a:t>
            </a:r>
            <a:r>
              <a:rPr lang="en-US" dirty="0" smtClean="0"/>
              <a:t>)		summarizes the whole data frame</a:t>
            </a:r>
            <a:endParaRPr lang="en-US" dirty="0"/>
          </a:p>
          <a:p>
            <a:pPr marL="0" indent="0">
              <a:buNone/>
            </a:pPr>
            <a:r>
              <a:rPr lang="en-US" dirty="0" smtClean="0"/>
              <a:t>dim(</a:t>
            </a:r>
            <a:r>
              <a:rPr lang="en-US" dirty="0" err="1" smtClean="0"/>
              <a:t>gradstats</a:t>
            </a:r>
            <a:r>
              <a:rPr lang="en-US" dirty="0" smtClean="0"/>
              <a:t>)			gives the dimensions, n rows x n columns</a:t>
            </a:r>
          </a:p>
          <a:p>
            <a:pPr marL="0" indent="0">
              <a:buNone/>
            </a:pPr>
            <a:endParaRPr lang="en-US" dirty="0"/>
          </a:p>
          <a:p>
            <a:pPr marL="0" indent="0">
              <a:buNone/>
            </a:pPr>
            <a:r>
              <a:rPr lang="en-US" dirty="0" smtClean="0"/>
              <a:t>length(</a:t>
            </a:r>
            <a:r>
              <a:rPr lang="en-US" dirty="0" err="1" smtClean="0"/>
              <a:t>gradstats</a:t>
            </a:r>
            <a:r>
              <a:rPr lang="en-US" dirty="0" smtClean="0"/>
              <a:t>)</a:t>
            </a:r>
            <a:endParaRPr lang="en-US" dirty="0"/>
          </a:p>
          <a:p>
            <a:pPr marL="0" indent="0">
              <a:buNone/>
            </a:pPr>
            <a:r>
              <a:rPr lang="en-US" dirty="0" smtClean="0"/>
              <a:t>length(</a:t>
            </a:r>
            <a:r>
              <a:rPr lang="en-US" dirty="0" err="1" smtClean="0"/>
              <a:t>gradstats$ind</a:t>
            </a:r>
            <a:r>
              <a:rPr lang="en-US" dirty="0" smtClean="0"/>
              <a:t>)</a:t>
            </a:r>
          </a:p>
          <a:p>
            <a:pPr marL="0" indent="0">
              <a:buNone/>
            </a:pPr>
            <a:endParaRPr lang="en-US" dirty="0"/>
          </a:p>
          <a:p>
            <a:pPr marL="0" indent="0">
              <a:buNone/>
            </a:pPr>
            <a:r>
              <a:rPr lang="en-US" dirty="0" smtClean="0"/>
              <a:t>table(</a:t>
            </a:r>
            <a:r>
              <a:rPr lang="en-US" dirty="0" err="1" smtClean="0"/>
              <a:t>gradstats$dept</a:t>
            </a:r>
            <a:r>
              <a:rPr lang="en-US" dirty="0" smtClean="0"/>
              <a:t>)</a:t>
            </a:r>
          </a:p>
          <a:p>
            <a:pPr marL="0" indent="0">
              <a:buNone/>
            </a:pPr>
            <a:r>
              <a:rPr lang="en-US" dirty="0" smtClean="0"/>
              <a:t>table(</a:t>
            </a:r>
            <a:r>
              <a:rPr lang="en-US" dirty="0" err="1" smtClean="0"/>
              <a:t>gradstats</a:t>
            </a:r>
            <a:r>
              <a:rPr lang="en-US" dirty="0" smtClean="0"/>
              <a:t>)</a:t>
            </a:r>
          </a:p>
        </p:txBody>
      </p:sp>
    </p:spTree>
    <p:extLst>
      <p:ext uri="{BB962C8B-B14F-4D97-AF65-F5344CB8AC3E}">
        <p14:creationId xmlns:p14="http://schemas.microsoft.com/office/powerpoint/2010/main" val="4002846893"/>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Now try out these functions:</a:t>
            </a:r>
          </a:p>
          <a:p>
            <a:pPr marL="0" indent="0">
              <a:buNone/>
            </a:pPr>
            <a:endParaRPr lang="en-US" dirty="0"/>
          </a:p>
          <a:p>
            <a:pPr marL="0" indent="0">
              <a:buNone/>
            </a:pPr>
            <a:r>
              <a:rPr lang="en-US" dirty="0" smtClean="0"/>
              <a:t>head(</a:t>
            </a:r>
            <a:r>
              <a:rPr lang="en-US" dirty="0" err="1" smtClean="0"/>
              <a:t>gradstats</a:t>
            </a:r>
            <a:r>
              <a:rPr lang="en-US" dirty="0" smtClean="0"/>
              <a:t>, n = 3)	displays the first n rows of the data frame</a:t>
            </a:r>
          </a:p>
          <a:p>
            <a:pPr marL="0" indent="0">
              <a:buNone/>
            </a:pPr>
            <a:r>
              <a:rPr lang="en-US" dirty="0" smtClean="0"/>
              <a:t>tail(</a:t>
            </a:r>
            <a:r>
              <a:rPr lang="en-US" dirty="0" err="1" smtClean="0"/>
              <a:t>gradstats</a:t>
            </a:r>
            <a:r>
              <a:rPr lang="en-US" dirty="0" smtClean="0"/>
              <a:t>, n = 2)		last n rows</a:t>
            </a:r>
          </a:p>
          <a:p>
            <a:pPr marL="0" indent="0">
              <a:buNone/>
            </a:pPr>
            <a:r>
              <a:rPr lang="en-US" dirty="0" smtClean="0"/>
              <a:t>names(</a:t>
            </a:r>
            <a:r>
              <a:rPr lang="en-US" dirty="0" err="1" smtClean="0"/>
              <a:t>gradstats</a:t>
            </a:r>
            <a:r>
              <a:rPr lang="en-US" dirty="0" smtClean="0"/>
              <a:t>)</a:t>
            </a:r>
            <a:r>
              <a:rPr lang="en-US" dirty="0"/>
              <a:t>	</a:t>
            </a:r>
            <a:r>
              <a:rPr lang="en-US" dirty="0" smtClean="0"/>
              <a:t>	gives the name of each column</a:t>
            </a:r>
            <a:endParaRPr lang="en-US" dirty="0"/>
          </a:p>
          <a:p>
            <a:pPr marL="0" indent="0">
              <a:buNone/>
            </a:pPr>
            <a:r>
              <a:rPr lang="en-US" dirty="0" smtClean="0"/>
              <a:t>summary(</a:t>
            </a:r>
            <a:r>
              <a:rPr lang="en-US" dirty="0" err="1" smtClean="0"/>
              <a:t>gradstats</a:t>
            </a:r>
            <a:r>
              <a:rPr lang="en-US" dirty="0" smtClean="0"/>
              <a:t>)		summarizes the whole data frame</a:t>
            </a:r>
            <a:endParaRPr lang="en-US" dirty="0"/>
          </a:p>
          <a:p>
            <a:pPr marL="0" indent="0">
              <a:buNone/>
            </a:pPr>
            <a:r>
              <a:rPr lang="en-US" dirty="0" smtClean="0"/>
              <a:t>dim(</a:t>
            </a:r>
            <a:r>
              <a:rPr lang="en-US" dirty="0" err="1" smtClean="0"/>
              <a:t>gradstats</a:t>
            </a:r>
            <a:r>
              <a:rPr lang="en-US" dirty="0" smtClean="0"/>
              <a:t>)			gives the dimensions, n rows x n columns</a:t>
            </a:r>
          </a:p>
          <a:p>
            <a:pPr marL="0" indent="0">
              <a:buNone/>
            </a:pPr>
            <a:endParaRPr lang="en-US" dirty="0"/>
          </a:p>
          <a:p>
            <a:pPr marL="0" indent="0">
              <a:buNone/>
            </a:pPr>
            <a:r>
              <a:rPr lang="en-US" dirty="0" smtClean="0"/>
              <a:t>length(</a:t>
            </a:r>
            <a:r>
              <a:rPr lang="en-US" dirty="0" err="1" smtClean="0"/>
              <a:t>gradstats</a:t>
            </a:r>
            <a:r>
              <a:rPr lang="en-US" dirty="0" smtClean="0"/>
              <a:t>)		length of a data frame = # of columns</a:t>
            </a:r>
            <a:endParaRPr lang="en-US" dirty="0"/>
          </a:p>
          <a:p>
            <a:pPr marL="0" indent="0">
              <a:buNone/>
            </a:pPr>
            <a:r>
              <a:rPr lang="en-US" dirty="0" smtClean="0"/>
              <a:t>length(</a:t>
            </a:r>
            <a:r>
              <a:rPr lang="en-US" dirty="0" err="1" smtClean="0"/>
              <a:t>gradstats$ind</a:t>
            </a:r>
            <a:r>
              <a:rPr lang="en-US" dirty="0" smtClean="0"/>
              <a:t>)	length of a vector = # of values</a:t>
            </a:r>
          </a:p>
          <a:p>
            <a:pPr marL="0" indent="0">
              <a:buNone/>
            </a:pPr>
            <a:endParaRPr lang="en-US" dirty="0"/>
          </a:p>
          <a:p>
            <a:pPr marL="0" indent="0">
              <a:buNone/>
            </a:pPr>
            <a:r>
              <a:rPr lang="en-US" dirty="0" smtClean="0"/>
              <a:t>table(</a:t>
            </a:r>
            <a:r>
              <a:rPr lang="en-US" dirty="0" err="1" smtClean="0"/>
              <a:t>gradstats$dept</a:t>
            </a:r>
            <a:r>
              <a:rPr lang="en-US" dirty="0" smtClean="0"/>
              <a:t>)</a:t>
            </a:r>
          </a:p>
          <a:p>
            <a:pPr marL="0" indent="0">
              <a:buNone/>
            </a:pPr>
            <a:r>
              <a:rPr lang="en-US" dirty="0" smtClean="0"/>
              <a:t>table(</a:t>
            </a:r>
            <a:r>
              <a:rPr lang="en-US" dirty="0" err="1" smtClean="0"/>
              <a:t>gradstats</a:t>
            </a:r>
            <a:r>
              <a:rPr lang="en-US" dirty="0" smtClean="0"/>
              <a:t>)</a:t>
            </a:r>
          </a:p>
        </p:txBody>
      </p:sp>
    </p:spTree>
    <p:extLst>
      <p:ext uri="{BB962C8B-B14F-4D97-AF65-F5344CB8AC3E}">
        <p14:creationId xmlns:p14="http://schemas.microsoft.com/office/powerpoint/2010/main" val="314130947"/>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Now try out these functions:</a:t>
            </a:r>
          </a:p>
          <a:p>
            <a:pPr marL="0" indent="0">
              <a:buNone/>
            </a:pPr>
            <a:endParaRPr lang="en-US" dirty="0"/>
          </a:p>
          <a:p>
            <a:pPr marL="0" indent="0">
              <a:buNone/>
            </a:pPr>
            <a:r>
              <a:rPr lang="en-US" dirty="0" smtClean="0"/>
              <a:t>head(</a:t>
            </a:r>
            <a:r>
              <a:rPr lang="en-US" dirty="0" err="1" smtClean="0"/>
              <a:t>gradstats</a:t>
            </a:r>
            <a:r>
              <a:rPr lang="en-US" dirty="0" smtClean="0"/>
              <a:t>, n = 3)	displays the first n rows of the data frame</a:t>
            </a:r>
          </a:p>
          <a:p>
            <a:pPr marL="0" indent="0">
              <a:buNone/>
            </a:pPr>
            <a:r>
              <a:rPr lang="en-US" dirty="0" smtClean="0"/>
              <a:t>tail(</a:t>
            </a:r>
            <a:r>
              <a:rPr lang="en-US" dirty="0" err="1" smtClean="0"/>
              <a:t>gradstats</a:t>
            </a:r>
            <a:r>
              <a:rPr lang="en-US" dirty="0" smtClean="0"/>
              <a:t>, n = 2)		last n rows</a:t>
            </a:r>
          </a:p>
          <a:p>
            <a:pPr marL="0" indent="0">
              <a:buNone/>
            </a:pPr>
            <a:r>
              <a:rPr lang="en-US" dirty="0" smtClean="0"/>
              <a:t>names(</a:t>
            </a:r>
            <a:r>
              <a:rPr lang="en-US" dirty="0" err="1" smtClean="0"/>
              <a:t>gradstats</a:t>
            </a:r>
            <a:r>
              <a:rPr lang="en-US" dirty="0" smtClean="0"/>
              <a:t>)</a:t>
            </a:r>
            <a:r>
              <a:rPr lang="en-US" dirty="0"/>
              <a:t>	</a:t>
            </a:r>
            <a:r>
              <a:rPr lang="en-US" dirty="0" smtClean="0"/>
              <a:t>	gives the name of each column</a:t>
            </a:r>
            <a:endParaRPr lang="en-US" dirty="0"/>
          </a:p>
          <a:p>
            <a:pPr marL="0" indent="0">
              <a:buNone/>
            </a:pPr>
            <a:r>
              <a:rPr lang="en-US" dirty="0" smtClean="0"/>
              <a:t>summary(</a:t>
            </a:r>
            <a:r>
              <a:rPr lang="en-US" dirty="0" err="1" smtClean="0"/>
              <a:t>gradstats</a:t>
            </a:r>
            <a:r>
              <a:rPr lang="en-US" dirty="0" smtClean="0"/>
              <a:t>)		summarizes the whole data frame</a:t>
            </a:r>
            <a:endParaRPr lang="en-US" dirty="0"/>
          </a:p>
          <a:p>
            <a:pPr marL="0" indent="0">
              <a:buNone/>
            </a:pPr>
            <a:r>
              <a:rPr lang="en-US" dirty="0" smtClean="0"/>
              <a:t>dim(</a:t>
            </a:r>
            <a:r>
              <a:rPr lang="en-US" dirty="0" err="1" smtClean="0"/>
              <a:t>gradstats</a:t>
            </a:r>
            <a:r>
              <a:rPr lang="en-US" dirty="0" smtClean="0"/>
              <a:t>)			gives the dimensions, n rows x n columns</a:t>
            </a:r>
          </a:p>
          <a:p>
            <a:pPr marL="0" indent="0">
              <a:buNone/>
            </a:pPr>
            <a:endParaRPr lang="en-US" dirty="0"/>
          </a:p>
          <a:p>
            <a:pPr marL="0" indent="0">
              <a:buNone/>
            </a:pPr>
            <a:r>
              <a:rPr lang="en-US" dirty="0" smtClean="0"/>
              <a:t>length(</a:t>
            </a:r>
            <a:r>
              <a:rPr lang="en-US" dirty="0" err="1" smtClean="0"/>
              <a:t>gradstats</a:t>
            </a:r>
            <a:r>
              <a:rPr lang="en-US" dirty="0" smtClean="0"/>
              <a:t>)		length of a data frame = # of columns</a:t>
            </a:r>
            <a:endParaRPr lang="en-US" dirty="0"/>
          </a:p>
          <a:p>
            <a:pPr marL="0" indent="0">
              <a:buNone/>
            </a:pPr>
            <a:r>
              <a:rPr lang="en-US" dirty="0" smtClean="0"/>
              <a:t>length(</a:t>
            </a:r>
            <a:r>
              <a:rPr lang="en-US" dirty="0" err="1" smtClean="0"/>
              <a:t>gradstats$ind</a:t>
            </a:r>
            <a:r>
              <a:rPr lang="en-US" dirty="0" smtClean="0"/>
              <a:t>)	length of a vector = # of values</a:t>
            </a:r>
          </a:p>
          <a:p>
            <a:pPr marL="0" indent="0">
              <a:buNone/>
            </a:pPr>
            <a:endParaRPr lang="en-US" dirty="0"/>
          </a:p>
          <a:p>
            <a:pPr marL="0" indent="0">
              <a:buNone/>
            </a:pPr>
            <a:r>
              <a:rPr lang="en-US" dirty="0" smtClean="0"/>
              <a:t>table(</a:t>
            </a:r>
            <a:r>
              <a:rPr lang="en-US" dirty="0" err="1" smtClean="0"/>
              <a:t>gradstats$dept</a:t>
            </a:r>
            <a:r>
              <a:rPr lang="en-US" dirty="0" smtClean="0"/>
              <a:t>)	table of counts for a single vector (column)</a:t>
            </a:r>
          </a:p>
          <a:p>
            <a:pPr marL="0" indent="0">
              <a:buNone/>
            </a:pPr>
            <a:r>
              <a:rPr lang="en-US" dirty="0" smtClean="0"/>
              <a:t>table(</a:t>
            </a:r>
            <a:r>
              <a:rPr lang="en-US" dirty="0" err="1" smtClean="0"/>
              <a:t>gradstats</a:t>
            </a:r>
            <a:r>
              <a:rPr lang="en-US" dirty="0" smtClean="0"/>
              <a:t>)			table of counts for all vectors (crossed)</a:t>
            </a:r>
          </a:p>
        </p:txBody>
      </p:sp>
    </p:spTree>
    <p:extLst>
      <p:ext uri="{BB962C8B-B14F-4D97-AF65-F5344CB8AC3E}">
        <p14:creationId xmlns:p14="http://schemas.microsoft.com/office/powerpoint/2010/main" val="39043221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R?</a:t>
            </a:r>
            <a:endParaRPr lang="en-US" dirty="0"/>
          </a:p>
        </p:txBody>
      </p:sp>
      <p:pic>
        <p:nvPicPr>
          <p:cNvPr id="4" name="Content Placeholder 3" descr="ShippingScreenShot.png"/>
          <p:cNvPicPr>
            <a:picLocks noGrp="1" noChangeAspect="1"/>
          </p:cNvPicPr>
          <p:nvPr>
            <p:ph idx="1"/>
          </p:nvPr>
        </p:nvPicPr>
        <p:blipFill>
          <a:blip r:embed="rId2">
            <a:extLst>
              <a:ext uri="{28A0092B-C50C-407E-A947-70E740481C1C}">
                <a14:useLocalDpi xmlns:a14="http://schemas.microsoft.com/office/drawing/2010/main" val="0"/>
              </a:ext>
            </a:extLst>
          </a:blip>
          <a:srcRect t="1989" b="1989"/>
          <a:stretch>
            <a:fillRect/>
          </a:stretch>
        </p:blipFill>
        <p:spPr>
          <a:xfrm>
            <a:off x="1828800" y="1600201"/>
            <a:ext cx="5486400" cy="3017308"/>
          </a:xfrm>
        </p:spPr>
      </p:pic>
      <p:sp>
        <p:nvSpPr>
          <p:cNvPr id="5" name="TextBox 4"/>
          <p:cNvSpPr txBox="1"/>
          <p:nvPr/>
        </p:nvSpPr>
        <p:spPr>
          <a:xfrm>
            <a:off x="457200" y="4798052"/>
            <a:ext cx="8447716" cy="1754327"/>
          </a:xfrm>
          <a:prstGeom prst="rect">
            <a:avLst/>
          </a:prstGeom>
          <a:noFill/>
        </p:spPr>
        <p:txBody>
          <a:bodyPr wrap="square" rtlCol="0">
            <a:spAutoFit/>
          </a:bodyPr>
          <a:lstStyle/>
          <a:p>
            <a:r>
              <a:rPr lang="en-US" dirty="0" smtClean="0"/>
              <a:t>R is an incredibly flexible, high-level programming language that will allow you to conduct nearly any statistical analysis, and create any visualization you can think of.</a:t>
            </a:r>
          </a:p>
          <a:p>
            <a:endParaRPr lang="en-US" dirty="0"/>
          </a:p>
          <a:p>
            <a:r>
              <a:rPr lang="en-US" dirty="0" smtClean="0"/>
              <a:t>This video was created by Ben Schmidt using the ggplot2 package.</a:t>
            </a:r>
          </a:p>
          <a:p>
            <a:endParaRPr lang="en-US" dirty="0"/>
          </a:p>
          <a:p>
            <a:r>
              <a:rPr lang="en-US" dirty="0">
                <a:hlinkClick r:id="rId3"/>
              </a:rPr>
              <a:t>http://</a:t>
            </a:r>
            <a:r>
              <a:rPr lang="en-US" dirty="0" err="1">
                <a:hlinkClick r:id="rId3"/>
              </a:rPr>
              <a:t>sappingattention.blogspot.com</a:t>
            </a:r>
            <a:r>
              <a:rPr lang="en-US" dirty="0">
                <a:hlinkClick r:id="rId3"/>
              </a:rPr>
              <a:t>/2012/10/data-narratives-and-</a:t>
            </a:r>
            <a:r>
              <a:rPr lang="en-US" dirty="0" err="1">
                <a:hlinkClick r:id="rId3"/>
              </a:rPr>
              <a:t>structural.html</a:t>
            </a:r>
            <a:endParaRPr lang="en-US" dirty="0"/>
          </a:p>
        </p:txBody>
      </p:sp>
    </p:spTree>
    <p:extLst>
      <p:ext uri="{BB962C8B-B14F-4D97-AF65-F5344CB8AC3E}">
        <p14:creationId xmlns:p14="http://schemas.microsoft.com/office/powerpoint/2010/main" val="360115823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lstStyle/>
          <a:p>
            <a:pPr marL="0" indent="0">
              <a:buNone/>
            </a:pPr>
            <a:r>
              <a:rPr lang="en-US" dirty="0" smtClean="0"/>
              <a:t>Look at the help file for table().</a:t>
            </a:r>
          </a:p>
          <a:p>
            <a:pPr marL="0" indent="0">
              <a:buNone/>
            </a:pPr>
            <a:endParaRPr lang="en-US" dirty="0"/>
          </a:p>
          <a:p>
            <a:pPr marL="0" indent="0">
              <a:buNone/>
            </a:pPr>
            <a:r>
              <a:rPr lang="en-US" dirty="0" smtClean="0"/>
              <a:t>Try to figure out how to make a contingency table for departments x stat programs.</a:t>
            </a:r>
            <a:endParaRPr lang="en-US" dirty="0"/>
          </a:p>
        </p:txBody>
      </p:sp>
    </p:spTree>
    <p:extLst>
      <p:ext uri="{BB962C8B-B14F-4D97-AF65-F5344CB8AC3E}">
        <p14:creationId xmlns:p14="http://schemas.microsoft.com/office/powerpoint/2010/main" val="323740553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frames</a:t>
            </a:r>
            <a:endParaRPr lang="en-US" dirty="0"/>
          </a:p>
        </p:txBody>
      </p:sp>
      <p:sp>
        <p:nvSpPr>
          <p:cNvPr id="3" name="Content Placeholder 2"/>
          <p:cNvSpPr>
            <a:spLocks noGrp="1"/>
          </p:cNvSpPr>
          <p:nvPr>
            <p:ph idx="1"/>
          </p:nvPr>
        </p:nvSpPr>
        <p:spPr/>
        <p:txBody>
          <a:bodyPr/>
          <a:lstStyle/>
          <a:p>
            <a:pPr marL="0" indent="0">
              <a:buNone/>
            </a:pPr>
            <a:r>
              <a:rPr lang="en-US" dirty="0" smtClean="0"/>
              <a:t>Look at the help file for table().</a:t>
            </a:r>
          </a:p>
          <a:p>
            <a:pPr marL="0" indent="0">
              <a:buNone/>
            </a:pPr>
            <a:endParaRPr lang="en-US" dirty="0"/>
          </a:p>
          <a:p>
            <a:pPr marL="0" indent="0">
              <a:buNone/>
            </a:pPr>
            <a:r>
              <a:rPr lang="en-US" dirty="0" smtClean="0"/>
              <a:t>Try to figure out how to make a contingency table for departments x stat programs.</a:t>
            </a:r>
          </a:p>
          <a:p>
            <a:pPr marL="0" indent="0">
              <a:buNone/>
            </a:pPr>
            <a:endParaRPr lang="en-US" dirty="0"/>
          </a:p>
          <a:p>
            <a:pPr marL="0" indent="0">
              <a:buNone/>
            </a:pPr>
            <a:r>
              <a:rPr lang="en-US" dirty="0" smtClean="0"/>
              <a:t>table(</a:t>
            </a:r>
            <a:r>
              <a:rPr lang="en-US" dirty="0" err="1" smtClean="0"/>
              <a:t>gradstats$dept</a:t>
            </a:r>
            <a:r>
              <a:rPr lang="en-US" dirty="0" smtClean="0"/>
              <a:t>, </a:t>
            </a:r>
            <a:r>
              <a:rPr lang="en-US" dirty="0" err="1" smtClean="0"/>
              <a:t>gradstats$prog</a:t>
            </a:r>
            <a:r>
              <a:rPr lang="en-US" dirty="0" smtClean="0"/>
              <a:t>)</a:t>
            </a:r>
            <a:endParaRPr lang="en-US" dirty="0"/>
          </a:p>
        </p:txBody>
      </p:sp>
    </p:spTree>
    <p:extLst>
      <p:ext uri="{BB962C8B-B14F-4D97-AF65-F5344CB8AC3E}">
        <p14:creationId xmlns:p14="http://schemas.microsoft.com/office/powerpoint/2010/main" val="189856318"/>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in data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Download the data file located at </a:t>
            </a:r>
            <a:r>
              <a:rPr lang="en-US" dirty="0" smtClean="0">
                <a:hlinkClick r:id="rId2"/>
              </a:rPr>
              <a:t>http://linguistics.berkeley.edu/~mfricke/R_Workshop_files/salary.txt</a:t>
            </a:r>
            <a:r>
              <a:rPr lang="en-US" dirty="0" smtClean="0"/>
              <a:t>.</a:t>
            </a:r>
          </a:p>
          <a:p>
            <a:pPr marL="0" indent="0">
              <a:buNone/>
            </a:pPr>
            <a:endParaRPr lang="en-US" dirty="0"/>
          </a:p>
          <a:p>
            <a:pPr marL="0" indent="0">
              <a:buNone/>
            </a:pPr>
            <a:r>
              <a:rPr lang="en-US" dirty="0" smtClean="0"/>
              <a:t>This file contains data on professors’ salaries.</a:t>
            </a:r>
          </a:p>
          <a:p>
            <a:pPr marL="0" indent="0">
              <a:buNone/>
            </a:pPr>
            <a:endParaRPr lang="en-US" dirty="0"/>
          </a:p>
          <a:p>
            <a:pPr marL="0" indent="0">
              <a:buNone/>
            </a:pPr>
            <a:r>
              <a:rPr lang="en-US" sz="2200" dirty="0" smtClean="0"/>
              <a:t>(</a:t>
            </a:r>
            <a:r>
              <a:rPr lang="en-US" sz="2200" dirty="0"/>
              <a:t>S. Weisberg (1985). </a:t>
            </a:r>
            <a:r>
              <a:rPr lang="en-US" sz="2200" i="1" dirty="0"/>
              <a:t>Applied Linear Regression</a:t>
            </a:r>
            <a:r>
              <a:rPr lang="en-US" sz="2200" dirty="0"/>
              <a:t>, Second Edition. New York: John Wiley and Sons. Page 194.  Downloaded from http://</a:t>
            </a:r>
            <a:r>
              <a:rPr lang="en-US" sz="2200" dirty="0" err="1"/>
              <a:t>data.princeton.edu</a:t>
            </a:r>
            <a:r>
              <a:rPr lang="en-US" sz="2200" dirty="0"/>
              <a:t>/wws509/datasets/#salary on January 31</a:t>
            </a:r>
            <a:r>
              <a:rPr lang="en-US" sz="2200" baseline="30000" dirty="0"/>
              <a:t>st</a:t>
            </a:r>
            <a:r>
              <a:rPr lang="en-US" sz="2200" dirty="0"/>
              <a:t>, 2013</a:t>
            </a:r>
            <a:r>
              <a:rPr lang="en-US" sz="2200" dirty="0" smtClean="0"/>
              <a:t>.)</a:t>
            </a:r>
            <a:endParaRPr lang="en-US" sz="2200" dirty="0"/>
          </a:p>
          <a:p>
            <a:pPr marL="0" indent="0">
              <a:buNone/>
            </a:pPr>
            <a:endParaRPr lang="en-US" dirty="0"/>
          </a:p>
        </p:txBody>
      </p:sp>
    </p:spTree>
    <p:extLst>
      <p:ext uri="{BB962C8B-B14F-4D97-AF65-F5344CB8AC3E}">
        <p14:creationId xmlns:p14="http://schemas.microsoft.com/office/powerpoint/2010/main" val="3869518061"/>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in data: working directory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Your working directory is where R looks for (and saves) files.</a:t>
            </a:r>
          </a:p>
          <a:p>
            <a:pPr marL="0" indent="0">
              <a:buNone/>
            </a:pPr>
            <a:endParaRPr lang="en-US" dirty="0"/>
          </a:p>
          <a:p>
            <a:pPr marL="0" indent="0">
              <a:buNone/>
            </a:pPr>
            <a:r>
              <a:rPr lang="en-US" dirty="0" smtClean="0"/>
              <a:t>Check to see what it is by typing:</a:t>
            </a:r>
          </a:p>
          <a:p>
            <a:pPr marL="0" indent="0">
              <a:buNone/>
            </a:pPr>
            <a:endParaRPr lang="en-US" dirty="0"/>
          </a:p>
          <a:p>
            <a:pPr marL="0" indent="0">
              <a:buNone/>
            </a:pPr>
            <a:r>
              <a:rPr lang="en-US" dirty="0" smtClean="0"/>
              <a:t>	</a:t>
            </a:r>
            <a:r>
              <a:rPr lang="en-US" dirty="0" err="1" smtClean="0"/>
              <a:t>getwd</a:t>
            </a:r>
            <a:r>
              <a:rPr lang="en-US" dirty="0" smtClean="0"/>
              <a:t>()</a:t>
            </a:r>
          </a:p>
          <a:p>
            <a:pPr marL="0" indent="0">
              <a:buNone/>
            </a:pPr>
            <a:endParaRPr lang="en-US" dirty="0"/>
          </a:p>
          <a:p>
            <a:pPr marL="0" indent="0">
              <a:buNone/>
            </a:pPr>
            <a:r>
              <a:rPr lang="en-US" dirty="0" smtClean="0"/>
              <a:t>You can change it to the directory where you saved the data file with:</a:t>
            </a:r>
          </a:p>
          <a:p>
            <a:pPr marL="0" indent="0">
              <a:buNone/>
            </a:pPr>
            <a:endParaRPr lang="en-US" dirty="0" smtClean="0"/>
          </a:p>
          <a:p>
            <a:pPr marL="0" indent="0">
              <a:buNone/>
            </a:pPr>
            <a:r>
              <a:rPr lang="en-US" dirty="0" smtClean="0"/>
              <a:t>	</a:t>
            </a:r>
            <a:r>
              <a:rPr lang="en-US" dirty="0" err="1" smtClean="0"/>
              <a:t>setwd</a:t>
            </a:r>
            <a:r>
              <a:rPr lang="en-US" dirty="0" smtClean="0"/>
              <a:t>()</a:t>
            </a:r>
          </a:p>
          <a:p>
            <a:pPr marL="0" indent="0">
              <a:buNone/>
            </a:pPr>
            <a:endParaRPr lang="en-US" dirty="0"/>
          </a:p>
          <a:p>
            <a:pPr marL="0" indent="0">
              <a:buNone/>
            </a:pPr>
            <a:r>
              <a:rPr lang="en-US" dirty="0" smtClean="0"/>
              <a:t>	</a:t>
            </a:r>
            <a:r>
              <a:rPr lang="en-US" dirty="0" err="1" smtClean="0"/>
              <a:t>setwd</a:t>
            </a:r>
            <a:r>
              <a:rPr lang="en-US" dirty="0" smtClean="0"/>
              <a:t>(“/Users/</a:t>
            </a:r>
            <a:r>
              <a:rPr lang="en-US" dirty="0" err="1" smtClean="0"/>
              <a:t>melindafricke</a:t>
            </a:r>
            <a:r>
              <a:rPr lang="en-US" dirty="0" smtClean="0"/>
              <a:t>/Desktop”)</a:t>
            </a:r>
          </a:p>
          <a:p>
            <a:pPr marL="0" indent="0">
              <a:buNone/>
            </a:pPr>
            <a:endParaRPr lang="en-US" dirty="0" smtClean="0"/>
          </a:p>
          <a:p>
            <a:pPr marL="0" indent="0">
              <a:buNone/>
            </a:pPr>
            <a:r>
              <a:rPr lang="en-US" dirty="0" smtClean="0"/>
              <a:t>But there’s an easier way:</a:t>
            </a:r>
            <a:endParaRPr lang="en-US" dirty="0"/>
          </a:p>
          <a:p>
            <a:pPr marL="0" indent="0">
              <a:buNone/>
            </a:pPr>
            <a:r>
              <a:rPr lang="en-US" dirty="0"/>
              <a:t>	O</a:t>
            </a:r>
            <a:r>
              <a:rPr lang="en-US" dirty="0" smtClean="0"/>
              <a:t>n a Mac: command + d, then select your directory.</a:t>
            </a:r>
          </a:p>
          <a:p>
            <a:pPr marL="0" indent="0">
              <a:buNone/>
            </a:pPr>
            <a:r>
              <a:rPr lang="en-US" dirty="0"/>
              <a:t>	I</a:t>
            </a:r>
            <a:r>
              <a:rPr lang="en-US" dirty="0" smtClean="0"/>
              <a:t>n Windows: go to “File”, then “Change </a:t>
            </a:r>
            <a:r>
              <a:rPr lang="en-US" dirty="0" err="1" smtClean="0"/>
              <a:t>dir</a:t>
            </a:r>
            <a:r>
              <a:rPr lang="en-US" dirty="0" smtClean="0"/>
              <a:t>…”, and select your directory.</a:t>
            </a:r>
            <a:endParaRPr lang="en-US" dirty="0"/>
          </a:p>
        </p:txBody>
      </p:sp>
    </p:spTree>
    <p:extLst>
      <p:ext uri="{BB962C8B-B14F-4D97-AF65-F5344CB8AC3E}">
        <p14:creationId xmlns:p14="http://schemas.microsoft.com/office/powerpoint/2010/main" val="3101173893"/>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in data</a:t>
            </a:r>
            <a:endParaRPr lang="en-US" dirty="0"/>
          </a:p>
        </p:txBody>
      </p:sp>
      <p:sp>
        <p:nvSpPr>
          <p:cNvPr id="3" name="Content Placeholder 2"/>
          <p:cNvSpPr>
            <a:spLocks noGrp="1"/>
          </p:cNvSpPr>
          <p:nvPr>
            <p:ph idx="1"/>
          </p:nvPr>
        </p:nvSpPr>
        <p:spPr/>
        <p:txBody>
          <a:bodyPr/>
          <a:lstStyle/>
          <a:p>
            <a:pPr marL="0" indent="0">
              <a:buNone/>
            </a:pPr>
            <a:r>
              <a:rPr lang="en-US" dirty="0" smtClean="0"/>
              <a:t>Open the help file for</a:t>
            </a:r>
          </a:p>
          <a:p>
            <a:pPr marL="0" indent="0">
              <a:buNone/>
            </a:pPr>
            <a:endParaRPr lang="en-US" dirty="0"/>
          </a:p>
          <a:p>
            <a:pPr marL="0" indent="0">
              <a:buNone/>
            </a:pPr>
            <a:r>
              <a:rPr lang="en-US" dirty="0" smtClean="0"/>
              <a:t>	</a:t>
            </a:r>
            <a:r>
              <a:rPr lang="en-US" dirty="0" err="1" smtClean="0"/>
              <a:t>read.table</a:t>
            </a:r>
            <a:r>
              <a:rPr lang="en-US" dirty="0" smtClean="0"/>
              <a:t>()</a:t>
            </a:r>
          </a:p>
          <a:p>
            <a:pPr marL="0" indent="0">
              <a:buNone/>
            </a:pPr>
            <a:endParaRPr lang="en-US" dirty="0"/>
          </a:p>
          <a:p>
            <a:pPr marL="0" indent="0">
              <a:buNone/>
            </a:pPr>
            <a:r>
              <a:rPr lang="en-US" dirty="0" smtClean="0"/>
              <a:t>See if you can read in the data file we just downloaded and start inspecting 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84451928"/>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in data</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2400" dirty="0" err="1" smtClean="0"/>
              <a:t>read.table</a:t>
            </a:r>
            <a:r>
              <a:rPr lang="en-US" sz="2400" dirty="0" smtClean="0"/>
              <a:t>(“</a:t>
            </a:r>
            <a:r>
              <a:rPr lang="en-US" sz="2400" dirty="0" err="1" smtClean="0"/>
              <a:t>salary.txt</a:t>
            </a:r>
            <a:r>
              <a:rPr lang="en-US" sz="2400" dirty="0" smtClean="0"/>
              <a:t>”, header=T) -&gt; salary</a:t>
            </a:r>
          </a:p>
          <a:p>
            <a:pPr marL="0" indent="0">
              <a:buNone/>
            </a:pPr>
            <a:endParaRPr lang="en-US" sz="2400" dirty="0"/>
          </a:p>
          <a:p>
            <a:pPr marL="0" indent="0">
              <a:buNone/>
            </a:pPr>
            <a:r>
              <a:rPr lang="en-US" sz="2400" dirty="0" err="1" smtClean="0"/>
              <a:t>read.table</a:t>
            </a:r>
            <a:r>
              <a:rPr lang="en-US" sz="2400" dirty="0" smtClean="0"/>
              <a:t>() has several options, to deal with differently formatted files.</a:t>
            </a:r>
          </a:p>
          <a:p>
            <a:pPr marL="0" indent="0">
              <a:buNone/>
            </a:pPr>
            <a:endParaRPr lang="en-US" sz="2400" dirty="0" smtClean="0"/>
          </a:p>
          <a:p>
            <a:pPr marL="0" indent="0">
              <a:buNone/>
            </a:pPr>
            <a:r>
              <a:rPr lang="en-US" sz="2400" dirty="0"/>
              <a:t>	</a:t>
            </a:r>
            <a:r>
              <a:rPr lang="en-US" sz="2400" dirty="0" smtClean="0"/>
              <a:t>file				the filename, in quotes (must be in working </a:t>
            </a:r>
            <a:r>
              <a:rPr lang="en-US" sz="2400" dirty="0" err="1" smtClean="0"/>
              <a:t>dir</a:t>
            </a:r>
            <a:r>
              <a:rPr lang="en-US" sz="2400" dirty="0" smtClean="0"/>
              <a:t>)</a:t>
            </a:r>
            <a:endParaRPr lang="en-US" sz="2400" dirty="0"/>
          </a:p>
          <a:p>
            <a:pPr marL="0" indent="0">
              <a:buNone/>
            </a:pPr>
            <a:r>
              <a:rPr lang="en-US" sz="2400" dirty="0" smtClean="0"/>
              <a:t>	header			does the first row contain column names?</a:t>
            </a:r>
          </a:p>
          <a:p>
            <a:pPr marL="0" indent="0">
              <a:buNone/>
            </a:pPr>
            <a:r>
              <a:rPr lang="en-US" sz="2400" dirty="0"/>
              <a:t>	</a:t>
            </a:r>
            <a:r>
              <a:rPr lang="en-US" sz="2400" dirty="0" err="1" smtClean="0"/>
              <a:t>sep</a:t>
            </a:r>
            <a:r>
              <a:rPr lang="en-US" sz="2400" dirty="0" smtClean="0"/>
              <a:t>				how are the fields separated? (e.g. ‘\t’, ‘,’)</a:t>
            </a:r>
          </a:p>
          <a:p>
            <a:pPr marL="0" indent="0">
              <a:buNone/>
            </a:pPr>
            <a:r>
              <a:rPr lang="en-US" sz="2400" dirty="0"/>
              <a:t>	</a:t>
            </a:r>
            <a:r>
              <a:rPr lang="en-US" sz="2400" dirty="0" smtClean="0"/>
              <a:t>quote			what character was used for quoting? (‘ ‘ ‘)</a:t>
            </a:r>
          </a:p>
          <a:p>
            <a:pPr marL="0" indent="0">
              <a:buNone/>
            </a:pPr>
            <a:r>
              <a:rPr lang="en-US" sz="2400" dirty="0"/>
              <a:t>	</a:t>
            </a:r>
            <a:r>
              <a:rPr lang="en-US" sz="2400" dirty="0" err="1" smtClean="0"/>
              <a:t>dec</a:t>
            </a:r>
            <a:r>
              <a:rPr lang="en-US" sz="2400" dirty="0" smtClean="0"/>
              <a:t>				what character is used as a decimal point?</a:t>
            </a:r>
          </a:p>
          <a:p>
            <a:pPr marL="0" indent="0">
              <a:buNone/>
            </a:pPr>
            <a:r>
              <a:rPr lang="en-US" sz="2400" dirty="0"/>
              <a:t>	</a:t>
            </a:r>
            <a:r>
              <a:rPr lang="en-US" sz="2400" dirty="0" err="1" smtClean="0"/>
              <a:t>row.names</a:t>
            </a:r>
            <a:r>
              <a:rPr lang="en-US" sz="2400" dirty="0" smtClean="0"/>
              <a:t>		does one column contain row names?</a:t>
            </a:r>
          </a:p>
          <a:p>
            <a:pPr marL="0" indent="0">
              <a:buNone/>
            </a:pPr>
            <a:r>
              <a:rPr lang="en-US" sz="2400" dirty="0"/>
              <a:t>	</a:t>
            </a:r>
            <a:r>
              <a:rPr lang="en-US" sz="2400" dirty="0" smtClean="0"/>
              <a:t>				(if not, R will number the rows)</a:t>
            </a:r>
          </a:p>
          <a:p>
            <a:pPr marL="0" indent="0">
              <a:buNone/>
            </a:pPr>
            <a:r>
              <a:rPr lang="en-US" sz="2400" dirty="0"/>
              <a:t>	</a:t>
            </a:r>
            <a:r>
              <a:rPr lang="en-US" sz="2400" dirty="0" err="1" smtClean="0"/>
              <a:t>nrows</a:t>
            </a:r>
            <a:r>
              <a:rPr lang="en-US" sz="2400" dirty="0" smtClean="0"/>
              <a:t>			how many rows to read in (default is all of them)</a:t>
            </a:r>
          </a:p>
          <a:p>
            <a:pPr marL="0" indent="0">
              <a:buNone/>
            </a:pPr>
            <a:r>
              <a:rPr lang="en-US" sz="2400" dirty="0"/>
              <a:t>	</a:t>
            </a:r>
            <a:r>
              <a:rPr lang="en-US" sz="2400" dirty="0" smtClean="0"/>
              <a:t>skip				how many rows to skip before reading data</a:t>
            </a:r>
            <a:endParaRPr lang="en-US" sz="2400" dirty="0"/>
          </a:p>
        </p:txBody>
      </p:sp>
    </p:spTree>
    <p:extLst>
      <p:ext uri="{BB962C8B-B14F-4D97-AF65-F5344CB8AC3E}">
        <p14:creationId xmlns:p14="http://schemas.microsoft.com/office/powerpoint/2010/main" val="1869129842"/>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we know already…</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How many rows does this data set contain? columns?</a:t>
            </a:r>
          </a:p>
          <a:p>
            <a:pPr marL="0" indent="0">
              <a:buNone/>
            </a:pPr>
            <a:endParaRPr lang="en-US" sz="2000" dirty="0"/>
          </a:p>
          <a:p>
            <a:pPr marL="0" indent="0">
              <a:buNone/>
            </a:pPr>
            <a:endParaRPr lang="en-US" sz="2000" dirty="0" smtClean="0"/>
          </a:p>
          <a:p>
            <a:pPr marL="0" indent="0">
              <a:buNone/>
            </a:pPr>
            <a:r>
              <a:rPr lang="en-US" sz="2000" dirty="0" smtClean="0"/>
              <a:t>What is the average salary (</a:t>
            </a:r>
            <a:r>
              <a:rPr lang="en-US" sz="2000" dirty="0" err="1" smtClean="0"/>
              <a:t>sl</a:t>
            </a:r>
            <a:r>
              <a:rPr lang="en-US" sz="2000" dirty="0" smtClean="0"/>
              <a:t>) for these professors?</a:t>
            </a:r>
          </a:p>
          <a:p>
            <a:pPr marL="0" indent="0">
              <a:buNone/>
            </a:pPr>
            <a:endParaRPr lang="en-US" sz="2000" dirty="0"/>
          </a:p>
          <a:p>
            <a:pPr marL="0" indent="0">
              <a:buNone/>
            </a:pPr>
            <a:endParaRPr lang="en-US" sz="2000" dirty="0" smtClean="0"/>
          </a:p>
          <a:p>
            <a:pPr marL="0" indent="0">
              <a:buNone/>
            </a:pPr>
            <a:r>
              <a:rPr lang="en-US" sz="2000" dirty="0" smtClean="0"/>
              <a:t>How many professors are male vs. female (</a:t>
            </a:r>
            <a:r>
              <a:rPr lang="en-US" sz="2000" dirty="0" err="1" smtClean="0"/>
              <a:t>sx</a:t>
            </a:r>
            <a:r>
              <a:rPr lang="en-US" sz="2000" dirty="0" smtClean="0"/>
              <a:t>)?</a:t>
            </a:r>
          </a:p>
          <a:p>
            <a:pPr marL="0" indent="0">
              <a:buNone/>
            </a:pPr>
            <a:endParaRPr lang="en-US" sz="2000" dirty="0"/>
          </a:p>
          <a:p>
            <a:pPr marL="0" indent="0">
              <a:buNone/>
            </a:pPr>
            <a:endParaRPr lang="en-US" sz="2000" dirty="0" smtClean="0"/>
          </a:p>
          <a:p>
            <a:pPr marL="0" indent="0">
              <a:buNone/>
            </a:pPr>
            <a:r>
              <a:rPr lang="en-US" sz="2000" dirty="0"/>
              <a:t>For each rank (</a:t>
            </a:r>
            <a:r>
              <a:rPr lang="en-US" sz="2000" dirty="0" err="1"/>
              <a:t>rk</a:t>
            </a:r>
            <a:r>
              <a:rPr lang="en-US" sz="2000" dirty="0"/>
              <a:t>), how many professors have a doctorate vs. masters (dg)?</a:t>
            </a:r>
          </a:p>
        </p:txBody>
      </p:sp>
    </p:spTree>
    <p:extLst>
      <p:ext uri="{BB962C8B-B14F-4D97-AF65-F5344CB8AC3E}">
        <p14:creationId xmlns:p14="http://schemas.microsoft.com/office/powerpoint/2010/main" val="1810553629"/>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we know already…</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How many rows does this data set contain? columns?</a:t>
            </a:r>
          </a:p>
          <a:p>
            <a:pPr marL="0" indent="0">
              <a:buNone/>
            </a:pPr>
            <a:r>
              <a:rPr lang="en-US" sz="2000" dirty="0" smtClean="0"/>
              <a:t>	dim(salary)</a:t>
            </a:r>
            <a:endParaRPr lang="en-US" sz="2000" dirty="0"/>
          </a:p>
          <a:p>
            <a:pPr marL="0" indent="0">
              <a:buNone/>
            </a:pPr>
            <a:r>
              <a:rPr lang="en-US" sz="2000" dirty="0" smtClean="0"/>
              <a:t>	[1]	52  6</a:t>
            </a:r>
          </a:p>
          <a:p>
            <a:pPr marL="0" indent="0">
              <a:buNone/>
            </a:pPr>
            <a:r>
              <a:rPr lang="en-US" sz="2000" dirty="0" smtClean="0"/>
              <a:t>What is the average salary (</a:t>
            </a:r>
            <a:r>
              <a:rPr lang="en-US" sz="2000" dirty="0" err="1" smtClean="0"/>
              <a:t>sl</a:t>
            </a:r>
            <a:r>
              <a:rPr lang="en-US" sz="2000" dirty="0" smtClean="0"/>
              <a:t>) for these professors?</a:t>
            </a:r>
          </a:p>
          <a:p>
            <a:pPr marL="0" indent="0">
              <a:buNone/>
            </a:pPr>
            <a:endParaRPr lang="en-US" sz="2000" dirty="0"/>
          </a:p>
          <a:p>
            <a:pPr marL="0" indent="0">
              <a:buNone/>
            </a:pPr>
            <a:endParaRPr lang="en-US" sz="2000" dirty="0" smtClean="0"/>
          </a:p>
          <a:p>
            <a:pPr marL="0" indent="0">
              <a:buNone/>
            </a:pPr>
            <a:r>
              <a:rPr lang="en-US" sz="2000" dirty="0" smtClean="0"/>
              <a:t>How many professors are male vs. female (</a:t>
            </a:r>
            <a:r>
              <a:rPr lang="en-US" sz="2000" dirty="0" err="1" smtClean="0"/>
              <a:t>sx</a:t>
            </a:r>
            <a:r>
              <a:rPr lang="en-US" sz="2000" dirty="0" smtClean="0"/>
              <a:t>)?</a:t>
            </a:r>
          </a:p>
          <a:p>
            <a:pPr marL="0" indent="0">
              <a:buNone/>
            </a:pPr>
            <a:endParaRPr lang="en-US" sz="2000" dirty="0"/>
          </a:p>
          <a:p>
            <a:pPr marL="0" indent="0">
              <a:buNone/>
            </a:pPr>
            <a:endParaRPr lang="en-US" sz="2000" dirty="0" smtClean="0"/>
          </a:p>
          <a:p>
            <a:pPr marL="0" indent="0">
              <a:buNone/>
            </a:pPr>
            <a:r>
              <a:rPr lang="en-US" sz="2000" dirty="0"/>
              <a:t>For each rank (</a:t>
            </a:r>
            <a:r>
              <a:rPr lang="en-US" sz="2000" dirty="0" err="1"/>
              <a:t>rk</a:t>
            </a:r>
            <a:r>
              <a:rPr lang="en-US" sz="2000" dirty="0"/>
              <a:t>), how many professors have a doctorate vs. masters (dg)?</a:t>
            </a:r>
          </a:p>
        </p:txBody>
      </p:sp>
    </p:spTree>
    <p:extLst>
      <p:ext uri="{BB962C8B-B14F-4D97-AF65-F5344CB8AC3E}">
        <p14:creationId xmlns:p14="http://schemas.microsoft.com/office/powerpoint/2010/main" val="2312591753"/>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we know already…</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How many rows does this data set contain? columns?</a:t>
            </a:r>
          </a:p>
          <a:p>
            <a:pPr marL="0" indent="0">
              <a:buNone/>
            </a:pPr>
            <a:r>
              <a:rPr lang="en-US" sz="2000" dirty="0" smtClean="0"/>
              <a:t>	dim(salary)</a:t>
            </a:r>
            <a:endParaRPr lang="en-US" sz="2000" dirty="0"/>
          </a:p>
          <a:p>
            <a:pPr marL="0" indent="0">
              <a:buNone/>
            </a:pPr>
            <a:r>
              <a:rPr lang="en-US" sz="2000" dirty="0" smtClean="0"/>
              <a:t>	[1]	52  6</a:t>
            </a:r>
          </a:p>
          <a:p>
            <a:pPr marL="0" indent="0">
              <a:buNone/>
            </a:pPr>
            <a:r>
              <a:rPr lang="en-US" sz="2000" dirty="0" smtClean="0"/>
              <a:t>What is the average salary (</a:t>
            </a:r>
            <a:r>
              <a:rPr lang="en-US" sz="2000" dirty="0" err="1" smtClean="0"/>
              <a:t>sl</a:t>
            </a:r>
            <a:r>
              <a:rPr lang="en-US" sz="2000" dirty="0" smtClean="0"/>
              <a:t>) for these professors?</a:t>
            </a:r>
          </a:p>
          <a:p>
            <a:pPr marL="0" indent="0">
              <a:buNone/>
            </a:pPr>
            <a:r>
              <a:rPr lang="en-US" sz="2000" dirty="0" smtClean="0"/>
              <a:t>	mean(</a:t>
            </a:r>
            <a:r>
              <a:rPr lang="en-US" sz="2000" dirty="0" err="1" smtClean="0"/>
              <a:t>salary$sl</a:t>
            </a:r>
            <a:r>
              <a:rPr lang="en-US" sz="2000" dirty="0" smtClean="0"/>
              <a:t>)</a:t>
            </a:r>
            <a:endParaRPr lang="en-US" sz="2000" dirty="0"/>
          </a:p>
          <a:p>
            <a:pPr marL="0" indent="0">
              <a:buNone/>
            </a:pPr>
            <a:r>
              <a:rPr lang="en-US" sz="2000" dirty="0" smtClean="0"/>
              <a:t>	[1]	23797.65	( </a:t>
            </a:r>
            <a:r>
              <a:rPr lang="en-US" sz="2000" dirty="0" smtClean="0">
                <a:sym typeface="Wingdings"/>
              </a:rPr>
              <a:t> )</a:t>
            </a:r>
            <a:endParaRPr lang="en-US" sz="2000" dirty="0" smtClean="0"/>
          </a:p>
          <a:p>
            <a:pPr marL="0" indent="0">
              <a:buNone/>
            </a:pPr>
            <a:r>
              <a:rPr lang="en-US" sz="2000" dirty="0" smtClean="0"/>
              <a:t>How many professors are male vs. female (</a:t>
            </a:r>
            <a:r>
              <a:rPr lang="en-US" sz="2000" dirty="0" err="1" smtClean="0"/>
              <a:t>sx</a:t>
            </a:r>
            <a:r>
              <a:rPr lang="en-US" sz="2000" dirty="0" smtClean="0"/>
              <a:t>)?</a:t>
            </a:r>
          </a:p>
          <a:p>
            <a:pPr marL="0" indent="0">
              <a:buNone/>
            </a:pPr>
            <a:endParaRPr lang="en-US" sz="2000" dirty="0"/>
          </a:p>
          <a:p>
            <a:pPr marL="0" indent="0">
              <a:buNone/>
            </a:pPr>
            <a:endParaRPr lang="en-US" sz="2000" dirty="0" smtClean="0"/>
          </a:p>
          <a:p>
            <a:pPr marL="0" indent="0">
              <a:buNone/>
            </a:pPr>
            <a:r>
              <a:rPr lang="en-US" sz="2000" dirty="0"/>
              <a:t>For each rank (</a:t>
            </a:r>
            <a:r>
              <a:rPr lang="en-US" sz="2000" dirty="0" err="1"/>
              <a:t>rk</a:t>
            </a:r>
            <a:r>
              <a:rPr lang="en-US" sz="2000" dirty="0"/>
              <a:t>), how many professors have a doctorate vs. masters (dg)?</a:t>
            </a:r>
          </a:p>
        </p:txBody>
      </p:sp>
    </p:spTree>
    <p:extLst>
      <p:ext uri="{BB962C8B-B14F-4D97-AF65-F5344CB8AC3E}">
        <p14:creationId xmlns:p14="http://schemas.microsoft.com/office/powerpoint/2010/main" val="4014333428"/>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we know already…</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How many rows does this data set contain? columns?</a:t>
            </a:r>
          </a:p>
          <a:p>
            <a:pPr marL="0" indent="0">
              <a:buNone/>
            </a:pPr>
            <a:r>
              <a:rPr lang="en-US" sz="2000" dirty="0" smtClean="0"/>
              <a:t>	dim(salary)</a:t>
            </a:r>
            <a:endParaRPr lang="en-US" sz="2000" dirty="0"/>
          </a:p>
          <a:p>
            <a:pPr marL="0" indent="0">
              <a:buNone/>
            </a:pPr>
            <a:r>
              <a:rPr lang="en-US" sz="2000" dirty="0" smtClean="0"/>
              <a:t>	[1]	52  6</a:t>
            </a:r>
          </a:p>
          <a:p>
            <a:pPr marL="0" indent="0">
              <a:buNone/>
            </a:pPr>
            <a:r>
              <a:rPr lang="en-US" sz="2000" dirty="0" smtClean="0"/>
              <a:t>What is the average salary (</a:t>
            </a:r>
            <a:r>
              <a:rPr lang="en-US" sz="2000" dirty="0" err="1" smtClean="0"/>
              <a:t>sl</a:t>
            </a:r>
            <a:r>
              <a:rPr lang="en-US" sz="2000" dirty="0" smtClean="0"/>
              <a:t>) for these professors?</a:t>
            </a:r>
          </a:p>
          <a:p>
            <a:pPr marL="0" indent="0">
              <a:buNone/>
            </a:pPr>
            <a:r>
              <a:rPr lang="en-US" sz="2000" dirty="0" smtClean="0"/>
              <a:t>	mean(</a:t>
            </a:r>
            <a:r>
              <a:rPr lang="en-US" sz="2000" dirty="0" err="1" smtClean="0"/>
              <a:t>salary$sl</a:t>
            </a:r>
            <a:r>
              <a:rPr lang="en-US" sz="2000" dirty="0" smtClean="0"/>
              <a:t>)</a:t>
            </a:r>
            <a:endParaRPr lang="en-US" sz="2000" dirty="0"/>
          </a:p>
          <a:p>
            <a:pPr marL="0" indent="0">
              <a:buNone/>
            </a:pPr>
            <a:r>
              <a:rPr lang="en-US" sz="2000" dirty="0" smtClean="0"/>
              <a:t>	[1]	23797.65</a:t>
            </a:r>
          </a:p>
          <a:p>
            <a:pPr marL="0" indent="0">
              <a:buNone/>
            </a:pPr>
            <a:r>
              <a:rPr lang="en-US" sz="2000" dirty="0" smtClean="0"/>
              <a:t>How many professors are male vs. female (</a:t>
            </a:r>
            <a:r>
              <a:rPr lang="en-US" sz="2000" dirty="0" err="1" smtClean="0"/>
              <a:t>sx</a:t>
            </a:r>
            <a:r>
              <a:rPr lang="en-US" sz="2000" dirty="0" smtClean="0"/>
              <a:t>)?</a:t>
            </a:r>
          </a:p>
          <a:p>
            <a:pPr marL="0" indent="0">
              <a:buNone/>
            </a:pPr>
            <a:r>
              <a:rPr lang="en-US" sz="2000" dirty="0" smtClean="0"/>
              <a:t>	table(</a:t>
            </a:r>
            <a:r>
              <a:rPr lang="en-US" sz="2000" dirty="0" err="1" smtClean="0"/>
              <a:t>salary$sx</a:t>
            </a:r>
            <a:r>
              <a:rPr lang="en-US" sz="2000" dirty="0" smtClean="0"/>
              <a:t>)			female		male</a:t>
            </a:r>
          </a:p>
          <a:p>
            <a:pPr marL="0" indent="0">
              <a:buNone/>
            </a:pPr>
            <a:r>
              <a:rPr lang="en-US" sz="2000" dirty="0" smtClean="0"/>
              <a:t>							14			38</a:t>
            </a:r>
            <a:endParaRPr lang="en-US" sz="2000" dirty="0"/>
          </a:p>
          <a:p>
            <a:pPr marL="0" indent="0">
              <a:buNone/>
            </a:pPr>
            <a:r>
              <a:rPr lang="en-US" sz="2000" dirty="0"/>
              <a:t>For each rank (</a:t>
            </a:r>
            <a:r>
              <a:rPr lang="en-US" sz="2000" dirty="0" err="1"/>
              <a:t>rk</a:t>
            </a:r>
            <a:r>
              <a:rPr lang="en-US" sz="2000" dirty="0"/>
              <a:t>), how many professors have a doctorate vs. masters (dg)?</a:t>
            </a:r>
          </a:p>
        </p:txBody>
      </p:sp>
    </p:spTree>
    <p:extLst>
      <p:ext uri="{BB962C8B-B14F-4D97-AF65-F5344CB8AC3E}">
        <p14:creationId xmlns:p14="http://schemas.microsoft.com/office/powerpoint/2010/main" val="35103964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simpler example…</a:t>
            </a:r>
            <a:endParaRPr lang="en-US" dirty="0"/>
          </a:p>
        </p:txBody>
      </p:sp>
      <p:pic>
        <p:nvPicPr>
          <p:cNvPr id="4" name="Content Placeholder 3" descr="PerseverativeSpectra.pdf"/>
          <p:cNvPicPr>
            <a:picLocks noGrp="1" noChangeAspect="1"/>
          </p:cNvPicPr>
          <p:nvPr>
            <p:ph idx="1"/>
          </p:nvPr>
        </p:nvPicPr>
        <p:blipFill>
          <a:blip r:embed="rId2">
            <a:extLst>
              <a:ext uri="{28A0092B-C50C-407E-A947-70E740481C1C}">
                <a14:useLocalDpi xmlns:a14="http://schemas.microsoft.com/office/drawing/2010/main" val="0"/>
              </a:ext>
            </a:extLst>
          </a:blip>
          <a:srcRect l="-22732" r="-22732"/>
          <a:stretch>
            <a:fillRect/>
          </a:stretch>
        </p:blipFill>
        <p:spPr>
          <a:xfrm>
            <a:off x="0" y="1897269"/>
            <a:ext cx="5207630" cy="3604439"/>
          </a:xfrm>
        </p:spPr>
      </p:pic>
      <p:pic>
        <p:nvPicPr>
          <p:cNvPr id="5" name="Picture 4" descr="CentroidGraph.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7366" y="1897269"/>
            <a:ext cx="4483814" cy="3604439"/>
          </a:xfrm>
          <a:prstGeom prst="rect">
            <a:avLst/>
          </a:prstGeom>
        </p:spPr>
      </p:pic>
      <p:sp>
        <p:nvSpPr>
          <p:cNvPr id="3" name="TextBox 2"/>
          <p:cNvSpPr txBox="1"/>
          <p:nvPr/>
        </p:nvSpPr>
        <p:spPr>
          <a:xfrm>
            <a:off x="1473701" y="5770206"/>
            <a:ext cx="6176165" cy="369332"/>
          </a:xfrm>
          <a:prstGeom prst="rect">
            <a:avLst/>
          </a:prstGeom>
          <a:noFill/>
        </p:spPr>
        <p:txBody>
          <a:bodyPr wrap="none" rtlCol="0">
            <a:spAutoFit/>
          </a:bodyPr>
          <a:lstStyle/>
          <a:p>
            <a:r>
              <a:rPr lang="en-US" dirty="0" smtClean="0"/>
              <a:t>(These are from my own work on the production of “s” sounds.)</a:t>
            </a:r>
            <a:endParaRPr lang="en-US" dirty="0"/>
          </a:p>
        </p:txBody>
      </p:sp>
    </p:spTree>
    <p:extLst>
      <p:ext uri="{BB962C8B-B14F-4D97-AF65-F5344CB8AC3E}">
        <p14:creationId xmlns:p14="http://schemas.microsoft.com/office/powerpoint/2010/main" val="190142741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we know already…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smtClean="0"/>
              <a:t>How many rows does this data set contain? columns?</a:t>
            </a:r>
          </a:p>
          <a:p>
            <a:pPr marL="0" indent="0">
              <a:buNone/>
            </a:pPr>
            <a:r>
              <a:rPr lang="en-US" sz="2000" dirty="0" smtClean="0"/>
              <a:t>	dim(salary)</a:t>
            </a:r>
            <a:endParaRPr lang="en-US" sz="2000" dirty="0"/>
          </a:p>
          <a:p>
            <a:pPr marL="0" indent="0">
              <a:buNone/>
            </a:pPr>
            <a:r>
              <a:rPr lang="en-US" sz="2000" dirty="0" smtClean="0"/>
              <a:t>	[1]	52  6</a:t>
            </a:r>
          </a:p>
          <a:p>
            <a:pPr marL="0" indent="0">
              <a:buNone/>
            </a:pPr>
            <a:r>
              <a:rPr lang="en-US" sz="2000" dirty="0" smtClean="0"/>
              <a:t>What is the average salary (</a:t>
            </a:r>
            <a:r>
              <a:rPr lang="en-US" sz="2000" dirty="0" err="1" smtClean="0"/>
              <a:t>sl</a:t>
            </a:r>
            <a:r>
              <a:rPr lang="en-US" sz="2000" dirty="0" smtClean="0"/>
              <a:t>) for these professors?</a:t>
            </a:r>
          </a:p>
          <a:p>
            <a:pPr marL="0" indent="0">
              <a:buNone/>
            </a:pPr>
            <a:r>
              <a:rPr lang="en-US" sz="2000" dirty="0" smtClean="0"/>
              <a:t>	mean(</a:t>
            </a:r>
            <a:r>
              <a:rPr lang="en-US" sz="2000" dirty="0" err="1" smtClean="0"/>
              <a:t>salary$sl</a:t>
            </a:r>
            <a:r>
              <a:rPr lang="en-US" sz="2000" dirty="0" smtClean="0"/>
              <a:t>)</a:t>
            </a:r>
            <a:endParaRPr lang="en-US" sz="2000" dirty="0"/>
          </a:p>
          <a:p>
            <a:pPr marL="0" indent="0">
              <a:buNone/>
            </a:pPr>
            <a:r>
              <a:rPr lang="en-US" sz="2000" dirty="0" smtClean="0"/>
              <a:t>	[1]	23797.65</a:t>
            </a:r>
          </a:p>
          <a:p>
            <a:pPr marL="0" indent="0">
              <a:buNone/>
            </a:pPr>
            <a:r>
              <a:rPr lang="en-US" sz="2000" dirty="0" smtClean="0"/>
              <a:t>How many professors are male vs. female (</a:t>
            </a:r>
            <a:r>
              <a:rPr lang="en-US" sz="2000" dirty="0" err="1" smtClean="0"/>
              <a:t>sx</a:t>
            </a:r>
            <a:r>
              <a:rPr lang="en-US" sz="2000" dirty="0" smtClean="0"/>
              <a:t>)?</a:t>
            </a:r>
          </a:p>
          <a:p>
            <a:pPr marL="0" indent="0">
              <a:buNone/>
            </a:pPr>
            <a:r>
              <a:rPr lang="en-US" sz="2000" dirty="0" smtClean="0"/>
              <a:t>	table(</a:t>
            </a:r>
            <a:r>
              <a:rPr lang="en-US" sz="2000" dirty="0" err="1" smtClean="0"/>
              <a:t>salary$sx</a:t>
            </a:r>
            <a:r>
              <a:rPr lang="en-US" sz="2000" dirty="0" smtClean="0"/>
              <a:t>)			female		male</a:t>
            </a:r>
          </a:p>
          <a:p>
            <a:pPr marL="0" indent="0">
              <a:buNone/>
            </a:pPr>
            <a:r>
              <a:rPr lang="en-US" sz="2000" dirty="0" smtClean="0"/>
              <a:t>							14			38</a:t>
            </a:r>
            <a:endParaRPr lang="en-US" sz="2000" dirty="0"/>
          </a:p>
          <a:p>
            <a:pPr marL="0" indent="0">
              <a:buNone/>
            </a:pPr>
            <a:r>
              <a:rPr lang="en-US" sz="2000" dirty="0" smtClean="0"/>
              <a:t>For each rank (</a:t>
            </a:r>
            <a:r>
              <a:rPr lang="en-US" sz="2000" dirty="0" err="1" smtClean="0"/>
              <a:t>rk</a:t>
            </a:r>
            <a:r>
              <a:rPr lang="en-US" sz="2000" dirty="0" smtClean="0"/>
              <a:t>),</a:t>
            </a:r>
            <a:r>
              <a:rPr lang="en-US" sz="2000" dirty="0"/>
              <a:t> </a:t>
            </a:r>
            <a:r>
              <a:rPr lang="en-US" sz="2000" dirty="0" smtClean="0"/>
              <a:t>how many professors have a doctorate vs. masters (dg)?</a:t>
            </a:r>
          </a:p>
          <a:p>
            <a:pPr marL="0" indent="0">
              <a:buNone/>
            </a:pPr>
            <a:r>
              <a:rPr lang="en-US" sz="2000" dirty="0"/>
              <a:t>	</a:t>
            </a:r>
            <a:r>
              <a:rPr lang="en-US" sz="2000" dirty="0" smtClean="0"/>
              <a:t>table(</a:t>
            </a:r>
            <a:r>
              <a:rPr lang="en-US" sz="2000" dirty="0" err="1" smtClean="0"/>
              <a:t>salary$rk</a:t>
            </a:r>
            <a:r>
              <a:rPr lang="en-US" sz="2000" dirty="0" smtClean="0"/>
              <a:t>, </a:t>
            </a:r>
            <a:r>
              <a:rPr lang="en-US" sz="2000" dirty="0" err="1" smtClean="0"/>
              <a:t>salary$dg</a:t>
            </a:r>
            <a:r>
              <a:rPr lang="en-US" sz="2000" dirty="0" smtClean="0"/>
              <a:t>)				doctorate	masters</a:t>
            </a:r>
          </a:p>
          <a:p>
            <a:pPr marL="0" indent="0">
              <a:buNone/>
            </a:pPr>
            <a:r>
              <a:rPr lang="en-US" sz="2000" dirty="0"/>
              <a:t>	</a:t>
            </a:r>
            <a:r>
              <a:rPr lang="en-US" sz="2000" dirty="0" smtClean="0"/>
              <a:t>						assistant			14			4</a:t>
            </a:r>
          </a:p>
          <a:p>
            <a:pPr marL="0" indent="0">
              <a:buNone/>
            </a:pPr>
            <a:r>
              <a:rPr lang="en-US" sz="2000" dirty="0"/>
              <a:t>	</a:t>
            </a:r>
            <a:r>
              <a:rPr lang="en-US" sz="2000" dirty="0" smtClean="0"/>
              <a:t>						associate			5			9</a:t>
            </a:r>
          </a:p>
          <a:p>
            <a:pPr marL="0" indent="0">
              <a:buNone/>
            </a:pPr>
            <a:r>
              <a:rPr lang="en-US" sz="2000" dirty="0"/>
              <a:t>	</a:t>
            </a:r>
            <a:r>
              <a:rPr lang="en-US" sz="2000" dirty="0" smtClean="0"/>
              <a:t>						full				15			5</a:t>
            </a:r>
            <a:endParaRPr lang="en-US" sz="2000" dirty="0"/>
          </a:p>
        </p:txBody>
      </p:sp>
    </p:spTree>
    <p:extLst>
      <p:ext uri="{BB962C8B-B14F-4D97-AF65-F5344CB8AC3E}">
        <p14:creationId xmlns:p14="http://schemas.microsoft.com/office/powerpoint/2010/main" val="3910237297"/>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Manipulating data frames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400" b="1" dirty="0" smtClean="0"/>
              <a:t>Subscripting</a:t>
            </a:r>
            <a:r>
              <a:rPr lang="en-US" sz="2400" dirty="0" smtClean="0"/>
              <a:t> is a way to reference columns and rows in a data frame.</a:t>
            </a:r>
          </a:p>
          <a:p>
            <a:pPr marL="0" indent="0">
              <a:buNone/>
            </a:pPr>
            <a:endParaRPr lang="en-US" sz="2400" dirty="0"/>
          </a:p>
          <a:p>
            <a:pPr marL="0" indent="0">
              <a:buNone/>
            </a:pPr>
            <a:r>
              <a:rPr lang="en-US" sz="2400" dirty="0" smtClean="0"/>
              <a:t>The basic syntax is:</a:t>
            </a:r>
          </a:p>
          <a:p>
            <a:pPr marL="0" indent="0">
              <a:buNone/>
            </a:pPr>
            <a:endParaRPr lang="en-US" sz="2400" dirty="0"/>
          </a:p>
          <a:p>
            <a:pPr marL="0" indent="0">
              <a:buNone/>
            </a:pPr>
            <a:r>
              <a:rPr lang="en-US" sz="2400" dirty="0" smtClean="0"/>
              <a:t>						salary[1,1]</a:t>
            </a:r>
          </a:p>
          <a:p>
            <a:pPr marL="0" indent="0">
              <a:buNone/>
            </a:pPr>
            <a:endParaRPr lang="en-US" sz="2400" dirty="0"/>
          </a:p>
          <a:p>
            <a:pPr marL="0" indent="0">
              <a:buNone/>
            </a:pPr>
            <a:r>
              <a:rPr lang="en-US" sz="2400" dirty="0" smtClean="0"/>
              <a:t>name of </a:t>
            </a:r>
            <a:r>
              <a:rPr lang="en-US" sz="2400" dirty="0" err="1" smtClean="0"/>
              <a:t>dataframe</a:t>
            </a:r>
            <a:r>
              <a:rPr lang="en-US" sz="2400" dirty="0" smtClean="0"/>
              <a:t>		row #(s)		column #(s)</a:t>
            </a:r>
            <a:endParaRPr lang="en-US" sz="2400" dirty="0"/>
          </a:p>
          <a:p>
            <a:pPr marL="0" indent="0">
              <a:buNone/>
            </a:pPr>
            <a:r>
              <a:rPr lang="en-US" sz="2400" dirty="0" smtClean="0"/>
              <a:t>								comma!</a:t>
            </a:r>
          </a:p>
          <a:p>
            <a:pPr marL="0" indent="0">
              <a:buNone/>
            </a:pPr>
            <a:endParaRPr lang="en-US" sz="2400" dirty="0"/>
          </a:p>
          <a:p>
            <a:pPr marL="0" indent="0">
              <a:buNone/>
            </a:pPr>
            <a:r>
              <a:rPr lang="en-US" sz="2400" dirty="0" smtClean="0"/>
              <a:t>N.B.  You </a:t>
            </a:r>
            <a:r>
              <a:rPr lang="en-US" sz="2400" b="1" dirty="0" smtClean="0"/>
              <a:t>always</a:t>
            </a:r>
            <a:r>
              <a:rPr lang="en-US" sz="2400" dirty="0" smtClean="0"/>
              <a:t> need to include the comma when you use </a:t>
            </a:r>
            <a:r>
              <a:rPr lang="en-US" sz="2400" dirty="0" smtClean="0"/>
              <a:t>subscripting on a </a:t>
            </a:r>
            <a:r>
              <a:rPr lang="en-US" sz="2400" dirty="0" err="1" smtClean="0"/>
              <a:t>dataframe</a:t>
            </a:r>
            <a:r>
              <a:rPr lang="en-US" sz="2400" dirty="0" smtClean="0"/>
              <a:t>.</a:t>
            </a:r>
            <a:endParaRPr lang="en-US" sz="2400" dirty="0" smtClean="0"/>
          </a:p>
        </p:txBody>
      </p:sp>
      <p:cxnSp>
        <p:nvCxnSpPr>
          <p:cNvPr id="5" name="Straight Arrow Connector 4"/>
          <p:cNvCxnSpPr/>
          <p:nvPr/>
        </p:nvCxnSpPr>
        <p:spPr>
          <a:xfrm flipV="1">
            <a:off x="1543061" y="3468257"/>
            <a:ext cx="1706925" cy="6690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3645993" y="3604802"/>
            <a:ext cx="409662" cy="5325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flipV="1">
            <a:off x="4233175" y="3604802"/>
            <a:ext cx="409662" cy="8875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flipV="1">
            <a:off x="4451662" y="3604802"/>
            <a:ext cx="1147054" cy="5325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47184513"/>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Manipulating data frames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You can combine this syntax with other conventions we’ve learned (and a few we haven’t!).</a:t>
            </a:r>
          </a:p>
          <a:p>
            <a:pPr marL="0" indent="0">
              <a:buNone/>
            </a:pPr>
            <a:endParaRPr lang="en-US" sz="2000" dirty="0"/>
          </a:p>
          <a:p>
            <a:pPr marL="0" indent="0">
              <a:buNone/>
            </a:pPr>
            <a:r>
              <a:rPr lang="en-US" sz="2000" dirty="0" smtClean="0"/>
              <a:t>Try these:</a:t>
            </a:r>
          </a:p>
          <a:p>
            <a:pPr marL="0" indent="0">
              <a:buNone/>
            </a:pPr>
            <a:endParaRPr lang="en-US" sz="2000" dirty="0"/>
          </a:p>
          <a:p>
            <a:pPr marL="0" indent="0">
              <a:buNone/>
            </a:pPr>
            <a:r>
              <a:rPr lang="en-US" sz="2000" dirty="0" smtClean="0"/>
              <a:t>	salary[c(1,4), 1]</a:t>
            </a:r>
          </a:p>
          <a:p>
            <a:pPr marL="0" indent="0">
              <a:buNone/>
            </a:pPr>
            <a:r>
              <a:rPr lang="en-US" sz="2000" dirty="0"/>
              <a:t>	</a:t>
            </a:r>
            <a:r>
              <a:rPr lang="en-US" sz="2000" dirty="0" smtClean="0"/>
              <a:t>salary[c(1,4), c(1,6)]</a:t>
            </a:r>
          </a:p>
          <a:p>
            <a:pPr marL="0" indent="0">
              <a:buNone/>
            </a:pPr>
            <a:r>
              <a:rPr lang="en-US" sz="2000" dirty="0" smtClean="0"/>
              <a:t>	salary[c(1:4), c(1,6)]			what does the colon do?</a:t>
            </a:r>
          </a:p>
          <a:p>
            <a:pPr marL="0" indent="0">
              <a:buNone/>
            </a:pPr>
            <a:r>
              <a:rPr lang="en-US" sz="2000" dirty="0"/>
              <a:t>	</a:t>
            </a:r>
            <a:r>
              <a:rPr lang="en-US" sz="2000" dirty="0" smtClean="0"/>
              <a:t>salary[c(10:15), ]				what if you leave the column # out?</a:t>
            </a:r>
          </a:p>
          <a:p>
            <a:pPr marL="0" indent="0">
              <a:buNone/>
            </a:pPr>
            <a:endParaRPr lang="en-US" sz="2000" dirty="0"/>
          </a:p>
          <a:p>
            <a:pPr marL="0" indent="0">
              <a:buNone/>
            </a:pPr>
            <a:r>
              <a:rPr lang="en-US" sz="2000" dirty="0" smtClean="0"/>
              <a:t>	salary[</a:t>
            </a:r>
            <a:r>
              <a:rPr lang="en-US" sz="2000" dirty="0" err="1" smtClean="0"/>
              <a:t>salary$sx</a:t>
            </a:r>
            <a:r>
              <a:rPr lang="en-US" sz="2000" dirty="0" smtClean="0"/>
              <a:t>==“female”,]	“display all the rows where </a:t>
            </a:r>
            <a:r>
              <a:rPr lang="en-US" sz="2000" dirty="0" err="1" smtClean="0"/>
              <a:t>sx</a:t>
            </a:r>
            <a:r>
              <a:rPr lang="en-US" sz="2000" dirty="0" smtClean="0"/>
              <a:t> is female”</a:t>
            </a:r>
          </a:p>
          <a:p>
            <a:pPr marL="0" indent="0">
              <a:buNone/>
            </a:pPr>
            <a:r>
              <a:rPr lang="en-US" sz="2000" dirty="0"/>
              <a:t>	</a:t>
            </a:r>
            <a:r>
              <a:rPr lang="en-US" sz="2000" dirty="0" smtClean="0"/>
              <a:t>salary[</a:t>
            </a:r>
            <a:r>
              <a:rPr lang="en-US" sz="2000" dirty="0" err="1" smtClean="0"/>
              <a:t>salary$sl</a:t>
            </a:r>
            <a:r>
              <a:rPr lang="en-US" sz="2000" dirty="0" smtClean="0"/>
              <a:t>&gt;30000,]		“display all the rows where </a:t>
            </a:r>
            <a:r>
              <a:rPr lang="en-US" sz="2000" dirty="0" err="1" smtClean="0"/>
              <a:t>sl</a:t>
            </a:r>
            <a:r>
              <a:rPr lang="en-US" sz="2000" dirty="0" smtClean="0"/>
              <a:t> is &gt; 30,000”</a:t>
            </a:r>
            <a:endParaRPr lang="en-US" sz="2000" dirty="0"/>
          </a:p>
        </p:txBody>
      </p:sp>
    </p:spTree>
    <p:extLst>
      <p:ext uri="{BB962C8B-B14F-4D97-AF65-F5344CB8AC3E}">
        <p14:creationId xmlns:p14="http://schemas.microsoft.com/office/powerpoint/2010/main" val="1466028401"/>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you know now…</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What is the mean salary for a female professor? a male?</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a:p>
          <a:p>
            <a:pPr marL="0" indent="0">
              <a:buNone/>
            </a:pPr>
            <a:r>
              <a:rPr lang="en-US" sz="2000" dirty="0" smtClean="0"/>
              <a:t>What will this syntax tell us?</a:t>
            </a:r>
          </a:p>
          <a:p>
            <a:pPr marL="0" indent="0">
              <a:buNone/>
            </a:pPr>
            <a:r>
              <a:rPr lang="en-US" sz="2000" dirty="0"/>
              <a:t>	</a:t>
            </a:r>
            <a:endParaRPr lang="en-US" sz="2000" dirty="0" smtClean="0"/>
          </a:p>
          <a:p>
            <a:pPr marL="0" indent="0">
              <a:buNone/>
            </a:pPr>
            <a:r>
              <a:rPr lang="en-US" sz="2000" dirty="0"/>
              <a:t>	</a:t>
            </a:r>
            <a:r>
              <a:rPr lang="en-US" sz="2000" dirty="0" smtClean="0"/>
              <a:t>length</a:t>
            </a:r>
            <a:r>
              <a:rPr lang="en-US" sz="2000" dirty="0"/>
              <a:t>(salary[</a:t>
            </a:r>
            <a:r>
              <a:rPr lang="en-US" sz="2000" dirty="0" err="1"/>
              <a:t>salary$yd</a:t>
            </a:r>
            <a:r>
              <a:rPr lang="en-US" sz="2000" dirty="0"/>
              <a:t>&gt;20, ]$</a:t>
            </a:r>
            <a:r>
              <a:rPr lang="en-US" sz="2000" dirty="0" err="1"/>
              <a:t>sl</a:t>
            </a:r>
            <a:r>
              <a:rPr lang="en-US" sz="2000" dirty="0"/>
              <a:t>)</a:t>
            </a:r>
          </a:p>
          <a:p>
            <a:pPr marL="0" indent="0">
              <a:buNone/>
            </a:pPr>
            <a:endParaRPr lang="en-US" sz="2000" dirty="0"/>
          </a:p>
          <a:p>
            <a:pPr marL="0" indent="0">
              <a:buNone/>
            </a:pPr>
            <a:endParaRPr lang="en-US" sz="2000" dirty="0" smtClean="0"/>
          </a:p>
        </p:txBody>
      </p:sp>
    </p:spTree>
    <p:extLst>
      <p:ext uri="{BB962C8B-B14F-4D97-AF65-F5344CB8AC3E}">
        <p14:creationId xmlns:p14="http://schemas.microsoft.com/office/powerpoint/2010/main" val="2570346895"/>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you know now…</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What is the mean salary for a female professor? a male?</a:t>
            </a:r>
            <a:endParaRPr lang="en-US" sz="2000" dirty="0"/>
          </a:p>
          <a:p>
            <a:pPr marL="0" indent="0">
              <a:buNone/>
            </a:pPr>
            <a:r>
              <a:rPr lang="en-US" sz="2000" dirty="0" smtClean="0"/>
              <a:t>	mean(salary[</a:t>
            </a:r>
            <a:r>
              <a:rPr lang="en-US" sz="2000" dirty="0" err="1" smtClean="0"/>
              <a:t>salary$sx</a:t>
            </a:r>
            <a:r>
              <a:rPr lang="en-US" sz="2000" dirty="0" smtClean="0"/>
              <a:t>==“female”,]$</a:t>
            </a:r>
            <a:r>
              <a:rPr lang="en-US" sz="2000" dirty="0" err="1" smtClean="0"/>
              <a:t>sl</a:t>
            </a:r>
            <a:r>
              <a:rPr lang="en-US" sz="2000" dirty="0" smtClean="0"/>
              <a:t>)</a:t>
            </a:r>
          </a:p>
          <a:p>
            <a:pPr marL="0" indent="0">
              <a:buNone/>
            </a:pPr>
            <a:r>
              <a:rPr lang="en-US" sz="2000" dirty="0"/>
              <a:t>	</a:t>
            </a:r>
            <a:r>
              <a:rPr lang="en-US" sz="2000" dirty="0" smtClean="0"/>
              <a:t>[1]	21357.14</a:t>
            </a:r>
          </a:p>
          <a:p>
            <a:pPr marL="0" indent="0">
              <a:buNone/>
            </a:pPr>
            <a:endParaRPr lang="en-US" sz="2000" dirty="0" smtClean="0"/>
          </a:p>
          <a:p>
            <a:pPr marL="0" indent="0">
              <a:buNone/>
            </a:pPr>
            <a:r>
              <a:rPr lang="en-US" sz="2000" dirty="0" smtClean="0"/>
              <a:t>	mean(salary[</a:t>
            </a:r>
            <a:r>
              <a:rPr lang="en-US" sz="2000" dirty="0" err="1" smtClean="0"/>
              <a:t>salary$sx</a:t>
            </a:r>
            <a:r>
              <a:rPr lang="en-US" sz="2000" dirty="0" smtClean="0"/>
              <a:t>==“male”,]$</a:t>
            </a:r>
            <a:r>
              <a:rPr lang="en-US" sz="2000" dirty="0" err="1" smtClean="0"/>
              <a:t>sl</a:t>
            </a:r>
            <a:r>
              <a:rPr lang="en-US" sz="2000" dirty="0" smtClean="0"/>
              <a:t>)</a:t>
            </a:r>
            <a:endParaRPr lang="en-US" sz="2000" dirty="0"/>
          </a:p>
          <a:p>
            <a:pPr marL="0" indent="0">
              <a:buNone/>
            </a:pPr>
            <a:r>
              <a:rPr lang="en-US" sz="2000" dirty="0" smtClean="0"/>
              <a:t>	[1]	24696.79</a:t>
            </a:r>
            <a:endParaRPr lang="en-US" sz="2000" dirty="0"/>
          </a:p>
          <a:p>
            <a:pPr marL="0" indent="0">
              <a:buNone/>
            </a:pPr>
            <a:r>
              <a:rPr lang="en-US" sz="2000" dirty="0" smtClean="0"/>
              <a:t>What will this syntax tell us?</a:t>
            </a:r>
          </a:p>
          <a:p>
            <a:pPr marL="0" indent="0">
              <a:buNone/>
            </a:pPr>
            <a:endParaRPr lang="en-US" sz="2000" dirty="0" smtClean="0"/>
          </a:p>
          <a:p>
            <a:pPr marL="0" indent="0">
              <a:buNone/>
            </a:pPr>
            <a:r>
              <a:rPr lang="en-US" sz="2000" dirty="0"/>
              <a:t>	length(salary[</a:t>
            </a:r>
            <a:r>
              <a:rPr lang="en-US" sz="2000" dirty="0" err="1"/>
              <a:t>salary$yd</a:t>
            </a:r>
            <a:r>
              <a:rPr lang="en-US" sz="2000" dirty="0"/>
              <a:t>&gt;20, ]$</a:t>
            </a:r>
            <a:r>
              <a:rPr lang="en-US" sz="2000" dirty="0" err="1"/>
              <a:t>sl</a:t>
            </a:r>
            <a:r>
              <a:rPr lang="en-US" sz="2000" dirty="0"/>
              <a:t>)</a:t>
            </a:r>
          </a:p>
          <a:p>
            <a:pPr marL="0" indent="0">
              <a:buNone/>
            </a:pPr>
            <a:endParaRPr lang="en-US" sz="2000" dirty="0"/>
          </a:p>
          <a:p>
            <a:pPr marL="0" indent="0">
              <a:buNone/>
            </a:pPr>
            <a:endParaRPr lang="en-US" sz="2000" dirty="0" smtClean="0"/>
          </a:p>
        </p:txBody>
      </p:sp>
    </p:spTree>
    <p:extLst>
      <p:ext uri="{BB962C8B-B14F-4D97-AF65-F5344CB8AC3E}">
        <p14:creationId xmlns:p14="http://schemas.microsoft.com/office/powerpoint/2010/main" val="3075644049"/>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you know now…</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What is the mean salary for a female professor? a male?</a:t>
            </a:r>
            <a:endParaRPr lang="en-US" sz="2000" dirty="0"/>
          </a:p>
          <a:p>
            <a:pPr marL="0" indent="0">
              <a:buNone/>
            </a:pPr>
            <a:r>
              <a:rPr lang="en-US" sz="2000" dirty="0" smtClean="0"/>
              <a:t>	mean(salary[</a:t>
            </a:r>
            <a:r>
              <a:rPr lang="en-US" sz="2000" dirty="0" err="1" smtClean="0"/>
              <a:t>salary$sx</a:t>
            </a:r>
            <a:r>
              <a:rPr lang="en-US" sz="2000" dirty="0" smtClean="0"/>
              <a:t>==“female”,]$</a:t>
            </a:r>
            <a:r>
              <a:rPr lang="en-US" sz="2000" dirty="0" err="1" smtClean="0"/>
              <a:t>sl</a:t>
            </a:r>
            <a:r>
              <a:rPr lang="en-US" sz="2000" dirty="0" smtClean="0"/>
              <a:t>)</a:t>
            </a:r>
          </a:p>
          <a:p>
            <a:pPr marL="0" indent="0">
              <a:buNone/>
            </a:pPr>
            <a:r>
              <a:rPr lang="en-US" sz="2000" dirty="0"/>
              <a:t>	</a:t>
            </a:r>
            <a:r>
              <a:rPr lang="en-US" sz="2000" dirty="0" smtClean="0"/>
              <a:t>[1]	21357.14</a:t>
            </a:r>
          </a:p>
          <a:p>
            <a:pPr marL="0" indent="0">
              <a:buNone/>
            </a:pPr>
            <a:endParaRPr lang="en-US" sz="2000" dirty="0" smtClean="0"/>
          </a:p>
          <a:p>
            <a:pPr marL="0" indent="0">
              <a:buNone/>
            </a:pPr>
            <a:r>
              <a:rPr lang="en-US" sz="2000" dirty="0" smtClean="0"/>
              <a:t>	mean(salary[</a:t>
            </a:r>
            <a:r>
              <a:rPr lang="en-US" sz="2000" dirty="0" err="1" smtClean="0"/>
              <a:t>salary$sx</a:t>
            </a:r>
            <a:r>
              <a:rPr lang="en-US" sz="2000" dirty="0" smtClean="0"/>
              <a:t>==“male”,]$</a:t>
            </a:r>
            <a:r>
              <a:rPr lang="en-US" sz="2000" dirty="0" err="1" smtClean="0"/>
              <a:t>sl</a:t>
            </a:r>
            <a:r>
              <a:rPr lang="en-US" sz="2000" dirty="0" smtClean="0"/>
              <a:t>)</a:t>
            </a:r>
            <a:endParaRPr lang="en-US" sz="2000" dirty="0"/>
          </a:p>
          <a:p>
            <a:pPr marL="0" indent="0">
              <a:buNone/>
            </a:pPr>
            <a:r>
              <a:rPr lang="en-US" sz="2000" dirty="0" smtClean="0"/>
              <a:t>	[1]	24696.79</a:t>
            </a:r>
            <a:endParaRPr lang="en-US" sz="2000" dirty="0"/>
          </a:p>
          <a:p>
            <a:pPr marL="0" indent="0">
              <a:buNone/>
            </a:pPr>
            <a:r>
              <a:rPr lang="en-US" sz="2000" dirty="0" smtClean="0"/>
              <a:t>What will this syntax tell us?</a:t>
            </a:r>
          </a:p>
          <a:p>
            <a:pPr marL="0" indent="0">
              <a:buNone/>
            </a:pPr>
            <a:r>
              <a:rPr lang="en-US" sz="2000" dirty="0"/>
              <a:t>	</a:t>
            </a:r>
            <a:endParaRPr lang="en-US" sz="2000" dirty="0" smtClean="0"/>
          </a:p>
          <a:p>
            <a:pPr marL="0" indent="0">
              <a:buNone/>
            </a:pPr>
            <a:r>
              <a:rPr lang="en-US" sz="2000" dirty="0"/>
              <a:t>	</a:t>
            </a:r>
            <a:r>
              <a:rPr lang="en-US" sz="2000" dirty="0" smtClean="0"/>
              <a:t>length(salary[</a:t>
            </a:r>
            <a:r>
              <a:rPr lang="en-US" sz="2000" dirty="0" err="1" smtClean="0"/>
              <a:t>salary$yd</a:t>
            </a:r>
            <a:r>
              <a:rPr lang="en-US" sz="2000" dirty="0" smtClean="0"/>
              <a:t>&gt;20, ]$</a:t>
            </a:r>
            <a:r>
              <a:rPr lang="en-US" sz="2000" dirty="0" err="1" smtClean="0"/>
              <a:t>sl</a:t>
            </a:r>
            <a:r>
              <a:rPr lang="en-US" sz="2000" dirty="0" smtClean="0"/>
              <a:t>)</a:t>
            </a:r>
          </a:p>
          <a:p>
            <a:pPr marL="0" indent="0">
              <a:buNone/>
            </a:pPr>
            <a:r>
              <a:rPr lang="en-US" sz="2000" dirty="0"/>
              <a:t>	</a:t>
            </a:r>
            <a:r>
              <a:rPr lang="en-US" sz="2000" dirty="0" smtClean="0"/>
              <a:t>[1]	19</a:t>
            </a:r>
          </a:p>
          <a:p>
            <a:pPr marL="0" indent="0">
              <a:buNone/>
            </a:pPr>
            <a:endParaRPr lang="en-US" sz="2000" dirty="0"/>
          </a:p>
        </p:txBody>
      </p:sp>
    </p:spTree>
    <p:extLst>
      <p:ext uri="{BB962C8B-B14F-4D97-AF65-F5344CB8AC3E}">
        <p14:creationId xmlns:p14="http://schemas.microsoft.com/office/powerpoint/2010/main" val="1545747756"/>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what you know now…</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What is the mean salary for a female professor? a male?</a:t>
            </a:r>
            <a:endParaRPr lang="en-US" sz="2000" dirty="0"/>
          </a:p>
          <a:p>
            <a:pPr marL="0" indent="0">
              <a:buNone/>
            </a:pPr>
            <a:r>
              <a:rPr lang="en-US" sz="2000" dirty="0" smtClean="0"/>
              <a:t>	mean(salary[</a:t>
            </a:r>
            <a:r>
              <a:rPr lang="en-US" sz="2000" dirty="0" err="1" smtClean="0"/>
              <a:t>salary$sx</a:t>
            </a:r>
            <a:r>
              <a:rPr lang="en-US" sz="2000" dirty="0" smtClean="0"/>
              <a:t>==“female”,]$</a:t>
            </a:r>
            <a:r>
              <a:rPr lang="en-US" sz="2000" dirty="0" err="1" smtClean="0"/>
              <a:t>sl</a:t>
            </a:r>
            <a:r>
              <a:rPr lang="en-US" sz="2000" dirty="0" smtClean="0"/>
              <a:t>)</a:t>
            </a:r>
          </a:p>
          <a:p>
            <a:pPr marL="0" indent="0">
              <a:buNone/>
            </a:pPr>
            <a:r>
              <a:rPr lang="en-US" sz="2000" dirty="0"/>
              <a:t>	</a:t>
            </a:r>
            <a:r>
              <a:rPr lang="en-US" sz="2000" dirty="0" smtClean="0"/>
              <a:t>[1]	21357.14</a:t>
            </a:r>
          </a:p>
          <a:p>
            <a:pPr marL="0" indent="0">
              <a:buNone/>
            </a:pPr>
            <a:endParaRPr lang="en-US" sz="2000" dirty="0" smtClean="0"/>
          </a:p>
          <a:p>
            <a:pPr marL="0" indent="0">
              <a:buNone/>
            </a:pPr>
            <a:r>
              <a:rPr lang="en-US" sz="2000" dirty="0" smtClean="0"/>
              <a:t>	mean(salary[</a:t>
            </a:r>
            <a:r>
              <a:rPr lang="en-US" sz="2000" dirty="0" err="1" smtClean="0"/>
              <a:t>salary$sx</a:t>
            </a:r>
            <a:r>
              <a:rPr lang="en-US" sz="2000" dirty="0" smtClean="0"/>
              <a:t>==“male”,]$</a:t>
            </a:r>
            <a:r>
              <a:rPr lang="en-US" sz="2000" dirty="0" err="1" smtClean="0"/>
              <a:t>sl</a:t>
            </a:r>
            <a:r>
              <a:rPr lang="en-US" sz="2000" dirty="0" smtClean="0"/>
              <a:t>)</a:t>
            </a:r>
            <a:endParaRPr lang="en-US" sz="2000" dirty="0"/>
          </a:p>
          <a:p>
            <a:pPr marL="0" indent="0">
              <a:buNone/>
            </a:pPr>
            <a:r>
              <a:rPr lang="en-US" sz="2000" dirty="0" smtClean="0"/>
              <a:t>	[1]	24696.79</a:t>
            </a:r>
            <a:endParaRPr lang="en-US" sz="2000" dirty="0"/>
          </a:p>
          <a:p>
            <a:pPr marL="0" indent="0">
              <a:buNone/>
            </a:pPr>
            <a:r>
              <a:rPr lang="en-US" sz="2000" dirty="0" smtClean="0"/>
              <a:t>What will this syntax tell us?</a:t>
            </a:r>
          </a:p>
          <a:p>
            <a:pPr marL="0" indent="0">
              <a:buNone/>
            </a:pPr>
            <a:r>
              <a:rPr lang="en-US" sz="2000" dirty="0"/>
              <a:t>	</a:t>
            </a:r>
            <a:endParaRPr lang="en-US" sz="2000" dirty="0" smtClean="0"/>
          </a:p>
          <a:p>
            <a:pPr marL="0" indent="0">
              <a:buNone/>
            </a:pPr>
            <a:r>
              <a:rPr lang="en-US" sz="2000" dirty="0"/>
              <a:t>	</a:t>
            </a:r>
            <a:r>
              <a:rPr lang="en-US" sz="2000" dirty="0" smtClean="0"/>
              <a:t>length(salary[</a:t>
            </a:r>
            <a:r>
              <a:rPr lang="en-US" sz="2000" dirty="0" err="1" smtClean="0"/>
              <a:t>salary$yd</a:t>
            </a:r>
            <a:r>
              <a:rPr lang="en-US" sz="2000" dirty="0" smtClean="0"/>
              <a:t>&gt;20, ]$</a:t>
            </a:r>
            <a:r>
              <a:rPr lang="en-US" sz="2000" dirty="0" err="1" smtClean="0"/>
              <a:t>sl</a:t>
            </a:r>
            <a:r>
              <a:rPr lang="en-US" sz="2000" dirty="0" smtClean="0"/>
              <a:t>)</a:t>
            </a:r>
          </a:p>
          <a:p>
            <a:pPr marL="0" indent="0">
              <a:buNone/>
            </a:pPr>
            <a:r>
              <a:rPr lang="en-US" sz="2000" dirty="0"/>
              <a:t>	</a:t>
            </a:r>
            <a:r>
              <a:rPr lang="en-US" sz="2000" dirty="0" smtClean="0"/>
              <a:t>[1]	19</a:t>
            </a:r>
          </a:p>
          <a:p>
            <a:pPr marL="0" indent="0">
              <a:buNone/>
            </a:pPr>
            <a:endParaRPr lang="en-US" sz="2000" dirty="0"/>
          </a:p>
          <a:p>
            <a:pPr marL="0" indent="0">
              <a:buNone/>
            </a:pPr>
            <a:r>
              <a:rPr lang="en-US" sz="2000" dirty="0" smtClean="0"/>
              <a:t>	The number of professors that got their degree over 20 years ago.</a:t>
            </a:r>
          </a:p>
          <a:p>
            <a:pPr marL="0" indent="0">
              <a:buNone/>
            </a:pPr>
            <a:endParaRPr lang="en-US" sz="2000" dirty="0"/>
          </a:p>
        </p:txBody>
      </p:sp>
    </p:spTree>
    <p:extLst>
      <p:ext uri="{BB962C8B-B14F-4D97-AF65-F5344CB8AC3E}">
        <p14:creationId xmlns:p14="http://schemas.microsoft.com/office/powerpoint/2010/main" val="2958431762"/>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cool function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aggregate() is really nice for creating data summaries.  Try this:</a:t>
            </a:r>
          </a:p>
          <a:p>
            <a:pPr marL="0" indent="0">
              <a:buNone/>
            </a:pPr>
            <a:endParaRPr lang="en-US" sz="2000" dirty="0"/>
          </a:p>
          <a:p>
            <a:pPr marL="0" indent="0">
              <a:buNone/>
            </a:pPr>
            <a:r>
              <a:rPr lang="en-US" sz="2000" dirty="0" smtClean="0"/>
              <a:t>	aggregate(</a:t>
            </a:r>
            <a:r>
              <a:rPr lang="en-US" sz="2000" dirty="0" err="1" smtClean="0"/>
              <a:t>salary$sl</a:t>
            </a:r>
            <a:r>
              <a:rPr lang="en-US" sz="2000" dirty="0" smtClean="0"/>
              <a:t>, list(</a:t>
            </a:r>
            <a:r>
              <a:rPr lang="en-US" sz="2000" dirty="0" err="1" smtClean="0"/>
              <a:t>salary$sx</a:t>
            </a:r>
            <a:r>
              <a:rPr lang="en-US" sz="2000" dirty="0" smtClean="0"/>
              <a:t>, </a:t>
            </a:r>
            <a:r>
              <a:rPr lang="en-US" sz="2000" dirty="0" err="1" smtClean="0"/>
              <a:t>salary$rk</a:t>
            </a:r>
            <a:r>
              <a:rPr lang="en-US" sz="2000" dirty="0" smtClean="0"/>
              <a:t>), mean)</a:t>
            </a:r>
          </a:p>
        </p:txBody>
      </p:sp>
    </p:spTree>
    <p:extLst>
      <p:ext uri="{BB962C8B-B14F-4D97-AF65-F5344CB8AC3E}">
        <p14:creationId xmlns:p14="http://schemas.microsoft.com/office/powerpoint/2010/main" val="3156861514"/>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cool function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t>aggregate() is really nice for creating data summaries.  Try this:</a:t>
            </a:r>
          </a:p>
          <a:p>
            <a:pPr marL="0" indent="0">
              <a:buNone/>
            </a:pPr>
            <a:endParaRPr lang="en-US" sz="2000" dirty="0"/>
          </a:p>
          <a:p>
            <a:pPr marL="0" indent="0">
              <a:buNone/>
            </a:pPr>
            <a:r>
              <a:rPr lang="en-US" sz="2000" dirty="0" smtClean="0"/>
              <a:t>	aggregate(</a:t>
            </a:r>
            <a:r>
              <a:rPr lang="en-US" sz="2000" dirty="0" err="1" smtClean="0"/>
              <a:t>salary$sl</a:t>
            </a:r>
            <a:r>
              <a:rPr lang="en-US" sz="2000" dirty="0" smtClean="0"/>
              <a:t>, list(</a:t>
            </a:r>
            <a:r>
              <a:rPr lang="en-US" sz="2000" dirty="0" err="1" smtClean="0"/>
              <a:t>salary$sx</a:t>
            </a:r>
            <a:r>
              <a:rPr lang="en-US" sz="2000" dirty="0" smtClean="0"/>
              <a:t>, </a:t>
            </a:r>
            <a:r>
              <a:rPr lang="en-US" sz="2000" dirty="0" err="1" smtClean="0"/>
              <a:t>salary$rk</a:t>
            </a:r>
            <a:r>
              <a:rPr lang="en-US" sz="2000" dirty="0" smtClean="0"/>
              <a:t>), mean)</a:t>
            </a:r>
          </a:p>
          <a:p>
            <a:pPr marL="0" indent="0">
              <a:buNone/>
            </a:pPr>
            <a:endParaRPr lang="en-US" sz="2000" dirty="0"/>
          </a:p>
          <a:p>
            <a:pPr marL="0" indent="0">
              <a:buNone/>
            </a:pPr>
            <a:r>
              <a:rPr lang="en-US" sz="2000" dirty="0" smtClean="0"/>
              <a:t>	“aggregate salaries, contingent on both sex and rank, and take the mean”</a:t>
            </a:r>
          </a:p>
          <a:p>
            <a:pPr marL="0" indent="0">
              <a:buNone/>
            </a:pPr>
            <a:endParaRPr lang="en-US" sz="2000" dirty="0"/>
          </a:p>
          <a:p>
            <a:pPr marL="0" indent="0">
              <a:buNone/>
            </a:pPr>
            <a:r>
              <a:rPr lang="en-US" sz="2000" dirty="0" smtClean="0"/>
              <a:t>	Group.1		Group.2		x</a:t>
            </a:r>
          </a:p>
          <a:p>
            <a:pPr marL="0" indent="0">
              <a:buNone/>
            </a:pPr>
            <a:r>
              <a:rPr lang="en-US" sz="2000" dirty="0"/>
              <a:t>	</a:t>
            </a:r>
            <a:r>
              <a:rPr lang="en-US" sz="2000" dirty="0" smtClean="0"/>
              <a:t>female		assistant		17580.00</a:t>
            </a:r>
          </a:p>
          <a:p>
            <a:pPr marL="0" indent="0">
              <a:buNone/>
            </a:pPr>
            <a:r>
              <a:rPr lang="en-US" sz="2000" dirty="0"/>
              <a:t>	</a:t>
            </a:r>
            <a:r>
              <a:rPr lang="en-US" sz="2000" dirty="0" smtClean="0"/>
              <a:t>male		assistant		17919.60</a:t>
            </a:r>
          </a:p>
          <a:p>
            <a:pPr marL="0" indent="0">
              <a:buNone/>
            </a:pPr>
            <a:r>
              <a:rPr lang="en-US" sz="2000" dirty="0"/>
              <a:t>	</a:t>
            </a:r>
            <a:r>
              <a:rPr lang="en-US" sz="2000" dirty="0" smtClean="0"/>
              <a:t>female		associate	21570.00		But… </a:t>
            </a:r>
            <a:r>
              <a:rPr lang="en-US" sz="2000" dirty="0" smtClean="0">
                <a:sym typeface="Wingdings"/>
              </a:rPr>
              <a:t></a:t>
            </a:r>
            <a:endParaRPr lang="en-US" sz="2000" dirty="0" smtClean="0"/>
          </a:p>
          <a:p>
            <a:pPr marL="0" indent="0">
              <a:buNone/>
            </a:pPr>
            <a:r>
              <a:rPr lang="en-US" sz="2000" dirty="0"/>
              <a:t>	</a:t>
            </a:r>
            <a:r>
              <a:rPr lang="en-US" sz="2000" dirty="0" smtClean="0"/>
              <a:t>male		associate	23443.58</a:t>
            </a:r>
          </a:p>
          <a:p>
            <a:pPr marL="0" indent="0">
              <a:buNone/>
            </a:pPr>
            <a:r>
              <a:rPr lang="en-US" sz="2000" dirty="0"/>
              <a:t>	</a:t>
            </a:r>
            <a:r>
              <a:rPr lang="en-US" sz="2000" dirty="0" smtClean="0"/>
              <a:t>female		full			28805.00</a:t>
            </a:r>
          </a:p>
          <a:p>
            <a:pPr marL="0" indent="0">
              <a:buNone/>
            </a:pPr>
            <a:r>
              <a:rPr lang="en-US" sz="2000" dirty="0"/>
              <a:t>	</a:t>
            </a:r>
            <a:r>
              <a:rPr lang="en-US" sz="2000" dirty="0" smtClean="0"/>
              <a:t>male		full			29872.44</a:t>
            </a:r>
          </a:p>
        </p:txBody>
      </p:sp>
    </p:spTree>
    <p:extLst>
      <p:ext uri="{BB962C8B-B14F-4D97-AF65-F5344CB8AC3E}">
        <p14:creationId xmlns:p14="http://schemas.microsoft.com/office/powerpoint/2010/main" val="1108730081"/>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Aggregating</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What’s the average salary for people with doctorates vs. masters?</a:t>
            </a:r>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2000" dirty="0" smtClean="0"/>
              <a:t>On average, how many years ago did assistant vs. associate vs. full professors get their degrees?</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r>
              <a:rPr lang="en-US" sz="2000" dirty="0" smtClean="0"/>
              <a:t>What’s the standard deviation for male vs. female salaries?</a:t>
            </a:r>
            <a:endParaRPr lang="en-US" sz="2000" dirty="0"/>
          </a:p>
        </p:txBody>
      </p:sp>
    </p:spTree>
    <p:extLst>
      <p:ext uri="{BB962C8B-B14F-4D97-AF65-F5344CB8AC3E}">
        <p14:creationId xmlns:p14="http://schemas.microsoft.com/office/powerpoint/2010/main" val="10589168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But first, the basics…</a:t>
            </a:r>
            <a:endParaRPr lang="en-US" dirty="0"/>
          </a:p>
        </p:txBody>
      </p:sp>
    </p:spTree>
    <p:extLst>
      <p:ext uri="{BB962C8B-B14F-4D97-AF65-F5344CB8AC3E}">
        <p14:creationId xmlns:p14="http://schemas.microsoft.com/office/powerpoint/2010/main" val="2413126275"/>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Aggregating</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What’s the average salary for people with doctorates vs. masters?</a:t>
            </a:r>
          </a:p>
          <a:p>
            <a:pPr marL="0" indent="0">
              <a:buNone/>
            </a:pPr>
            <a:r>
              <a:rPr lang="en-US" sz="2000" dirty="0" smtClean="0"/>
              <a:t>	aggregate(</a:t>
            </a:r>
            <a:r>
              <a:rPr lang="en-US" sz="2000" dirty="0" err="1" smtClean="0"/>
              <a:t>salary$sl</a:t>
            </a:r>
            <a:r>
              <a:rPr lang="en-US" sz="2000" dirty="0" smtClean="0"/>
              <a:t>, list(</a:t>
            </a:r>
            <a:r>
              <a:rPr lang="en-US" sz="2000" dirty="0" err="1" smtClean="0"/>
              <a:t>salary$dg</a:t>
            </a:r>
            <a:r>
              <a:rPr lang="en-US" sz="2000" dirty="0" smtClean="0"/>
              <a:t>), mean)</a:t>
            </a:r>
            <a:endParaRPr lang="en-US" sz="2000" dirty="0"/>
          </a:p>
          <a:p>
            <a:pPr marL="0" indent="0">
              <a:buNone/>
            </a:pPr>
            <a:r>
              <a:rPr lang="en-US" sz="2000" dirty="0" smtClean="0"/>
              <a:t>		doctorate	23500.35</a:t>
            </a:r>
          </a:p>
          <a:p>
            <a:pPr marL="0" indent="0">
              <a:buNone/>
            </a:pPr>
            <a:r>
              <a:rPr lang="en-US" sz="2000" dirty="0" smtClean="0"/>
              <a:t>		masters		24359.22</a:t>
            </a:r>
            <a:endParaRPr lang="en-US" sz="2000" dirty="0"/>
          </a:p>
          <a:p>
            <a:pPr marL="0" indent="0">
              <a:buNone/>
            </a:pPr>
            <a:r>
              <a:rPr lang="en-US" sz="2000" dirty="0" smtClean="0"/>
              <a:t>On average, how many years ago did assistant vs. associate vs. full professors get their degrees?</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r>
              <a:rPr lang="en-US" sz="2000" dirty="0" smtClean="0"/>
              <a:t>What’s the standard deviation for male vs. female salaries?</a:t>
            </a:r>
            <a:endParaRPr lang="en-US" sz="2000" dirty="0"/>
          </a:p>
        </p:txBody>
      </p:sp>
    </p:spTree>
    <p:extLst>
      <p:ext uri="{BB962C8B-B14F-4D97-AF65-F5344CB8AC3E}">
        <p14:creationId xmlns:p14="http://schemas.microsoft.com/office/powerpoint/2010/main" val="85259661"/>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Aggregating</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What’s the average salary for people with doctorates vs. masters?</a:t>
            </a:r>
          </a:p>
          <a:p>
            <a:pPr marL="0" indent="0">
              <a:buNone/>
            </a:pPr>
            <a:r>
              <a:rPr lang="en-US" sz="2000" dirty="0" smtClean="0"/>
              <a:t>	aggregate(</a:t>
            </a:r>
            <a:r>
              <a:rPr lang="en-US" sz="2000" dirty="0" err="1" smtClean="0"/>
              <a:t>salary$sl</a:t>
            </a:r>
            <a:r>
              <a:rPr lang="en-US" sz="2000" dirty="0" smtClean="0"/>
              <a:t>, list(</a:t>
            </a:r>
            <a:r>
              <a:rPr lang="en-US" sz="2000" dirty="0" err="1" smtClean="0"/>
              <a:t>salary$dg</a:t>
            </a:r>
            <a:r>
              <a:rPr lang="en-US" sz="2000" dirty="0" smtClean="0"/>
              <a:t>), mean)</a:t>
            </a:r>
            <a:endParaRPr lang="en-US" sz="2000" dirty="0"/>
          </a:p>
          <a:p>
            <a:pPr marL="0" indent="0">
              <a:buNone/>
            </a:pPr>
            <a:r>
              <a:rPr lang="en-US" sz="2000" dirty="0" smtClean="0"/>
              <a:t>		doctorate	23500.35</a:t>
            </a:r>
          </a:p>
          <a:p>
            <a:pPr marL="0" indent="0">
              <a:buNone/>
            </a:pPr>
            <a:r>
              <a:rPr lang="en-US" sz="2000" dirty="0" smtClean="0"/>
              <a:t>		masters		24359.22</a:t>
            </a:r>
            <a:endParaRPr lang="en-US" sz="2000" dirty="0"/>
          </a:p>
          <a:p>
            <a:pPr marL="0" indent="0">
              <a:buNone/>
            </a:pPr>
            <a:r>
              <a:rPr lang="en-US" sz="2000" dirty="0" smtClean="0"/>
              <a:t>On average, how many years ago did assistant vs. associate vs. full professors get their degrees?</a:t>
            </a:r>
          </a:p>
          <a:p>
            <a:pPr marL="0" indent="0">
              <a:buNone/>
            </a:pPr>
            <a:r>
              <a:rPr lang="en-US" sz="2000" dirty="0" smtClean="0"/>
              <a:t>	aggregate(</a:t>
            </a:r>
            <a:r>
              <a:rPr lang="en-US" sz="2000" dirty="0" err="1" smtClean="0"/>
              <a:t>salary$yd</a:t>
            </a:r>
            <a:r>
              <a:rPr lang="en-US" sz="2000" dirty="0" smtClean="0"/>
              <a:t>, list(</a:t>
            </a:r>
            <a:r>
              <a:rPr lang="en-US" sz="2000" dirty="0" err="1" smtClean="0"/>
              <a:t>salary$rk</a:t>
            </a:r>
            <a:r>
              <a:rPr lang="en-US" sz="2000" dirty="0" smtClean="0"/>
              <a:t>), mean)</a:t>
            </a:r>
            <a:endParaRPr lang="en-US" sz="2000" dirty="0"/>
          </a:p>
          <a:p>
            <a:pPr marL="0" indent="0">
              <a:buNone/>
            </a:pPr>
            <a:r>
              <a:rPr lang="en-US" sz="2000" dirty="0" smtClean="0"/>
              <a:t>		assistant		6.33</a:t>
            </a:r>
          </a:p>
          <a:p>
            <a:pPr marL="0" indent="0">
              <a:buNone/>
            </a:pPr>
            <a:r>
              <a:rPr lang="en-US" sz="2000" dirty="0" smtClean="0"/>
              <a:t>		associate	18.93</a:t>
            </a:r>
          </a:p>
          <a:p>
            <a:pPr marL="0" indent="0">
              <a:buNone/>
            </a:pPr>
            <a:r>
              <a:rPr lang="en-US" sz="2000" dirty="0"/>
              <a:t>	</a:t>
            </a:r>
            <a:r>
              <a:rPr lang="en-US" sz="2000" dirty="0" smtClean="0"/>
              <a:t>	full			22.95</a:t>
            </a:r>
            <a:endParaRPr lang="en-US" sz="2000" dirty="0"/>
          </a:p>
          <a:p>
            <a:pPr marL="0" indent="0">
              <a:buNone/>
            </a:pPr>
            <a:r>
              <a:rPr lang="en-US" sz="2000" dirty="0" smtClean="0"/>
              <a:t>What’s the standard deviation for male vs. female salaries?</a:t>
            </a:r>
            <a:endParaRPr lang="en-US" sz="2000" dirty="0"/>
          </a:p>
        </p:txBody>
      </p:sp>
    </p:spTree>
    <p:extLst>
      <p:ext uri="{BB962C8B-B14F-4D97-AF65-F5344CB8AC3E}">
        <p14:creationId xmlns:p14="http://schemas.microsoft.com/office/powerpoint/2010/main" val="3623670492"/>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smtClean="0"/>
              <a:t>What’s the average salary for people with doctorates vs. masters?</a:t>
            </a:r>
          </a:p>
          <a:p>
            <a:pPr marL="0" indent="0">
              <a:buNone/>
            </a:pPr>
            <a:r>
              <a:rPr lang="en-US" sz="2000" dirty="0" smtClean="0"/>
              <a:t>	aggregate(</a:t>
            </a:r>
            <a:r>
              <a:rPr lang="en-US" sz="2000" dirty="0" err="1" smtClean="0"/>
              <a:t>salary$sl</a:t>
            </a:r>
            <a:r>
              <a:rPr lang="en-US" sz="2000" dirty="0" smtClean="0"/>
              <a:t>, list(</a:t>
            </a:r>
            <a:r>
              <a:rPr lang="en-US" sz="2000" dirty="0" err="1" smtClean="0"/>
              <a:t>salary$dg</a:t>
            </a:r>
            <a:r>
              <a:rPr lang="en-US" sz="2000" dirty="0" smtClean="0"/>
              <a:t>), mean)</a:t>
            </a:r>
            <a:endParaRPr lang="en-US" sz="2000" dirty="0"/>
          </a:p>
          <a:p>
            <a:pPr marL="0" indent="0">
              <a:buNone/>
            </a:pPr>
            <a:r>
              <a:rPr lang="en-US" sz="2000" dirty="0" smtClean="0"/>
              <a:t>		doctorate	23500.35</a:t>
            </a:r>
          </a:p>
          <a:p>
            <a:pPr marL="0" indent="0">
              <a:buNone/>
            </a:pPr>
            <a:r>
              <a:rPr lang="en-US" sz="2000" dirty="0" smtClean="0"/>
              <a:t>		masters		24359.22</a:t>
            </a:r>
            <a:endParaRPr lang="en-US" sz="2000" dirty="0"/>
          </a:p>
          <a:p>
            <a:pPr marL="0" indent="0">
              <a:buNone/>
            </a:pPr>
            <a:r>
              <a:rPr lang="en-US" sz="2000" dirty="0" smtClean="0"/>
              <a:t>On average, how many years ago did assistant vs. associate vs. full professors get their degrees?</a:t>
            </a:r>
          </a:p>
          <a:p>
            <a:pPr marL="0" indent="0">
              <a:buNone/>
            </a:pPr>
            <a:r>
              <a:rPr lang="en-US" sz="2000" dirty="0" smtClean="0"/>
              <a:t>	aggregate(</a:t>
            </a:r>
            <a:r>
              <a:rPr lang="en-US" sz="2000" dirty="0" err="1" smtClean="0"/>
              <a:t>salary$yd</a:t>
            </a:r>
            <a:r>
              <a:rPr lang="en-US" sz="2000" dirty="0" smtClean="0"/>
              <a:t>, list(</a:t>
            </a:r>
            <a:r>
              <a:rPr lang="en-US" sz="2000" dirty="0" err="1" smtClean="0"/>
              <a:t>salary$rk</a:t>
            </a:r>
            <a:r>
              <a:rPr lang="en-US" sz="2000" dirty="0" smtClean="0"/>
              <a:t>), mean)</a:t>
            </a:r>
            <a:endParaRPr lang="en-US" sz="2000" dirty="0"/>
          </a:p>
          <a:p>
            <a:pPr marL="0" indent="0">
              <a:buNone/>
            </a:pPr>
            <a:r>
              <a:rPr lang="en-US" sz="2000" dirty="0" smtClean="0"/>
              <a:t>		assistant		6.33</a:t>
            </a:r>
          </a:p>
          <a:p>
            <a:pPr marL="0" indent="0">
              <a:buNone/>
            </a:pPr>
            <a:r>
              <a:rPr lang="en-US" sz="2000" dirty="0" smtClean="0"/>
              <a:t>		associate		18.93</a:t>
            </a:r>
          </a:p>
          <a:p>
            <a:pPr marL="0" indent="0">
              <a:buNone/>
            </a:pPr>
            <a:r>
              <a:rPr lang="en-US" sz="2000" dirty="0"/>
              <a:t>	</a:t>
            </a:r>
            <a:r>
              <a:rPr lang="en-US" sz="2000" dirty="0" smtClean="0"/>
              <a:t>	full			22.95</a:t>
            </a:r>
            <a:endParaRPr lang="en-US" sz="2000" dirty="0"/>
          </a:p>
          <a:p>
            <a:pPr marL="0" indent="0">
              <a:buNone/>
            </a:pPr>
            <a:r>
              <a:rPr lang="en-US" sz="2000" dirty="0" smtClean="0"/>
              <a:t>What’s the standard deviation for male vs. female salaries?</a:t>
            </a:r>
          </a:p>
          <a:p>
            <a:pPr marL="0" indent="0">
              <a:buNone/>
            </a:pPr>
            <a:r>
              <a:rPr lang="en-US" sz="2000" dirty="0"/>
              <a:t>	</a:t>
            </a:r>
            <a:r>
              <a:rPr lang="en-US" sz="2000" dirty="0" smtClean="0"/>
              <a:t>aggregate(</a:t>
            </a:r>
            <a:r>
              <a:rPr lang="en-US" sz="2000" dirty="0" err="1" smtClean="0"/>
              <a:t>salary$sl</a:t>
            </a:r>
            <a:r>
              <a:rPr lang="en-US" sz="2000" dirty="0" smtClean="0"/>
              <a:t>, list(</a:t>
            </a:r>
            <a:r>
              <a:rPr lang="en-US" sz="2000" dirty="0" err="1" smtClean="0"/>
              <a:t>salary$sx</a:t>
            </a:r>
            <a:r>
              <a:rPr lang="en-US" sz="2000" dirty="0" smtClean="0"/>
              <a:t>), </a:t>
            </a:r>
            <a:r>
              <a:rPr lang="en-US" sz="2000" dirty="0" err="1" smtClean="0"/>
              <a:t>sd</a:t>
            </a:r>
            <a:r>
              <a:rPr lang="en-US" sz="2000" dirty="0" smtClean="0"/>
              <a:t>)</a:t>
            </a:r>
          </a:p>
          <a:p>
            <a:pPr marL="0" indent="0">
              <a:buNone/>
            </a:pPr>
            <a:r>
              <a:rPr lang="en-US" sz="2000" dirty="0"/>
              <a:t>	</a:t>
            </a:r>
            <a:r>
              <a:rPr lang="en-US" sz="2000" dirty="0" smtClean="0"/>
              <a:t>	female		6151.873</a:t>
            </a:r>
          </a:p>
          <a:p>
            <a:pPr marL="0" indent="0">
              <a:buNone/>
            </a:pPr>
            <a:r>
              <a:rPr lang="en-US" sz="2000" dirty="0"/>
              <a:t>	</a:t>
            </a:r>
            <a:r>
              <a:rPr lang="en-US" sz="2000" dirty="0" smtClean="0"/>
              <a:t>	male		5646.409</a:t>
            </a:r>
            <a:endParaRPr lang="en-US" sz="2000" dirty="0"/>
          </a:p>
        </p:txBody>
      </p:sp>
    </p:spTree>
    <p:extLst>
      <p:ext uri="{BB962C8B-B14F-4D97-AF65-F5344CB8AC3E}">
        <p14:creationId xmlns:p14="http://schemas.microsoft.com/office/powerpoint/2010/main" val="4268377668"/>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data</a:t>
            </a:r>
            <a:endParaRPr lang="en-US" dirty="0"/>
          </a:p>
        </p:txBody>
      </p:sp>
      <p:sp>
        <p:nvSpPr>
          <p:cNvPr id="3" name="Content Placeholder 2"/>
          <p:cNvSpPr>
            <a:spLocks noGrp="1"/>
          </p:cNvSpPr>
          <p:nvPr>
            <p:ph idx="1"/>
          </p:nvPr>
        </p:nvSpPr>
        <p:spPr>
          <a:xfrm>
            <a:off x="457199" y="1600200"/>
            <a:ext cx="8394995" cy="4525963"/>
          </a:xfrm>
        </p:spPr>
        <p:txBody>
          <a:bodyPr>
            <a:normAutofit/>
          </a:bodyPr>
          <a:lstStyle/>
          <a:p>
            <a:pPr marL="0" indent="0">
              <a:buNone/>
            </a:pPr>
            <a:r>
              <a:rPr lang="en-US" sz="2000" dirty="0" smtClean="0"/>
              <a:t>Let’s say you’ve produced some data you want to share with someone else, or have easy access to later.</a:t>
            </a:r>
          </a:p>
          <a:p>
            <a:pPr marL="0" indent="0">
              <a:buNone/>
            </a:pPr>
            <a:endParaRPr lang="en-US" sz="2000" dirty="0"/>
          </a:p>
          <a:p>
            <a:pPr marL="0" indent="0">
              <a:buNone/>
            </a:pPr>
            <a:r>
              <a:rPr lang="en-US" sz="2000" dirty="0" smtClean="0"/>
              <a:t>	aggregate(</a:t>
            </a:r>
            <a:r>
              <a:rPr lang="en-US" sz="2000" dirty="0" err="1" smtClean="0"/>
              <a:t>salary$sl</a:t>
            </a:r>
            <a:r>
              <a:rPr lang="en-US" sz="2000" dirty="0" smtClean="0"/>
              <a:t>, list(</a:t>
            </a:r>
            <a:r>
              <a:rPr lang="en-US" sz="2000" dirty="0" err="1" smtClean="0"/>
              <a:t>salary$sx</a:t>
            </a:r>
            <a:r>
              <a:rPr lang="en-US" sz="2000" dirty="0" smtClean="0"/>
              <a:t>, </a:t>
            </a:r>
            <a:r>
              <a:rPr lang="en-US" sz="2000" dirty="0" err="1" smtClean="0"/>
              <a:t>salary$rk</a:t>
            </a:r>
            <a:r>
              <a:rPr lang="en-US" sz="2000" dirty="0" smtClean="0"/>
              <a:t>), mean) -&gt; </a:t>
            </a:r>
            <a:r>
              <a:rPr lang="en-US" sz="2000" dirty="0" err="1" smtClean="0"/>
              <a:t>mfsalaries</a:t>
            </a:r>
            <a:endParaRPr lang="en-US" sz="2000" dirty="0" smtClean="0"/>
          </a:p>
          <a:p>
            <a:pPr marL="0" indent="0">
              <a:buNone/>
            </a:pPr>
            <a:r>
              <a:rPr lang="en-US" sz="2000" dirty="0"/>
              <a:t>	</a:t>
            </a:r>
            <a:r>
              <a:rPr lang="en-US" sz="2000" dirty="0" smtClean="0"/>
              <a:t>names(</a:t>
            </a:r>
            <a:r>
              <a:rPr lang="en-US" sz="2000" dirty="0" err="1" smtClean="0"/>
              <a:t>mfsalaries</a:t>
            </a:r>
            <a:r>
              <a:rPr lang="en-US" sz="2000" dirty="0" smtClean="0"/>
              <a:t>)</a:t>
            </a:r>
          </a:p>
          <a:p>
            <a:pPr marL="0" indent="0">
              <a:buNone/>
            </a:pPr>
            <a:r>
              <a:rPr lang="en-US" sz="2000" dirty="0"/>
              <a:t>	</a:t>
            </a:r>
            <a:r>
              <a:rPr lang="en-US" sz="2000" dirty="0" smtClean="0"/>
              <a:t>names(</a:t>
            </a:r>
            <a:r>
              <a:rPr lang="en-US" sz="2000" dirty="0" err="1" smtClean="0"/>
              <a:t>mfsalaries</a:t>
            </a:r>
            <a:r>
              <a:rPr lang="en-US" sz="2000" dirty="0" smtClean="0"/>
              <a:t>) = c(“sex”, “rank”, “salary”)</a:t>
            </a:r>
          </a:p>
          <a:p>
            <a:pPr marL="0" indent="0">
              <a:buNone/>
            </a:pPr>
            <a:endParaRPr lang="en-US" sz="2000" dirty="0"/>
          </a:p>
          <a:p>
            <a:pPr marL="0" indent="0">
              <a:buNone/>
            </a:pPr>
            <a:r>
              <a:rPr lang="en-US" sz="2000" dirty="0" smtClean="0"/>
              <a:t>	</a:t>
            </a:r>
            <a:r>
              <a:rPr lang="en-US" sz="2000" dirty="0" err="1" smtClean="0"/>
              <a:t>write.table</a:t>
            </a:r>
            <a:r>
              <a:rPr lang="en-US" sz="2000" dirty="0" smtClean="0"/>
              <a:t>(</a:t>
            </a:r>
            <a:r>
              <a:rPr lang="en-US" sz="2000" dirty="0" err="1" smtClean="0"/>
              <a:t>mfsalaries</a:t>
            </a:r>
            <a:r>
              <a:rPr lang="en-US" sz="2000" dirty="0" smtClean="0"/>
              <a:t>, “</a:t>
            </a:r>
            <a:r>
              <a:rPr lang="en-US" sz="2000" dirty="0" err="1" smtClean="0"/>
              <a:t>MFSalaries.txt</a:t>
            </a:r>
            <a:r>
              <a:rPr lang="en-US" sz="2000" dirty="0" smtClean="0"/>
              <a:t>”, </a:t>
            </a:r>
            <a:r>
              <a:rPr lang="en-US" sz="2000" dirty="0" err="1" smtClean="0"/>
              <a:t>sep</a:t>
            </a:r>
            <a:r>
              <a:rPr lang="en-US" sz="2000" dirty="0" smtClean="0"/>
              <a:t>=“\t”, </a:t>
            </a:r>
            <a:r>
              <a:rPr lang="en-US" sz="2000" dirty="0" err="1" smtClean="0"/>
              <a:t>row.names</a:t>
            </a:r>
            <a:r>
              <a:rPr lang="en-US" sz="2000" dirty="0" smtClean="0"/>
              <a:t>=F)</a:t>
            </a:r>
          </a:p>
          <a:p>
            <a:pPr marL="0" indent="0">
              <a:buNone/>
            </a:pPr>
            <a:endParaRPr lang="en-US" sz="2000" dirty="0"/>
          </a:p>
          <a:p>
            <a:pPr marL="0" indent="0">
              <a:buNone/>
            </a:pPr>
            <a:r>
              <a:rPr lang="en-US" sz="1200" dirty="0" smtClean="0"/>
              <a:t>			</a:t>
            </a:r>
          </a:p>
          <a:p>
            <a:pPr marL="0" indent="0">
              <a:buNone/>
            </a:pPr>
            <a:r>
              <a:rPr lang="en-US" sz="1200" dirty="0"/>
              <a:t>	</a:t>
            </a:r>
            <a:r>
              <a:rPr lang="en-US" sz="1200" dirty="0" smtClean="0"/>
              <a:t>		object		filename			separator?	include row names?</a:t>
            </a:r>
          </a:p>
        </p:txBody>
      </p:sp>
      <p:cxnSp>
        <p:nvCxnSpPr>
          <p:cNvPr id="7" name="Straight Arrow Connector 6"/>
          <p:cNvCxnSpPr/>
          <p:nvPr/>
        </p:nvCxnSpPr>
        <p:spPr>
          <a:xfrm flipV="1">
            <a:off x="2112145" y="4500670"/>
            <a:ext cx="414146" cy="5246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3106095" y="4500670"/>
            <a:ext cx="814488" cy="5246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4969753" y="4500670"/>
            <a:ext cx="593609" cy="5246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6446874" y="4500670"/>
            <a:ext cx="27609" cy="5246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3126883"/>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your workspace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Look at all the objects we’ve created today!</a:t>
            </a:r>
          </a:p>
          <a:p>
            <a:pPr marL="0" indent="0">
              <a:buNone/>
            </a:pPr>
            <a:endParaRPr lang="en-US" sz="2400" dirty="0"/>
          </a:p>
          <a:p>
            <a:pPr marL="0" indent="0">
              <a:buNone/>
            </a:pPr>
            <a:r>
              <a:rPr lang="en-US" sz="2400" dirty="0" smtClean="0"/>
              <a:t>	</a:t>
            </a:r>
            <a:r>
              <a:rPr lang="en-US" sz="2400" dirty="0" err="1" smtClean="0"/>
              <a:t>ls</a:t>
            </a:r>
            <a:r>
              <a:rPr lang="en-US" sz="2400" dirty="0" smtClean="0"/>
              <a:t>()</a:t>
            </a:r>
          </a:p>
          <a:p>
            <a:pPr marL="0" indent="0">
              <a:buNone/>
            </a:pPr>
            <a:endParaRPr lang="en-US" sz="2400" dirty="0"/>
          </a:p>
          <a:p>
            <a:pPr marL="0" indent="0">
              <a:buNone/>
            </a:pPr>
            <a:r>
              <a:rPr lang="en-US" sz="2400" dirty="0" smtClean="0"/>
              <a:t>If you want to save these, make sure you save your workspace before you exit</a:t>
            </a:r>
            <a:r>
              <a:rPr lang="en-US" sz="2400" dirty="0" smtClean="0"/>
              <a:t>.  (“Workspace…”, “Save workspace file…”)</a:t>
            </a:r>
            <a:endParaRPr lang="en-US" sz="2400" dirty="0" smtClean="0"/>
          </a:p>
          <a:p>
            <a:pPr marL="0" indent="0">
              <a:buNone/>
            </a:pPr>
            <a:endParaRPr lang="en-US" sz="2400" dirty="0"/>
          </a:p>
          <a:p>
            <a:pPr marL="0" indent="0">
              <a:buNone/>
            </a:pPr>
            <a:r>
              <a:rPr lang="en-US" sz="2400" dirty="0" smtClean="0"/>
              <a:t>R will create a file (in your working directory) that you can load for use </a:t>
            </a:r>
            <a:r>
              <a:rPr lang="en-US" sz="2400" dirty="0" smtClean="0"/>
              <a:t>later, which includes all of these objects.</a:t>
            </a:r>
          </a:p>
        </p:txBody>
      </p:sp>
    </p:spTree>
    <p:extLst>
      <p:ext uri="{BB962C8B-B14F-4D97-AF65-F5344CB8AC3E}">
        <p14:creationId xmlns:p14="http://schemas.microsoft.com/office/powerpoint/2010/main" val="396790113"/>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your workspace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Look at all the objects we’ve created today!</a:t>
            </a:r>
          </a:p>
          <a:p>
            <a:pPr marL="0" indent="0">
              <a:buNone/>
            </a:pPr>
            <a:endParaRPr lang="en-US" sz="2400" dirty="0"/>
          </a:p>
          <a:p>
            <a:pPr marL="0" indent="0">
              <a:buNone/>
            </a:pPr>
            <a:r>
              <a:rPr lang="en-US" sz="2400" dirty="0" smtClean="0"/>
              <a:t>	</a:t>
            </a:r>
            <a:r>
              <a:rPr lang="en-US" sz="2400" dirty="0" err="1" smtClean="0"/>
              <a:t>ls</a:t>
            </a:r>
            <a:r>
              <a:rPr lang="en-US" sz="2400" dirty="0" smtClean="0"/>
              <a:t>()</a:t>
            </a:r>
          </a:p>
          <a:p>
            <a:pPr marL="0" indent="0">
              <a:buNone/>
            </a:pPr>
            <a:endParaRPr lang="en-US" sz="2400" dirty="0"/>
          </a:p>
          <a:p>
            <a:pPr marL="0" indent="0">
              <a:buNone/>
            </a:pPr>
            <a:r>
              <a:rPr lang="en-US" sz="2400" dirty="0" smtClean="0"/>
              <a:t>If you want to save these, make sure you save your workspace before you exit</a:t>
            </a:r>
            <a:r>
              <a:rPr lang="en-US" sz="2400" dirty="0" smtClean="0"/>
              <a:t>.  (“Workspace…”, “Save workspace file…”)</a:t>
            </a:r>
            <a:endParaRPr lang="en-US" sz="2400" dirty="0" smtClean="0"/>
          </a:p>
          <a:p>
            <a:pPr marL="0" indent="0">
              <a:buNone/>
            </a:pPr>
            <a:endParaRPr lang="en-US" sz="2400" dirty="0"/>
          </a:p>
          <a:p>
            <a:pPr marL="0" indent="0">
              <a:buNone/>
            </a:pPr>
            <a:r>
              <a:rPr lang="en-US" sz="2400" dirty="0" smtClean="0"/>
              <a:t>R will create a file (in your working directory) that you can load for use </a:t>
            </a:r>
            <a:r>
              <a:rPr lang="en-US" sz="2400" dirty="0" smtClean="0"/>
              <a:t>later, which includes all of these objects.</a:t>
            </a:r>
          </a:p>
          <a:p>
            <a:pPr marL="0" indent="0">
              <a:buNone/>
            </a:pPr>
            <a:r>
              <a:rPr lang="en-US" sz="2400" dirty="0"/>
              <a:t>	</a:t>
            </a:r>
            <a:r>
              <a:rPr lang="en-US" sz="2400" dirty="0" smtClean="0">
                <a:sym typeface="Wingdings"/>
              </a:rPr>
              <a:t> If you want to save the </a:t>
            </a:r>
            <a:r>
              <a:rPr lang="en-US" sz="2400" b="1" dirty="0" smtClean="0">
                <a:sym typeface="Wingdings"/>
              </a:rPr>
              <a:t>text</a:t>
            </a:r>
            <a:r>
              <a:rPr lang="en-US" sz="2400" dirty="0" smtClean="0">
                <a:sym typeface="Wingdings"/>
              </a:rPr>
              <a:t> of your session, go to “File”, 	“Save”.</a:t>
            </a:r>
            <a:endParaRPr lang="en-US" sz="2400" dirty="0" smtClean="0"/>
          </a:p>
        </p:txBody>
      </p:sp>
    </p:spTree>
    <p:extLst>
      <p:ext uri="{BB962C8B-B14F-4D97-AF65-F5344CB8AC3E}">
        <p14:creationId xmlns:p14="http://schemas.microsoft.com/office/powerpoint/2010/main" val="1574828955"/>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up</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Downloading and installing external packages</a:t>
            </a:r>
          </a:p>
          <a:p>
            <a:pPr marL="0" indent="0">
              <a:buNone/>
            </a:pPr>
            <a:endParaRPr lang="en-US" sz="2400" dirty="0"/>
          </a:p>
          <a:p>
            <a:pPr marL="0" indent="0">
              <a:buNone/>
            </a:pPr>
            <a:r>
              <a:rPr lang="en-US" sz="2400" dirty="0" smtClean="0"/>
              <a:t>More sophisticated analyses</a:t>
            </a:r>
          </a:p>
          <a:p>
            <a:pPr marL="0" indent="0">
              <a:buNone/>
            </a:pPr>
            <a:r>
              <a:rPr lang="en-US" sz="2400" dirty="0"/>
              <a:t>	</a:t>
            </a:r>
            <a:r>
              <a:rPr lang="en-US" sz="2400" dirty="0" smtClean="0"/>
              <a:t>correlation, simple linear regression, t-tests, ANOVA</a:t>
            </a:r>
          </a:p>
          <a:p>
            <a:pPr marL="0" indent="0">
              <a:buNone/>
            </a:pPr>
            <a:endParaRPr lang="en-US" sz="2400" dirty="0"/>
          </a:p>
          <a:p>
            <a:pPr marL="0" indent="0">
              <a:buNone/>
            </a:pPr>
            <a:r>
              <a:rPr lang="en-US" sz="2400" dirty="0" smtClean="0"/>
              <a:t>Graphing</a:t>
            </a:r>
          </a:p>
          <a:p>
            <a:pPr marL="0" indent="0">
              <a:buNone/>
            </a:pPr>
            <a:r>
              <a:rPr lang="en-US" sz="2400" dirty="0"/>
              <a:t>	</a:t>
            </a:r>
            <a:r>
              <a:rPr lang="en-US" sz="2400" dirty="0" smtClean="0"/>
              <a:t>R makes </a:t>
            </a:r>
            <a:r>
              <a:rPr lang="en-US" sz="2400" i="1" dirty="0" smtClean="0"/>
              <a:t>really</a:t>
            </a:r>
            <a:r>
              <a:rPr lang="en-US" sz="2400" dirty="0" smtClean="0"/>
              <a:t> beautiful graphs, and is </a:t>
            </a:r>
            <a:r>
              <a:rPr lang="en-US" sz="2400" i="1" dirty="0" smtClean="0"/>
              <a:t>very </a:t>
            </a:r>
            <a:r>
              <a:rPr lang="en-US" sz="2400" dirty="0" smtClean="0"/>
              <a:t>flexible</a:t>
            </a:r>
          </a:p>
          <a:p>
            <a:pPr marL="0" indent="0">
              <a:buNone/>
            </a:pPr>
            <a:endParaRPr lang="en-US" sz="2400" dirty="0"/>
          </a:p>
          <a:p>
            <a:pPr>
              <a:buFont typeface="Wingdings" charset="2"/>
              <a:buChar char="Ø"/>
            </a:pPr>
            <a:r>
              <a:rPr lang="en-US" sz="2800" b="1" dirty="0" smtClean="0"/>
              <a:t>Which of these topics are highest priority to </a:t>
            </a:r>
            <a:r>
              <a:rPr lang="en-US" sz="2800" b="1" u="sng" dirty="0" smtClean="0"/>
              <a:t>you</a:t>
            </a:r>
            <a:r>
              <a:rPr lang="en-US" sz="2800" b="1" dirty="0" smtClean="0"/>
              <a:t>?</a:t>
            </a:r>
          </a:p>
          <a:p>
            <a:pPr marL="0" indent="0">
              <a:buNone/>
            </a:pPr>
            <a:r>
              <a:rPr lang="en-US" sz="2400" dirty="0"/>
              <a:t>	</a:t>
            </a:r>
            <a:endParaRPr lang="en-US" sz="2400" dirty="0" smtClean="0"/>
          </a:p>
        </p:txBody>
      </p:sp>
    </p:spTree>
    <p:extLst>
      <p:ext uri="{BB962C8B-B14F-4D97-AF65-F5344CB8AC3E}">
        <p14:creationId xmlns:p14="http://schemas.microsoft.com/office/powerpoint/2010/main" val="3954408902"/>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2887146"/>
          </a:xfrm>
        </p:spPr>
        <p:txBody>
          <a:bodyPr>
            <a:normAutofit/>
          </a:bodyPr>
          <a:lstStyle/>
          <a:p>
            <a:r>
              <a:rPr lang="en-US" dirty="0" smtClean="0"/>
              <a:t>Thank you!</a:t>
            </a:r>
            <a:br>
              <a:rPr lang="en-US" dirty="0" smtClean="0"/>
            </a:br>
            <a:r>
              <a:rPr lang="en-US" dirty="0"/>
              <a:t/>
            </a:r>
            <a:br>
              <a:rPr lang="en-US" dirty="0"/>
            </a:br>
            <a:r>
              <a:rPr lang="en-US" sz="2800" dirty="0" err="1" smtClean="0"/>
              <a:t>melindafricke@berkeley.edu</a:t>
            </a:r>
            <a:endParaRPr lang="en-US" sz="2800" dirty="0"/>
          </a:p>
        </p:txBody>
      </p:sp>
    </p:spTree>
    <p:extLst>
      <p:ext uri="{BB962C8B-B14F-4D97-AF65-F5344CB8AC3E}">
        <p14:creationId xmlns:p14="http://schemas.microsoft.com/office/powerpoint/2010/main" val="11037102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Creating objects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Open R and type the following:</a:t>
            </a:r>
          </a:p>
          <a:p>
            <a:pPr marL="0" indent="0">
              <a:buNone/>
            </a:pPr>
            <a:endParaRPr lang="en-US" dirty="0"/>
          </a:p>
          <a:p>
            <a:pPr marL="0" indent="0">
              <a:buNone/>
            </a:pPr>
            <a:r>
              <a:rPr lang="en-US" dirty="0" smtClean="0"/>
              <a:t>	x = 1		[enter]</a:t>
            </a:r>
          </a:p>
          <a:p>
            <a:pPr marL="0" indent="0">
              <a:buNone/>
            </a:pPr>
            <a:r>
              <a:rPr lang="en-US" dirty="0"/>
              <a:t>	</a:t>
            </a:r>
            <a:r>
              <a:rPr lang="en-US" dirty="0" smtClean="0"/>
              <a:t>y &lt;- 2		[enter]</a:t>
            </a:r>
          </a:p>
          <a:p>
            <a:pPr marL="0" indent="0">
              <a:buNone/>
            </a:pPr>
            <a:r>
              <a:rPr lang="en-US" dirty="0"/>
              <a:t>	</a:t>
            </a:r>
            <a:r>
              <a:rPr lang="en-US" dirty="0" smtClean="0"/>
              <a:t>3 -&gt; z	</a:t>
            </a:r>
            <a:r>
              <a:rPr lang="en-US" dirty="0"/>
              <a:t>	</a:t>
            </a:r>
            <a:r>
              <a:rPr lang="en-US" dirty="0" smtClean="0"/>
              <a:t>[enter]</a:t>
            </a:r>
          </a:p>
          <a:p>
            <a:pPr marL="0" indent="0">
              <a:buNone/>
            </a:pPr>
            <a:endParaRPr lang="en-US" dirty="0"/>
          </a:p>
          <a:p>
            <a:pPr marL="0" indent="0">
              <a:buNone/>
            </a:pPr>
            <a:r>
              <a:rPr lang="en-US" dirty="0" smtClean="0"/>
              <a:t>	x			[enter]</a:t>
            </a:r>
          </a:p>
          <a:p>
            <a:pPr marL="0" indent="0">
              <a:buNone/>
            </a:pPr>
            <a:r>
              <a:rPr lang="en-US" dirty="0" smtClean="0"/>
              <a:t>	y			[enter]</a:t>
            </a:r>
          </a:p>
          <a:p>
            <a:pPr marL="0" indent="0">
              <a:buNone/>
            </a:pPr>
            <a:r>
              <a:rPr lang="en-US" dirty="0"/>
              <a:t>	</a:t>
            </a:r>
            <a:r>
              <a:rPr lang="en-US" dirty="0" smtClean="0"/>
              <a:t>z			[enter]</a:t>
            </a:r>
          </a:p>
          <a:p>
            <a:pPr marL="0" indent="0">
              <a:buNone/>
            </a:pPr>
            <a:endParaRPr lang="en-US" dirty="0"/>
          </a:p>
          <a:p>
            <a:pPr marL="0" indent="0">
              <a:buNone/>
            </a:pPr>
            <a:r>
              <a:rPr lang="en-US" dirty="0" smtClean="0"/>
              <a:t>There are 3 ways to assign variables in 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883235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1562</TotalTime>
  <Words>2031</Words>
  <Application>Microsoft Macintosh PowerPoint</Application>
  <PresentationFormat>On-screen Show (4:3)</PresentationFormat>
  <Paragraphs>801</Paragraphs>
  <Slides>87</Slides>
  <Notes>17</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Introduction to R for Absolute Beginners: Part I</vt:lpstr>
      <vt:lpstr>Why this workshop?</vt:lpstr>
      <vt:lpstr>What we will cover today</vt:lpstr>
      <vt:lpstr>(What we will cover next time)</vt:lpstr>
      <vt:lpstr>What we will not cover (ever)</vt:lpstr>
      <vt:lpstr>Why use R?</vt:lpstr>
      <vt:lpstr>A simpler example…</vt:lpstr>
      <vt:lpstr>But first, the basics…</vt:lpstr>
      <vt:lpstr>Creating objects</vt:lpstr>
      <vt:lpstr>Creating objects</vt:lpstr>
      <vt:lpstr>Creating objects</vt:lpstr>
      <vt:lpstr>Creating objects</vt:lpstr>
      <vt:lpstr>A little bit about “looping”</vt:lpstr>
      <vt:lpstr>Pop quiz!</vt:lpstr>
      <vt:lpstr>A little bit about looping</vt:lpstr>
      <vt:lpstr>A little bit about looping</vt:lpstr>
      <vt:lpstr>Pop quiz!</vt:lpstr>
      <vt:lpstr>Pop quiz!</vt:lpstr>
      <vt:lpstr>A little bit about looping</vt:lpstr>
      <vt:lpstr>A little bit about looping</vt:lpstr>
      <vt:lpstr>A little bit about looping</vt:lpstr>
      <vt:lpstr>Data types</vt:lpstr>
      <vt:lpstr>Data types</vt:lpstr>
      <vt:lpstr>Data types</vt:lpstr>
      <vt:lpstr>Data types</vt:lpstr>
      <vt:lpstr>Data types</vt:lpstr>
      <vt:lpstr>Data types</vt:lpstr>
      <vt:lpstr>Data types</vt:lpstr>
      <vt:lpstr>Data types</vt:lpstr>
      <vt:lpstr>Data types</vt:lpstr>
      <vt:lpstr>Data types</vt:lpstr>
      <vt:lpstr>Using what we’ve learned so far…</vt:lpstr>
      <vt:lpstr>Using what we’ve learned so far…</vt:lpstr>
      <vt:lpstr>Using what we’ve learned so far…</vt:lpstr>
      <vt:lpstr>Your first R weirdness</vt:lpstr>
      <vt:lpstr>Your first R weirdness</vt:lpstr>
      <vt:lpstr>Your first R weirdness</vt:lpstr>
      <vt:lpstr>Your first R weirdness</vt:lpstr>
      <vt:lpstr>Your first R weirdness</vt:lpstr>
      <vt:lpstr>Ordered factors</vt:lpstr>
      <vt:lpstr>Taking stock</vt:lpstr>
      <vt:lpstr>Some more useful functions</vt:lpstr>
      <vt:lpstr>Some more useful functions</vt:lpstr>
      <vt:lpstr>Some more useful functions</vt:lpstr>
      <vt:lpstr>Some more useful functions</vt:lpstr>
      <vt:lpstr>Some more useful functions</vt:lpstr>
      <vt:lpstr>Some more useful functions</vt:lpstr>
      <vt:lpstr>Some more useful functions</vt:lpstr>
      <vt:lpstr>Some more useful functions</vt:lpstr>
      <vt:lpstr>Getting help with functions</vt:lpstr>
      <vt:lpstr>Getting help with functions</vt:lpstr>
      <vt:lpstr>Data frames</vt:lpstr>
      <vt:lpstr>Data frames</vt:lpstr>
      <vt:lpstr>Data frames</vt:lpstr>
      <vt:lpstr>Data frames</vt:lpstr>
      <vt:lpstr>Data frames</vt:lpstr>
      <vt:lpstr>Data frames</vt:lpstr>
      <vt:lpstr>Data frames</vt:lpstr>
      <vt:lpstr>Data frames</vt:lpstr>
      <vt:lpstr>Data frames</vt:lpstr>
      <vt:lpstr>Data frames</vt:lpstr>
      <vt:lpstr>Reading in data</vt:lpstr>
      <vt:lpstr>Reading in data: working directory</vt:lpstr>
      <vt:lpstr>Reading in data</vt:lpstr>
      <vt:lpstr>Reading in data</vt:lpstr>
      <vt:lpstr>Using what we know already…</vt:lpstr>
      <vt:lpstr>Using what we know already…</vt:lpstr>
      <vt:lpstr>Using what we know already…</vt:lpstr>
      <vt:lpstr>Using what we know already…</vt:lpstr>
      <vt:lpstr>Using what we know already…</vt:lpstr>
      <vt:lpstr>Manipulating data frames</vt:lpstr>
      <vt:lpstr>Manipulating data frames</vt:lpstr>
      <vt:lpstr>Using what you know now…</vt:lpstr>
      <vt:lpstr>Using what you know now…</vt:lpstr>
      <vt:lpstr>Using what you know now…</vt:lpstr>
      <vt:lpstr>Using what you know now…</vt:lpstr>
      <vt:lpstr>One more cool function</vt:lpstr>
      <vt:lpstr>One more cool function</vt:lpstr>
      <vt:lpstr>Aggregating</vt:lpstr>
      <vt:lpstr>Aggregating</vt:lpstr>
      <vt:lpstr>Aggregating</vt:lpstr>
      <vt:lpstr>Aggregating</vt:lpstr>
      <vt:lpstr>Writing data</vt:lpstr>
      <vt:lpstr>Saving your workspace</vt:lpstr>
      <vt:lpstr>Saving your workspace</vt:lpstr>
      <vt:lpstr>Next up</vt:lpstr>
      <vt:lpstr>Thank you!  melindafricke@berkeley.edu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 Part I</dc:title>
  <dc:creator>Melinda Fricke</dc:creator>
  <cp:lastModifiedBy>Melinda Fricke</cp:lastModifiedBy>
  <cp:revision>189</cp:revision>
  <dcterms:created xsi:type="dcterms:W3CDTF">2013-01-17T01:04:54Z</dcterms:created>
  <dcterms:modified xsi:type="dcterms:W3CDTF">2013-04-25T16:02:53Z</dcterms:modified>
</cp:coreProperties>
</file>